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1"/>
  </p:notesMasterIdLst>
  <p:sldIdLst>
    <p:sldId id="262" r:id="rId2"/>
    <p:sldId id="280" r:id="rId3"/>
    <p:sldId id="264" r:id="rId4"/>
    <p:sldId id="277" r:id="rId5"/>
    <p:sldId id="279" r:id="rId6"/>
    <p:sldId id="270" r:id="rId7"/>
    <p:sldId id="272" r:id="rId8"/>
    <p:sldId id="269" r:id="rId9"/>
    <p:sldId id="278" r:id="rId10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9966FF"/>
    <a:srgbClr val="669900"/>
    <a:srgbClr val="006600"/>
    <a:srgbClr val="FF6600"/>
    <a:srgbClr val="FFB7EC"/>
    <a:srgbClr val="FF00FF"/>
    <a:srgbClr val="FF33CC"/>
    <a:srgbClr val="FF66CC"/>
    <a:srgbClr val="0000CC"/>
    <a:srgbClr val="DA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3738" autoAdjust="0"/>
    <p:restoredTop sz="94660"/>
  </p:normalViewPr>
  <p:slideViewPr>
    <p:cSldViewPr>
      <p:cViewPr varScale="1">
        <p:scale>
          <a:sx n="108" d="100"/>
          <a:sy n="108" d="100"/>
        </p:scale>
        <p:origin x="-1782" y="-45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747E908-A0DA-400E-AF40-CDD78C42348E}" type="datetimeFigureOut">
              <a:rPr lang="ru-RU" smtClean="0"/>
              <a:t>22.06.2022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62C88C7-1A99-4714-B86B-FF9AC2B9703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9531362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62C88C7-1A99-4714-B86B-FF9AC2B9703E}" type="slidenum">
              <a:rPr lang="ru-RU" smtClean="0"/>
              <a:t>4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180478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62C88C7-1A99-4714-B86B-FF9AC2B9703E}" type="slidenum">
              <a:rPr lang="ru-RU" smtClean="0"/>
              <a:t>6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348796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62C88C7-1A99-4714-B86B-FF9AC2B9703E}" type="slidenum">
              <a:rPr lang="ru-RU" smtClean="0"/>
              <a:t>9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7098574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1E5FA9-F17A-4DE2-8505-5839977B87CB}" type="datetimeFigureOut">
              <a:rPr lang="ru-RU" smtClean="0"/>
              <a:t>22.06.2022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6EA19B-8649-470B-BDDE-B4EFEA44367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4805317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1E5FA9-F17A-4DE2-8505-5839977B87CB}" type="datetimeFigureOut">
              <a:rPr lang="ru-RU" smtClean="0"/>
              <a:t>22.06.2022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6EA19B-8649-470B-BDDE-B4EFEA44367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7290130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1E5FA9-F17A-4DE2-8505-5839977B87CB}" type="datetimeFigureOut">
              <a:rPr lang="ru-RU" smtClean="0"/>
              <a:t>22.06.2022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6EA19B-8649-470B-BDDE-B4EFEA44367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1369825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1E5FA9-F17A-4DE2-8505-5839977B87CB}" type="datetimeFigureOut">
              <a:rPr lang="ru-RU" smtClean="0"/>
              <a:t>22.06.2022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6EA19B-8649-470B-BDDE-B4EFEA44367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827576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1E5FA9-F17A-4DE2-8505-5839977B87CB}" type="datetimeFigureOut">
              <a:rPr lang="ru-RU" smtClean="0"/>
              <a:t>22.06.2022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6EA19B-8649-470B-BDDE-B4EFEA44367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1133645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1E5FA9-F17A-4DE2-8505-5839977B87CB}" type="datetimeFigureOut">
              <a:rPr lang="ru-RU" smtClean="0"/>
              <a:t>22.06.2022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6EA19B-8649-470B-BDDE-B4EFEA44367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2943594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1E5FA9-F17A-4DE2-8505-5839977B87CB}" type="datetimeFigureOut">
              <a:rPr lang="ru-RU" smtClean="0"/>
              <a:t>22.06.2022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6EA19B-8649-470B-BDDE-B4EFEA44367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635778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1E5FA9-F17A-4DE2-8505-5839977B87CB}" type="datetimeFigureOut">
              <a:rPr lang="ru-RU" smtClean="0"/>
              <a:t>22.06.2022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6EA19B-8649-470B-BDDE-B4EFEA44367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0642390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1E5FA9-F17A-4DE2-8505-5839977B87CB}" type="datetimeFigureOut">
              <a:rPr lang="ru-RU" smtClean="0"/>
              <a:t>22.06.2022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6EA19B-8649-470B-BDDE-B4EFEA44367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632648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1E5FA9-F17A-4DE2-8505-5839977B87CB}" type="datetimeFigureOut">
              <a:rPr lang="ru-RU" smtClean="0"/>
              <a:t>22.06.2022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6EA19B-8649-470B-BDDE-B4EFEA44367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5744816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1E5FA9-F17A-4DE2-8505-5839977B87CB}" type="datetimeFigureOut">
              <a:rPr lang="ru-RU" smtClean="0"/>
              <a:t>22.06.2022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6EA19B-8649-470B-BDDE-B4EFEA44367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0984912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F1E5FA9-F17A-4DE2-8505-5839977B87CB}" type="datetimeFigureOut">
              <a:rPr lang="ru-RU" smtClean="0"/>
              <a:t>22.06.2022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26EA19B-8649-470B-BDDE-B4EFEA44367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9415113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pn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3" Type="http://schemas.openxmlformats.org/officeDocument/2006/relationships/image" Target="../media/image4.png"/><Relationship Id="rId7" Type="http://schemas.openxmlformats.org/officeDocument/2006/relationships/image" Target="../media/image8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.png"/><Relationship Id="rId5" Type="http://schemas.openxmlformats.org/officeDocument/2006/relationships/image" Target="../media/image6.png"/><Relationship Id="rId10" Type="http://schemas.openxmlformats.org/officeDocument/2006/relationships/image" Target="../media/image2.png"/><Relationship Id="rId4" Type="http://schemas.openxmlformats.org/officeDocument/2006/relationships/image" Target="../media/image5.png"/><Relationship Id="rId9" Type="http://schemas.openxmlformats.org/officeDocument/2006/relationships/image" Target="../media/image10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png"/><Relationship Id="rId13" Type="http://schemas.openxmlformats.org/officeDocument/2006/relationships/image" Target="../media/image19.jpeg"/><Relationship Id="rId3" Type="http://schemas.openxmlformats.org/officeDocument/2006/relationships/image" Target="../media/image4.png"/><Relationship Id="rId7" Type="http://schemas.openxmlformats.org/officeDocument/2006/relationships/image" Target="../media/image14.png"/><Relationship Id="rId12" Type="http://schemas.openxmlformats.org/officeDocument/2006/relationships/image" Target="../media/image18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3.png"/><Relationship Id="rId11" Type="http://schemas.openxmlformats.org/officeDocument/2006/relationships/image" Target="../media/image17.jpeg"/><Relationship Id="rId5" Type="http://schemas.openxmlformats.org/officeDocument/2006/relationships/image" Target="../media/image12.png"/><Relationship Id="rId10" Type="http://schemas.openxmlformats.org/officeDocument/2006/relationships/image" Target="../media/image1.png"/><Relationship Id="rId4" Type="http://schemas.openxmlformats.org/officeDocument/2006/relationships/image" Target="../media/image11.png"/><Relationship Id="rId9" Type="http://schemas.openxmlformats.org/officeDocument/2006/relationships/image" Target="../media/image16.png"/><Relationship Id="rId14" Type="http://schemas.openxmlformats.org/officeDocument/2006/relationships/image" Target="../media/image2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.png"/><Relationship Id="rId5" Type="http://schemas.openxmlformats.org/officeDocument/2006/relationships/image" Target="../media/image20.png"/><Relationship Id="rId4" Type="http://schemas.openxmlformats.org/officeDocument/2006/relationships/image" Target="../media/image19.jpe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7.jpeg"/><Relationship Id="rId13" Type="http://schemas.openxmlformats.org/officeDocument/2006/relationships/image" Target="../media/image23.png"/><Relationship Id="rId3" Type="http://schemas.openxmlformats.org/officeDocument/2006/relationships/image" Target="../media/image7.png"/><Relationship Id="rId7" Type="http://schemas.openxmlformats.org/officeDocument/2006/relationships/image" Target="../media/image22.png"/><Relationship Id="rId12" Type="http://schemas.openxmlformats.org/officeDocument/2006/relationships/image" Target="../media/image10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1.png"/><Relationship Id="rId11" Type="http://schemas.openxmlformats.org/officeDocument/2006/relationships/image" Target="../media/image9.png"/><Relationship Id="rId5" Type="http://schemas.openxmlformats.org/officeDocument/2006/relationships/image" Target="../media/image6.png"/><Relationship Id="rId10" Type="http://schemas.openxmlformats.org/officeDocument/2006/relationships/image" Target="../media/image8.png"/><Relationship Id="rId4" Type="http://schemas.openxmlformats.org/officeDocument/2006/relationships/image" Target="../media/image1.png"/><Relationship Id="rId9" Type="http://schemas.openxmlformats.org/officeDocument/2006/relationships/image" Target="../media/image18.png"/><Relationship Id="rId14" Type="http://schemas.openxmlformats.org/officeDocument/2006/relationships/image" Target="../media/image2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8.png"/><Relationship Id="rId13" Type="http://schemas.openxmlformats.org/officeDocument/2006/relationships/image" Target="../media/image2.png"/><Relationship Id="rId3" Type="http://schemas.openxmlformats.org/officeDocument/2006/relationships/image" Target="../media/image1.png"/><Relationship Id="rId7" Type="http://schemas.openxmlformats.org/officeDocument/2006/relationships/image" Target="../media/image17.jpeg"/><Relationship Id="rId12" Type="http://schemas.openxmlformats.org/officeDocument/2006/relationships/image" Target="../media/image24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2.png"/><Relationship Id="rId11" Type="http://schemas.openxmlformats.org/officeDocument/2006/relationships/image" Target="../media/image10.png"/><Relationship Id="rId5" Type="http://schemas.openxmlformats.org/officeDocument/2006/relationships/image" Target="../media/image21.png"/><Relationship Id="rId10" Type="http://schemas.openxmlformats.org/officeDocument/2006/relationships/image" Target="../media/image9.png"/><Relationship Id="rId4" Type="http://schemas.openxmlformats.org/officeDocument/2006/relationships/image" Target="../media/image6.png"/><Relationship Id="rId9" Type="http://schemas.openxmlformats.org/officeDocument/2006/relationships/image" Target="../media/image8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8.png"/><Relationship Id="rId13" Type="http://schemas.openxmlformats.org/officeDocument/2006/relationships/image" Target="../media/image2.png"/><Relationship Id="rId3" Type="http://schemas.openxmlformats.org/officeDocument/2006/relationships/image" Target="../media/image1.png"/><Relationship Id="rId7" Type="http://schemas.openxmlformats.org/officeDocument/2006/relationships/image" Target="../media/image17.jpeg"/><Relationship Id="rId12" Type="http://schemas.openxmlformats.org/officeDocument/2006/relationships/image" Target="../media/image25.jpe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2.png"/><Relationship Id="rId11" Type="http://schemas.openxmlformats.org/officeDocument/2006/relationships/image" Target="../media/image10.png"/><Relationship Id="rId5" Type="http://schemas.openxmlformats.org/officeDocument/2006/relationships/image" Target="../media/image21.png"/><Relationship Id="rId10" Type="http://schemas.openxmlformats.org/officeDocument/2006/relationships/image" Target="../media/image9.png"/><Relationship Id="rId4" Type="http://schemas.openxmlformats.org/officeDocument/2006/relationships/image" Target="../media/image6.png"/><Relationship Id="rId9" Type="http://schemas.openxmlformats.org/officeDocument/2006/relationships/image" Target="../media/image8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Прямоугольник 5"/>
          <p:cNvSpPr/>
          <p:nvPr/>
        </p:nvSpPr>
        <p:spPr>
          <a:xfrm>
            <a:off x="0" y="765175"/>
            <a:ext cx="9144000" cy="6092825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ru-RU"/>
          </a:p>
        </p:txBody>
      </p:sp>
      <p:sp>
        <p:nvSpPr>
          <p:cNvPr id="5" name="Прямоугольник 4"/>
          <p:cNvSpPr/>
          <p:nvPr/>
        </p:nvSpPr>
        <p:spPr>
          <a:xfrm>
            <a:off x="0" y="991175"/>
            <a:ext cx="9144000" cy="517064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4800" b="1" cap="none" spc="50" dirty="0" smtClean="0">
                <a:ln w="11430"/>
                <a:solidFill>
                  <a:srgbClr val="00B0F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Лабораторная работа № 8</a:t>
            </a:r>
          </a:p>
          <a:p>
            <a:pPr algn="ctr"/>
            <a:endParaRPr lang="ru-RU" b="1" spc="50" dirty="0" smtClean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  <a:p>
            <a:pPr algn="ctr"/>
            <a:r>
              <a:rPr lang="ru-RU" sz="66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Наблюдение сплошного и </a:t>
            </a:r>
            <a:r>
              <a:rPr lang="ru-RU" sz="66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линейчатого спектров</a:t>
            </a:r>
            <a:endParaRPr lang="en-US" sz="66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Text Box 4"/>
          <p:cNvSpPr txBox="1">
            <a:spLocks noChangeArrowheads="1"/>
          </p:cNvSpPr>
          <p:nvPr/>
        </p:nvSpPr>
        <p:spPr bwMode="auto">
          <a:xfrm>
            <a:off x="6228184" y="5805264"/>
            <a:ext cx="2736850" cy="833437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lIns="90000" tIns="46800" rIns="90000" bIns="46800">
            <a:spAutoFit/>
          </a:bodyPr>
          <a:lstStyle>
            <a:lvl1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charset="0"/>
              </a:defRPr>
            </a:lvl1pPr>
            <a:lvl2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charset="0"/>
              </a:defRPr>
            </a:lvl2pPr>
            <a:lvl3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charset="0"/>
              </a:defRPr>
            </a:lvl3pPr>
            <a:lvl4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charset="0"/>
              </a:defRPr>
            </a:lvl4pPr>
            <a:lvl5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charset="0"/>
              </a:defRPr>
            </a:lvl5pPr>
            <a:lvl6pPr marL="2514600" indent="-228600" defTabSz="449263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charset="0"/>
              </a:defRPr>
            </a:lvl6pPr>
            <a:lvl7pPr marL="2971800" indent="-228600" defTabSz="449263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charset="0"/>
              </a:defRPr>
            </a:lvl7pPr>
            <a:lvl8pPr marL="3429000" indent="-228600" defTabSz="449263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charset="0"/>
              </a:defRPr>
            </a:lvl8pPr>
            <a:lvl9pPr marL="3886200" indent="-228600" defTabSz="449263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charset="0"/>
              </a:defRPr>
            </a:lvl9pPr>
          </a:lstStyle>
          <a:p>
            <a:pPr algn="ctr">
              <a:defRPr/>
            </a:pPr>
            <a:r>
              <a:rPr lang="ru-RU" sz="2400" b="1" dirty="0" smtClean="0">
                <a:solidFill>
                  <a:srgbClr val="FFFF00"/>
                </a:solidFill>
                <a:latin typeface="Arial" pitchFamily="34" charset="0"/>
                <a:cs typeface="Arial" pitchFamily="34" charset="0"/>
              </a:rPr>
              <a:t> Физика</a:t>
            </a:r>
          </a:p>
          <a:p>
            <a:pPr algn="ctr">
              <a:defRPr/>
            </a:pPr>
            <a:r>
              <a:rPr lang="ru-RU" sz="2400" b="1" dirty="0" smtClean="0">
                <a:solidFill>
                  <a:srgbClr val="FFFF00"/>
                </a:solidFill>
                <a:latin typeface="Arial" pitchFamily="34" charset="0"/>
                <a:cs typeface="Arial" pitchFamily="34" charset="0"/>
              </a:rPr>
              <a:t> 11 класс</a:t>
            </a:r>
          </a:p>
        </p:txBody>
      </p:sp>
      <p:pic>
        <p:nvPicPr>
          <p:cNvPr id="7" name="Picture 2" descr="C:\Users\АРМ\Pictures\Рисунок1f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9825" b="12369"/>
          <a:stretch>
            <a:fillRect/>
          </a:stretch>
        </p:blipFill>
        <p:spPr bwMode="auto">
          <a:xfrm>
            <a:off x="0" y="0"/>
            <a:ext cx="9144000" cy="765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4537012" y="-1539552"/>
            <a:ext cx="18218024" cy="88653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2406079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5"/>
          <p:cNvSpPr>
            <a:spLocks noChangeArrowheads="1"/>
          </p:cNvSpPr>
          <p:nvPr/>
        </p:nvSpPr>
        <p:spPr bwMode="auto">
          <a:xfrm>
            <a:off x="107950" y="2289061"/>
            <a:ext cx="8928100" cy="4524315"/>
          </a:xfrm>
          <a:prstGeom prst="rect">
            <a:avLst/>
          </a:prstGeom>
          <a:solidFill>
            <a:srgbClr val="009900"/>
          </a:solidFill>
          <a:ln>
            <a:noFill/>
          </a:ln>
          <a:effectLst/>
        </p:spPr>
        <p:txBody>
          <a:bodyPr>
            <a:spAutoFit/>
          </a:bodyPr>
          <a:lstStyle/>
          <a:p>
            <a:pPr algn="ctr"/>
            <a:endParaRPr lang="ru-RU" sz="3600" b="1" dirty="0">
              <a:solidFill>
                <a:schemeClr val="bg1"/>
              </a:solidFill>
            </a:endParaRPr>
          </a:p>
          <a:p>
            <a:pPr algn="ctr"/>
            <a:r>
              <a:rPr lang="ru-RU" sz="3600" b="1" dirty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Перед тем как показывать презентацию учащимся, внимательно изучите переходы </a:t>
            </a:r>
            <a:r>
              <a:rPr lang="ru-RU" sz="3600" b="1" dirty="0" err="1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анимаций</a:t>
            </a:r>
            <a:r>
              <a:rPr lang="ru-RU" sz="3600" b="1" dirty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 в каждом слайде.</a:t>
            </a:r>
          </a:p>
          <a:p>
            <a:pPr algn="ctr"/>
            <a:r>
              <a:rPr lang="ru-RU" sz="3600" b="1" dirty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 Обратите внимание на использование «мышки» при работе с анимированными слайдами.</a:t>
            </a:r>
          </a:p>
        </p:txBody>
      </p:sp>
      <p:pic>
        <p:nvPicPr>
          <p:cNvPr id="1026" name="Picture 2" descr="C:\Users\АРМ\Pictures\ФОТОЭФФЕКТ\Stop2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802505"/>
            <a:ext cx="2137420" cy="21374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Oval 7"/>
          <p:cNvSpPr>
            <a:spLocks noChangeArrowheads="1"/>
          </p:cNvSpPr>
          <p:nvPr/>
        </p:nvSpPr>
        <p:spPr bwMode="auto">
          <a:xfrm>
            <a:off x="6676782" y="802504"/>
            <a:ext cx="2143690" cy="2050431"/>
          </a:xfrm>
          <a:prstGeom prst="ellipse">
            <a:avLst/>
          </a:prstGeom>
          <a:solidFill>
            <a:srgbClr val="CC0000"/>
          </a:solidFill>
          <a:ln w="76200">
            <a:solidFill>
              <a:schemeClr val="bg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7" name="WordArt 9"/>
          <p:cNvSpPr>
            <a:spLocks noChangeArrowheads="1" noChangeShapeType="1" noTextEdit="1"/>
          </p:cNvSpPr>
          <p:nvPr/>
        </p:nvSpPr>
        <p:spPr bwMode="auto">
          <a:xfrm rot="5400000">
            <a:off x="7002282" y="1628062"/>
            <a:ext cx="1512888" cy="381000"/>
          </a:xfrm>
          <a:prstGeom prst="rect">
            <a:avLst/>
          </a:prstGeom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wordArtVert"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 fontAlgn="auto"/>
            <a:r>
              <a:rPr lang="ru-RU" sz="3600" kern="10" dirty="0">
                <a:solidFill>
                  <a:schemeClr val="bg1"/>
                </a:solidFill>
                <a:latin typeface="Arial"/>
                <a:cs typeface="Arial"/>
              </a:rPr>
              <a:t>!</a:t>
            </a:r>
          </a:p>
        </p:txBody>
      </p:sp>
      <p:pic>
        <p:nvPicPr>
          <p:cNvPr id="8" name="Picture 2" descr="C:\Users\АРМ\Pictures\Рисунок1f.pn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9825" b="12369"/>
          <a:stretch/>
        </p:blipFill>
        <p:spPr bwMode="auto">
          <a:xfrm>
            <a:off x="0" y="0"/>
            <a:ext cx="9144000" cy="7647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4537012" y="-467816"/>
            <a:ext cx="18218024" cy="77936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834902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mph" presetSubtype="0" repeatCount="indefinite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6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1000"/>
                            </p:stCondLst>
                            <p:childTnLst>
                              <p:par>
                                <p:cTn id="8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0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7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Прямоугольник 5"/>
          <p:cNvSpPr/>
          <p:nvPr/>
        </p:nvSpPr>
        <p:spPr>
          <a:xfrm>
            <a:off x="0" y="765175"/>
            <a:ext cx="9144000" cy="6092825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ru-RU"/>
          </a:p>
        </p:txBody>
      </p:sp>
      <p:pic>
        <p:nvPicPr>
          <p:cNvPr id="7" name="Picture 2" descr="C:\Users\АРМ\Pictures\Рисунок1f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9825" b="12369"/>
          <a:stretch>
            <a:fillRect/>
          </a:stretch>
        </p:blipFill>
        <p:spPr bwMode="auto">
          <a:xfrm>
            <a:off x="0" y="0"/>
            <a:ext cx="9144000" cy="765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" name="Рисунок 17"/>
          <p:cNvPicPr>
            <a:picLocks noChangeAspect="1"/>
          </p:cNvPicPr>
          <p:nvPr/>
        </p:nvPicPr>
        <p:blipFill rotWithShape="1">
          <a:blip r:embed="rId3"/>
          <a:srcRect l="1" t="4090" r="-13093" b="86998"/>
          <a:stretch/>
        </p:blipFill>
        <p:spPr>
          <a:xfrm>
            <a:off x="25729" y="918699"/>
            <a:ext cx="2429456" cy="407960"/>
          </a:xfrm>
          <a:prstGeom prst="rect">
            <a:avLst/>
          </a:prstGeom>
        </p:spPr>
      </p:pic>
      <p:pic>
        <p:nvPicPr>
          <p:cNvPr id="17" name="Рисунок 16"/>
          <p:cNvPicPr>
            <a:picLocks noChangeAspect="1"/>
          </p:cNvPicPr>
          <p:nvPr/>
        </p:nvPicPr>
        <p:blipFill rotWithShape="1">
          <a:blip r:embed="rId3"/>
          <a:srcRect t="10977"/>
          <a:stretch/>
        </p:blipFill>
        <p:spPr>
          <a:xfrm>
            <a:off x="32281" y="1251029"/>
            <a:ext cx="2148224" cy="5388999"/>
          </a:xfrm>
          <a:prstGeom prst="rect">
            <a:avLst/>
          </a:prstGeom>
        </p:spPr>
      </p:pic>
      <p:sp>
        <p:nvSpPr>
          <p:cNvPr id="30" name="Прямоугольник 29"/>
          <p:cNvSpPr/>
          <p:nvPr/>
        </p:nvSpPr>
        <p:spPr>
          <a:xfrm>
            <a:off x="2180504" y="5445224"/>
            <a:ext cx="4323419" cy="1303790"/>
          </a:xfrm>
          <a:prstGeom prst="rect">
            <a:avLst/>
          </a:prstGeom>
          <a:solidFill>
            <a:schemeClr val="tx1">
              <a:lumMod val="50000"/>
              <a:lumOff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6" name="Прямоугольник 15"/>
          <p:cNvSpPr/>
          <p:nvPr/>
        </p:nvSpPr>
        <p:spPr>
          <a:xfrm>
            <a:off x="6156176" y="5649112"/>
            <a:ext cx="2952328" cy="987384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 w="381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Прямоугольник 7"/>
          <p:cNvSpPr>
            <a:spLocks noChangeArrowheads="1"/>
          </p:cNvSpPr>
          <p:nvPr/>
        </p:nvSpPr>
        <p:spPr bwMode="auto">
          <a:xfrm>
            <a:off x="5150820" y="747806"/>
            <a:ext cx="3888432" cy="384720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>
              <a:spcAft>
                <a:spcPts val="0"/>
              </a:spcAft>
              <a:buNone/>
            </a:pPr>
            <a:r>
              <a:rPr lang="ru-RU" altLang="ru-RU" sz="2000" b="1" dirty="0">
                <a:solidFill>
                  <a:schemeClr val="bg1"/>
                </a:solidFill>
                <a:cs typeface="Arial" pitchFamily="34" charset="0"/>
              </a:rPr>
              <a:t> </a:t>
            </a:r>
            <a:r>
              <a:rPr lang="ru-RU" altLang="ru-RU" sz="2000" b="1" dirty="0" smtClean="0">
                <a:solidFill>
                  <a:schemeClr val="bg1"/>
                </a:solidFill>
                <a:cs typeface="Arial" pitchFamily="34" charset="0"/>
              </a:rPr>
              <a:t> </a:t>
            </a:r>
            <a:r>
              <a:rPr lang="ru-RU" altLang="ru-RU" sz="2800" b="1" dirty="0" smtClean="0">
                <a:solidFill>
                  <a:srgbClr val="FFFF00"/>
                </a:solidFill>
                <a:cs typeface="Arial" pitchFamily="34" charset="0"/>
              </a:rPr>
              <a:t>Оборудование: </a:t>
            </a:r>
            <a:r>
              <a:rPr lang="ru-RU" sz="2000" b="1" dirty="0">
                <a:solidFill>
                  <a:schemeClr val="bg1"/>
                </a:solidFill>
                <a:ea typeface="Times New Roman"/>
                <a:cs typeface="Arial" pitchFamily="34" charset="0"/>
              </a:rPr>
              <a:t>проекционный </a:t>
            </a:r>
            <a:r>
              <a:rPr lang="ru-RU" sz="2000" b="1" dirty="0" smtClean="0">
                <a:solidFill>
                  <a:schemeClr val="bg1"/>
                </a:solidFill>
                <a:ea typeface="Times New Roman"/>
                <a:cs typeface="Arial" pitchFamily="34" charset="0"/>
              </a:rPr>
              <a:t>аппарат</a:t>
            </a:r>
            <a:r>
              <a:rPr lang="ru-RU" sz="2000" b="1" smtClean="0">
                <a:solidFill>
                  <a:schemeClr val="bg1"/>
                </a:solidFill>
                <a:ea typeface="Times New Roman"/>
                <a:cs typeface="Arial" pitchFamily="34" charset="0"/>
              </a:rPr>
              <a:t>, штатив </a:t>
            </a:r>
            <a:r>
              <a:rPr lang="ru-RU" sz="2000" b="1" dirty="0" smtClean="0">
                <a:solidFill>
                  <a:schemeClr val="bg1"/>
                </a:solidFill>
                <a:ea typeface="Times New Roman"/>
                <a:cs typeface="Arial" pitchFamily="34" charset="0"/>
              </a:rPr>
              <a:t>с муфтой и лапкой, спектральные </a:t>
            </a:r>
            <a:r>
              <a:rPr lang="ru-RU" sz="2000" b="1" dirty="0">
                <a:solidFill>
                  <a:schemeClr val="bg1"/>
                </a:solidFill>
                <a:ea typeface="Times New Roman"/>
                <a:cs typeface="Arial" pitchFamily="34" charset="0"/>
              </a:rPr>
              <a:t>трубки с водородом, неоном или </a:t>
            </a:r>
            <a:r>
              <a:rPr lang="ru-RU" sz="2000" b="1" dirty="0" smtClean="0">
                <a:solidFill>
                  <a:schemeClr val="bg1"/>
                </a:solidFill>
                <a:ea typeface="Times New Roman"/>
                <a:cs typeface="Arial" pitchFamily="34" charset="0"/>
              </a:rPr>
              <a:t>гелием, источник питания газоразрядных трубок </a:t>
            </a:r>
            <a:r>
              <a:rPr lang="ru-RU" sz="2000" b="1" i="1" dirty="0" smtClean="0">
                <a:solidFill>
                  <a:schemeClr val="bg1"/>
                </a:solidFill>
                <a:ea typeface="Times New Roman"/>
                <a:cs typeface="Arial" pitchFamily="34" charset="0"/>
              </a:rPr>
              <a:t>(</a:t>
            </a:r>
            <a:r>
              <a:rPr lang="ru-RU" sz="2000" b="1" i="1" dirty="0">
                <a:solidFill>
                  <a:schemeClr val="bg1"/>
                </a:solidFill>
                <a:ea typeface="Times New Roman"/>
                <a:cs typeface="Arial" pitchFamily="34" charset="0"/>
              </a:rPr>
              <a:t>эти приборы являются общими для всего класса</a:t>
            </a:r>
            <a:r>
              <a:rPr lang="ru-RU" sz="2000" b="1" i="1" dirty="0" smtClean="0">
                <a:solidFill>
                  <a:schemeClr val="bg1"/>
                </a:solidFill>
                <a:ea typeface="Times New Roman"/>
                <a:cs typeface="Arial" pitchFamily="34" charset="0"/>
              </a:rPr>
              <a:t>)</a:t>
            </a:r>
            <a:r>
              <a:rPr lang="ru-RU" sz="2000" b="1" dirty="0" smtClean="0">
                <a:solidFill>
                  <a:schemeClr val="bg1"/>
                </a:solidFill>
                <a:ea typeface="Times New Roman"/>
                <a:cs typeface="Arial" pitchFamily="34" charset="0"/>
              </a:rPr>
              <a:t>,</a:t>
            </a:r>
            <a:r>
              <a:rPr lang="ru-RU" sz="2000" b="1" i="1" dirty="0" smtClean="0">
                <a:solidFill>
                  <a:schemeClr val="bg1"/>
                </a:solidFill>
                <a:ea typeface="Times New Roman"/>
                <a:cs typeface="Arial" pitchFamily="34" charset="0"/>
              </a:rPr>
              <a:t> </a:t>
            </a:r>
            <a:r>
              <a:rPr lang="ru-RU" sz="2000" b="1" dirty="0">
                <a:solidFill>
                  <a:schemeClr val="bg1"/>
                </a:solidFill>
                <a:ea typeface="Times New Roman"/>
                <a:cs typeface="Arial" pitchFamily="34" charset="0"/>
              </a:rPr>
              <a:t>стеклянная пластина со скошенными гра­нями </a:t>
            </a:r>
            <a:r>
              <a:rPr lang="ru-RU" sz="1600" b="1" i="1" dirty="0">
                <a:solidFill>
                  <a:schemeClr val="bg1"/>
                </a:solidFill>
                <a:ea typeface="Times New Roman"/>
                <a:cs typeface="Arial" pitchFamily="34" charset="0"/>
              </a:rPr>
              <a:t>(выдается </a:t>
            </a:r>
            <a:r>
              <a:rPr lang="ru-RU" sz="1600" b="1" i="1" dirty="0" smtClean="0">
                <a:solidFill>
                  <a:schemeClr val="bg1"/>
                </a:solidFill>
                <a:ea typeface="Times New Roman"/>
                <a:cs typeface="Arial" pitchFamily="34" charset="0"/>
              </a:rPr>
              <a:t>каждому учащемуся).</a:t>
            </a:r>
            <a:endParaRPr lang="ru-RU" sz="1600" b="1" i="1" u="sng" dirty="0">
              <a:solidFill>
                <a:schemeClr val="bg1"/>
              </a:solidFill>
              <a:effectLst/>
              <a:ea typeface="Times New Roman"/>
              <a:cs typeface="Arial" pitchFamily="34" charset="0"/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538931" y="1251029"/>
            <a:ext cx="3024336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spcAft>
                <a:spcPts val="0"/>
              </a:spcAft>
            </a:pPr>
            <a:r>
              <a:rPr lang="ru-RU" sz="2000" b="1" dirty="0">
                <a:solidFill>
                  <a:schemeClr val="bg1"/>
                </a:solidFill>
                <a:latin typeface="Arial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ru-RU" sz="2000" b="1" dirty="0" smtClean="0">
                <a:solidFill>
                  <a:schemeClr val="bg1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 </a:t>
            </a:r>
            <a:r>
              <a:rPr lang="ru-RU" sz="2800" b="1" dirty="0" smtClean="0">
                <a:solidFill>
                  <a:srgbClr val="FFFF0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Цель </a:t>
            </a:r>
            <a:r>
              <a:rPr lang="ru-RU" sz="2800" b="1" dirty="0">
                <a:solidFill>
                  <a:srgbClr val="FFFF0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работы</a:t>
            </a:r>
            <a:r>
              <a:rPr lang="ru-RU" sz="2800" b="1" dirty="0" smtClean="0">
                <a:solidFill>
                  <a:srgbClr val="FFFF0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:</a:t>
            </a:r>
            <a:endParaRPr lang="ru-RU" sz="2000" b="1" u="sng" dirty="0">
              <a:solidFill>
                <a:schemeClr val="bg1"/>
              </a:solidFill>
              <a:latin typeface="Arial" pitchFamily="34" charset="0"/>
              <a:ea typeface="Times New Roman"/>
              <a:cs typeface="Arial" pitchFamily="34" charset="0"/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0" y="6640028"/>
            <a:ext cx="9144000" cy="217972"/>
          </a:xfrm>
          <a:prstGeom prst="rect">
            <a:avLst/>
          </a:prstGeom>
          <a:solidFill>
            <a:schemeClr val="accent6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56" name="Picture 3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878"/>
          <a:stretch/>
        </p:blipFill>
        <p:spPr bwMode="auto">
          <a:xfrm rot="1972087">
            <a:off x="7117079" y="5863218"/>
            <a:ext cx="1526146" cy="113057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7" name="Picture 3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87621" y="4694046"/>
            <a:ext cx="3928683" cy="194421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8" name="Picture 5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82388" y="1019873"/>
            <a:ext cx="692117" cy="367240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9" name="Picture 2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976167">
            <a:off x="1120349" y="3569439"/>
            <a:ext cx="430670" cy="329352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0" name="Picture 14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99232">
            <a:off x="1583909" y="3541166"/>
            <a:ext cx="393112" cy="329352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1" name="Picture 12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191516">
            <a:off x="2095345" y="3399957"/>
            <a:ext cx="405910" cy="329555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538931" y="1646129"/>
            <a:ext cx="3635895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2000" b="1" dirty="0" smtClean="0">
                <a:solidFill>
                  <a:schemeClr val="bg1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наблюдение </a:t>
            </a:r>
            <a:r>
              <a:rPr lang="ru-RU" sz="2000" b="1" dirty="0">
                <a:solidFill>
                  <a:schemeClr val="bg1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сплошного спектра, водородного, гелиевого и неонового спектров.</a:t>
            </a:r>
            <a:endParaRPr lang="ru-RU" sz="2000" b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19" name="Рисунок 18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4537012" y="-467816"/>
            <a:ext cx="18218024" cy="77936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6786487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3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8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3000"/>
                            </p:stCondLst>
                            <p:childTnLst>
                              <p:par>
                                <p:cTn id="20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4000"/>
                            </p:stCondLst>
                            <p:childTnLst>
                              <p:par>
                                <p:cTn id="3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5000"/>
                            </p:stCondLst>
                            <p:childTnLst>
                              <p:par>
                                <p:cTn id="37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10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6000"/>
                            </p:stCondLst>
                            <p:childTnLst>
                              <p:par>
                                <p:cTn id="43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7000"/>
                            </p:stCondLst>
                            <p:childTnLst>
                              <p:par>
                                <p:cTn id="4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3" dur="10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8000"/>
                            </p:stCondLst>
                            <p:childTnLst>
                              <p:par>
                                <p:cTn id="5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8500"/>
                            </p:stCondLst>
                            <p:childTnLst>
                              <p:par>
                                <p:cTn id="66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8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0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9500"/>
                            </p:stCondLst>
                            <p:childTnLst>
                              <p:par>
                                <p:cTn id="72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4" dur="1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1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6" dur="10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" grpId="0" animBg="1"/>
      <p:bldP spid="16" grpId="0" animBg="1"/>
      <p:bldP spid="8" grpId="0"/>
      <p:bldP spid="9" grpId="0"/>
      <p:bldP spid="4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0" y="765175"/>
            <a:ext cx="9144000" cy="6092825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>
              <a:solidFill>
                <a:prstClr val="white"/>
              </a:solidFill>
            </a:endParaRPr>
          </a:p>
        </p:txBody>
      </p:sp>
      <p:pic>
        <p:nvPicPr>
          <p:cNvPr id="24" name="Рисунок 23"/>
          <p:cNvPicPr>
            <a:picLocks noChangeAspect="1"/>
          </p:cNvPicPr>
          <p:nvPr/>
        </p:nvPicPr>
        <p:blipFill rotWithShape="1">
          <a:blip r:embed="rId3"/>
          <a:srcRect t="15948"/>
          <a:stretch/>
        </p:blipFill>
        <p:spPr>
          <a:xfrm>
            <a:off x="58492" y="1635643"/>
            <a:ext cx="2148224" cy="5072614"/>
          </a:xfrm>
          <a:prstGeom prst="rect">
            <a:avLst/>
          </a:prstGeom>
        </p:spPr>
      </p:pic>
      <p:pic>
        <p:nvPicPr>
          <p:cNvPr id="12" name="Рисунок 1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354855" y="-2475656"/>
            <a:ext cx="4535817" cy="3528392"/>
          </a:xfrm>
          <a:prstGeom prst="rect">
            <a:avLst/>
          </a:prstGeom>
        </p:spPr>
      </p:pic>
      <p:pic>
        <p:nvPicPr>
          <p:cNvPr id="2" name="Рисунок 1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39552" y="2060848"/>
            <a:ext cx="1645422" cy="433265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122533" y="2232379"/>
            <a:ext cx="466593" cy="612404"/>
          </a:xfrm>
          <a:prstGeom prst="rect">
            <a:avLst/>
          </a:prstGeom>
        </p:spPr>
      </p:pic>
      <p:sp>
        <p:nvSpPr>
          <p:cNvPr id="8" name="Прямоугольник 7"/>
          <p:cNvSpPr/>
          <p:nvPr/>
        </p:nvSpPr>
        <p:spPr>
          <a:xfrm>
            <a:off x="4354855" y="764704"/>
            <a:ext cx="4534262" cy="215553"/>
          </a:xfrm>
          <a:prstGeom prst="rect">
            <a:avLst/>
          </a:prstGeom>
          <a:gradFill flip="none" rotWithShape="1">
            <a:gsLst>
              <a:gs pos="0">
                <a:schemeClr val="tx1">
                  <a:lumMod val="50000"/>
                  <a:lumOff val="50000"/>
                </a:schemeClr>
              </a:gs>
              <a:gs pos="50000">
                <a:schemeClr val="tx1"/>
              </a:gs>
              <a:gs pos="100000">
                <a:schemeClr val="tx1">
                  <a:lumMod val="50000"/>
                  <a:lumOff val="50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" name="Прямоугольник 8"/>
          <p:cNvSpPr/>
          <p:nvPr/>
        </p:nvSpPr>
        <p:spPr>
          <a:xfrm>
            <a:off x="6588224" y="1916832"/>
            <a:ext cx="137156" cy="764331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27" name="Рисунок 26"/>
          <p:cNvPicPr>
            <a:picLocks noChangeAspect="1"/>
          </p:cNvPicPr>
          <p:nvPr/>
        </p:nvPicPr>
        <p:blipFill rotWithShape="1">
          <a:blip r:embed="rId7"/>
          <a:srcRect r="72034"/>
          <a:stretch/>
        </p:blipFill>
        <p:spPr>
          <a:xfrm>
            <a:off x="2147935" y="1902891"/>
            <a:ext cx="1171299" cy="762066"/>
          </a:xfrm>
          <a:prstGeom prst="rect">
            <a:avLst/>
          </a:prstGeom>
        </p:spPr>
      </p:pic>
      <p:sp>
        <p:nvSpPr>
          <p:cNvPr id="28" name="Трапеция 27"/>
          <p:cNvSpPr/>
          <p:nvPr/>
        </p:nvSpPr>
        <p:spPr>
          <a:xfrm rot="16200000">
            <a:off x="3997027" y="22302"/>
            <a:ext cx="764330" cy="4518471"/>
          </a:xfrm>
          <a:prstGeom prst="trapezoid">
            <a:avLst/>
          </a:prstGeom>
          <a:solidFill>
            <a:schemeClr val="bg1">
              <a:lumMod val="85000"/>
              <a:alpha val="76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29" name="Рисунок 28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6284001" y="1906600"/>
            <a:ext cx="780356" cy="774563"/>
          </a:xfrm>
          <a:prstGeom prst="rect">
            <a:avLst/>
          </a:prstGeom>
        </p:spPr>
      </p:pic>
      <p:pic>
        <p:nvPicPr>
          <p:cNvPr id="34" name="Рисунок 33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2831160" y="1524646"/>
            <a:ext cx="792549" cy="1499746"/>
          </a:xfrm>
          <a:prstGeom prst="rect">
            <a:avLst/>
          </a:prstGeom>
        </p:spPr>
      </p:pic>
      <p:pic>
        <p:nvPicPr>
          <p:cNvPr id="26" name="Рисунок 25"/>
          <p:cNvPicPr>
            <a:picLocks noChangeAspect="1"/>
          </p:cNvPicPr>
          <p:nvPr/>
        </p:nvPicPr>
        <p:blipFill rotWithShape="1">
          <a:blip r:embed="rId7"/>
          <a:srcRect l="27508"/>
          <a:stretch/>
        </p:blipFill>
        <p:spPr>
          <a:xfrm>
            <a:off x="3267093" y="1916832"/>
            <a:ext cx="3355670" cy="762066"/>
          </a:xfrm>
          <a:prstGeom prst="rect">
            <a:avLst/>
          </a:prstGeom>
        </p:spPr>
      </p:pic>
      <p:pic>
        <p:nvPicPr>
          <p:cNvPr id="5" name="Picture 2" descr="C:\Users\АРМ\Pictures\Рисунок1f.png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9825" b="12369"/>
          <a:stretch>
            <a:fillRect/>
          </a:stretch>
        </p:blipFill>
        <p:spPr bwMode="auto">
          <a:xfrm>
            <a:off x="0" y="0"/>
            <a:ext cx="9144000" cy="765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" name="Прямоугольник 9"/>
          <p:cNvSpPr/>
          <p:nvPr/>
        </p:nvSpPr>
        <p:spPr>
          <a:xfrm>
            <a:off x="3779912" y="3741668"/>
            <a:ext cx="5110759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b="1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3. </a:t>
            </a:r>
            <a:r>
              <a:rPr lang="ru-RU" b="1" dirty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Расположите </a:t>
            </a:r>
            <a:r>
              <a:rPr lang="ru-RU" b="1" dirty="0" smtClean="0">
                <a:solidFill>
                  <a:schemeClr val="bg1"/>
                </a:solidFill>
                <a:latin typeface="Arial" pitchFamily="34" charset="0"/>
                <a:ea typeface="Times New Roman"/>
                <a:cs typeface="Arial" pitchFamily="34" charset="0"/>
              </a:rPr>
              <a:t>стеклянную пластинку </a:t>
            </a:r>
            <a:r>
              <a:rPr lang="ru-RU" b="1" dirty="0">
                <a:solidFill>
                  <a:schemeClr val="bg1"/>
                </a:solidFill>
                <a:latin typeface="Arial" pitchFamily="34" charset="0"/>
                <a:ea typeface="Times New Roman"/>
                <a:cs typeface="Arial" pitchFamily="34" charset="0"/>
              </a:rPr>
              <a:t>со скошенными гра­нями</a:t>
            </a:r>
            <a:r>
              <a:rPr lang="ru-RU" b="1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ru-RU" b="1" dirty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горизонтально перед глазом. Сквозь грани, составляющие угол 45</a:t>
            </a:r>
            <a:r>
              <a:rPr lang="ru-RU" b="1" baseline="44000" dirty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о</a:t>
            </a:r>
            <a:r>
              <a:rPr lang="ru-RU" b="1" dirty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, </a:t>
            </a:r>
            <a:r>
              <a:rPr lang="ru-RU" b="1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наблюдайте светлую полоску на экране – изображение от щели проекционного аппарата.</a:t>
            </a:r>
            <a:endParaRPr lang="ru-RU" b="1" dirty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30" name="Picture 6" descr="http://eyesfor.me/assets/content/images/id1091-1.jpg"/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3760" b="26204"/>
          <a:stretch>
            <a:fillRect/>
          </a:stretch>
        </p:blipFill>
        <p:spPr bwMode="auto">
          <a:xfrm>
            <a:off x="26988" y="4171950"/>
            <a:ext cx="2846387" cy="8937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2" name="Прямоугольник 31"/>
          <p:cNvSpPr/>
          <p:nvPr/>
        </p:nvSpPr>
        <p:spPr>
          <a:xfrm>
            <a:off x="233492" y="4417640"/>
            <a:ext cx="2433377" cy="648072"/>
          </a:xfrm>
          <a:prstGeom prst="rect">
            <a:avLst/>
          </a:prstGeom>
          <a:solidFill>
            <a:schemeClr val="tx2">
              <a:lumMod val="40000"/>
              <a:lumOff val="60000"/>
              <a:alpha val="69000"/>
            </a:schemeClr>
          </a:solidFill>
          <a:ln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33" name="Picture 3"/>
          <p:cNvPicPr>
            <a:picLocks noChangeAspect="1" noChangeArrowheads="1"/>
          </p:cNvPicPr>
          <p:nvPr/>
        </p:nvPicPr>
        <p:blipFill rotWithShape="1"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878"/>
          <a:stretch/>
        </p:blipFill>
        <p:spPr bwMode="auto">
          <a:xfrm rot="12753723">
            <a:off x="347195" y="4792566"/>
            <a:ext cx="2425322" cy="179669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7" name="Прямоугольник 16"/>
          <p:cNvSpPr/>
          <p:nvPr/>
        </p:nvSpPr>
        <p:spPr>
          <a:xfrm>
            <a:off x="168460" y="868070"/>
            <a:ext cx="3120983" cy="400110"/>
          </a:xfrm>
          <a:prstGeom prst="rect">
            <a:avLst/>
          </a:prstGeom>
          <a:solidFill>
            <a:srgbClr val="FF0000"/>
          </a:solidFill>
        </p:spPr>
        <p:txBody>
          <a:bodyPr wrap="none">
            <a:spAutoFit/>
          </a:bodyPr>
          <a:lstStyle/>
          <a:p>
            <a:r>
              <a:rPr lang="ru-RU" sz="2000" b="1" dirty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1. </a:t>
            </a:r>
            <a:r>
              <a:rPr lang="ru-RU" sz="2000" b="1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Включите проектор. </a:t>
            </a:r>
            <a:endParaRPr lang="ru-RU" sz="2000" dirty="0"/>
          </a:p>
        </p:txBody>
      </p:sp>
      <p:sp>
        <p:nvSpPr>
          <p:cNvPr id="19" name="Прямоугольник 18"/>
          <p:cNvSpPr/>
          <p:nvPr/>
        </p:nvSpPr>
        <p:spPr>
          <a:xfrm>
            <a:off x="536524" y="2922544"/>
            <a:ext cx="3672408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b="1" dirty="0" smtClean="0">
                <a:solidFill>
                  <a:prstClr val="white"/>
                </a:solidFill>
                <a:latin typeface="Arial" pitchFamily="34" charset="0"/>
                <a:cs typeface="Arial" pitchFamily="34" charset="0"/>
              </a:rPr>
              <a:t>2. Поместите у проектора непрозрачный экран  со щелью. </a:t>
            </a:r>
            <a:endParaRPr lang="ru-RU" dirty="0"/>
          </a:p>
        </p:txBody>
      </p:sp>
      <p:sp>
        <p:nvSpPr>
          <p:cNvPr id="25" name="Прямоугольник 24"/>
          <p:cNvSpPr/>
          <p:nvPr/>
        </p:nvSpPr>
        <p:spPr>
          <a:xfrm>
            <a:off x="240480" y="3849389"/>
            <a:ext cx="3307136" cy="1538883"/>
          </a:xfrm>
          <a:prstGeom prst="rect">
            <a:avLst/>
          </a:prstGeom>
          <a:solidFill>
            <a:srgbClr val="FF0000"/>
          </a:solidFill>
        </p:spPr>
        <p:txBody>
          <a:bodyPr wrap="square">
            <a:spAutoFit/>
          </a:bodyPr>
          <a:lstStyle/>
          <a:p>
            <a:pPr algn="just"/>
            <a:r>
              <a:rPr lang="ru-RU" sz="2000" b="1" dirty="0" smtClean="0">
                <a:solidFill>
                  <a:schemeClr val="bg1"/>
                </a:solidFill>
                <a:latin typeface="Arial" pitchFamily="34" charset="0"/>
                <a:ea typeface="Times New Roman"/>
                <a:cs typeface="Arial" pitchFamily="34" charset="0"/>
              </a:rPr>
              <a:t>4. </a:t>
            </a:r>
            <a:r>
              <a:rPr lang="ru-RU" b="1" dirty="0" smtClean="0">
                <a:solidFill>
                  <a:schemeClr val="bg1"/>
                </a:solidFill>
                <a:latin typeface="Arial" pitchFamily="34" charset="0"/>
                <a:ea typeface="Times New Roman"/>
                <a:cs typeface="Arial" pitchFamily="34" charset="0"/>
              </a:rPr>
              <a:t>Выделите основные цвета полученного сплошного спектра и запишите их в последовательности</a:t>
            </a:r>
            <a:r>
              <a:rPr lang="ru-RU" sz="2000" b="1" dirty="0" smtClean="0">
                <a:solidFill>
                  <a:schemeClr val="bg1"/>
                </a:solidFill>
                <a:latin typeface="Arial" pitchFamily="34" charset="0"/>
                <a:ea typeface="Times New Roman"/>
                <a:cs typeface="Arial" pitchFamily="34" charset="0"/>
              </a:rPr>
              <a:t>. </a:t>
            </a:r>
            <a:endParaRPr lang="ru-RU" sz="2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5" name="Прямоугольник 34"/>
          <p:cNvSpPr/>
          <p:nvPr/>
        </p:nvSpPr>
        <p:spPr>
          <a:xfrm>
            <a:off x="252647" y="5690913"/>
            <a:ext cx="8711841" cy="707886"/>
          </a:xfrm>
          <a:prstGeom prst="rect">
            <a:avLst/>
          </a:prstGeom>
          <a:solidFill>
            <a:srgbClr val="92D050"/>
          </a:solidFill>
        </p:spPr>
        <p:txBody>
          <a:bodyPr wrap="square">
            <a:spAutoFit/>
          </a:bodyPr>
          <a:lstStyle/>
          <a:p>
            <a:pPr algn="just"/>
            <a:r>
              <a:rPr lang="ru-RU" sz="2000" b="1" dirty="0" smtClean="0">
                <a:latin typeface="Arial" pitchFamily="34" charset="0"/>
                <a:cs typeface="Arial" pitchFamily="34" charset="0"/>
              </a:rPr>
              <a:t>5. Повторите опыт, рассматривая полоску через грани, образующие угол 60</a:t>
            </a:r>
            <a:r>
              <a:rPr lang="ru-RU" sz="2000" b="1" baseline="44000" dirty="0" smtClean="0">
                <a:latin typeface="Arial" pitchFamily="34" charset="0"/>
                <a:cs typeface="Arial" pitchFamily="34" charset="0"/>
              </a:rPr>
              <a:t>о</a:t>
            </a:r>
            <a:r>
              <a:rPr lang="ru-RU" sz="2000" b="1" dirty="0" smtClean="0">
                <a:latin typeface="Arial" pitchFamily="34" charset="0"/>
                <a:cs typeface="Arial" pitchFamily="34" charset="0"/>
              </a:rPr>
              <a:t>. Запишите различия в виде спектров. </a:t>
            </a:r>
            <a:endParaRPr lang="ru-RU" sz="20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6" name="Прямоугольник 35"/>
          <p:cNvSpPr/>
          <p:nvPr/>
        </p:nvSpPr>
        <p:spPr>
          <a:xfrm>
            <a:off x="5440113" y="1916833"/>
            <a:ext cx="2433377" cy="764330"/>
          </a:xfrm>
          <a:prstGeom prst="rect">
            <a:avLst/>
          </a:prstGeom>
          <a:solidFill>
            <a:schemeClr val="tx2">
              <a:lumMod val="40000"/>
              <a:lumOff val="60000"/>
              <a:alpha val="69000"/>
            </a:schemeClr>
          </a:solidFill>
          <a:ln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3074" name="Picture 2" descr="https://upload.wikimedia.org/wikipedia/commons/c/c8/Spectrum_roygbiv.jpg"/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40112" y="1916832"/>
            <a:ext cx="2433378" cy="762066"/>
          </a:xfrm>
          <a:prstGeom prst="rect">
            <a:avLst/>
          </a:prstGeom>
          <a:noFill/>
          <a:ln>
            <a:solidFill>
              <a:srgbClr val="0070C0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1" name="Рисунок 30"/>
          <p:cNvPicPr>
            <a:picLocks noChangeAspect="1"/>
          </p:cNvPicPr>
          <p:nvPr/>
        </p:nvPicPr>
        <p:blipFill rotWithShape="1">
          <a:blip r:embed="rId3"/>
          <a:srcRect l="1" t="4090" r="50595" b="86998"/>
          <a:stretch/>
        </p:blipFill>
        <p:spPr>
          <a:xfrm>
            <a:off x="54312" y="2458568"/>
            <a:ext cx="1061304" cy="407960"/>
          </a:xfrm>
          <a:prstGeom prst="rect">
            <a:avLst/>
          </a:prstGeom>
        </p:spPr>
      </p:pic>
      <p:pic>
        <p:nvPicPr>
          <p:cNvPr id="37" name="Рисунок 36"/>
          <p:cNvPicPr>
            <a:picLocks noChangeAspect="1"/>
          </p:cNvPicPr>
          <p:nvPr/>
        </p:nvPicPr>
        <p:blipFill rotWithShape="1">
          <a:blip r:embed="rId3"/>
          <a:srcRect l="93203" t="4090" b="86998"/>
          <a:stretch/>
        </p:blipFill>
        <p:spPr>
          <a:xfrm>
            <a:off x="1326938" y="2442442"/>
            <a:ext cx="146011" cy="407960"/>
          </a:xfrm>
          <a:prstGeom prst="rect">
            <a:avLst/>
          </a:prstGeom>
        </p:spPr>
      </p:pic>
      <p:sp>
        <p:nvSpPr>
          <p:cNvPr id="38" name="Прямоугольник 37"/>
          <p:cNvSpPr/>
          <p:nvPr/>
        </p:nvSpPr>
        <p:spPr>
          <a:xfrm>
            <a:off x="0" y="6640028"/>
            <a:ext cx="9144000" cy="217972"/>
          </a:xfrm>
          <a:prstGeom prst="rect">
            <a:avLst/>
          </a:prstGeom>
          <a:solidFill>
            <a:schemeClr val="accent6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39" name="Рисунок 38"/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4537012" y="-467816"/>
            <a:ext cx="18218024" cy="7793632"/>
          </a:xfrm>
          <a:prstGeom prst="rect">
            <a:avLst/>
          </a:prstGeom>
        </p:spPr>
      </p:pic>
      <p:pic>
        <p:nvPicPr>
          <p:cNvPr id="40" name="Рисунок 39"/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4384612" y="-315416"/>
            <a:ext cx="18218024" cy="77936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9090251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38889E-6 1.63737E-6 L 1.38889E-6 0.36054 " pathEditMode="relative" rAng="0" ptsTypes="AA">
                                      <p:cBhvr>
                                        <p:cTn id="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1801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" dur="3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3000"/>
                            </p:stCondLst>
                            <p:childTnLst>
                              <p:par>
                                <p:cTn id="20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16" presetClass="exit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44" dur="1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8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3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0" dur="1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1000"/>
                            </p:stCondLst>
                            <p:childTnLst>
                              <p:par>
                                <p:cTn id="62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6" dur="1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2000"/>
                            </p:stCondLst>
                            <p:childTnLst>
                              <p:par>
                                <p:cTn id="68" presetID="64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88889E-6 8.32562E-8 L -0.00122 -0.105 " pathEditMode="relative" rAng="0" ptsTypes="AA">
                                      <p:cBhvr>
                                        <p:cTn id="69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69" y="-525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4000"/>
                            </p:stCondLst>
                            <p:childTnLst>
                              <p:par>
                                <p:cTn id="71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4000"/>
                            </p:stCondLst>
                            <p:childTnLst>
                              <p:par>
                                <p:cTn id="74" presetID="1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6" fill="hold">
                      <p:stCondLst>
                        <p:cond delay="indefinite"/>
                      </p:stCondLst>
                      <p:childTnLst>
                        <p:par>
                          <p:cTn id="77" fill="hold">
                            <p:stCondLst>
                              <p:cond delay="0"/>
                            </p:stCondLst>
                            <p:childTnLst>
                              <p:par>
                                <p:cTn id="78" presetID="53" presetClass="exit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9" dur="5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5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1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500"/>
                            </p:stCondLst>
                            <p:childTnLst>
                              <p:par>
                                <p:cTn id="86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500"/>
                            </p:stCondLst>
                            <p:childTnLst>
                              <p:par>
                                <p:cTn id="89" presetID="1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1" fill="hold">
                      <p:stCondLst>
                        <p:cond delay="indefinite"/>
                      </p:stCondLst>
                      <p:childTnLst>
                        <p:par>
                          <p:cTn id="92" fill="hold">
                            <p:stCondLst>
                              <p:cond delay="0"/>
                            </p:stCondLst>
                            <p:childTnLst>
                              <p:par>
                                <p:cTn id="93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5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7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8" fill="hold">
                      <p:stCondLst>
                        <p:cond delay="indefinite"/>
                      </p:stCondLst>
                      <p:childTnLst>
                        <p:par>
                          <p:cTn id="99" fill="hold">
                            <p:stCondLst>
                              <p:cond delay="0"/>
                            </p:stCondLst>
                            <p:childTnLst>
                              <p:par>
                                <p:cTn id="100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2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4" dur="1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28" grpId="0" animBg="1"/>
      <p:bldP spid="28" grpId="1" animBg="1"/>
      <p:bldP spid="10" grpId="0"/>
      <p:bldP spid="32" grpId="0" animBg="1"/>
      <p:bldP spid="32" grpId="1" animBg="1"/>
      <p:bldP spid="17" grpId="0" animBg="1"/>
      <p:bldP spid="19" grpId="0"/>
      <p:bldP spid="25" grpId="0" animBg="1"/>
      <p:bldP spid="35" grpId="0" animBg="1"/>
      <p:bldP spid="36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0" y="765175"/>
            <a:ext cx="9144000" cy="6092825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ru-RU"/>
          </a:p>
        </p:txBody>
      </p:sp>
      <p:pic>
        <p:nvPicPr>
          <p:cNvPr id="9" name="Picture 6" descr="http://eyesfor.me/assets/content/images/id1091-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3760" b="26204"/>
          <a:stretch>
            <a:fillRect/>
          </a:stretch>
        </p:blipFill>
        <p:spPr bwMode="auto">
          <a:xfrm>
            <a:off x="609219" y="3630191"/>
            <a:ext cx="2846387" cy="8937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179512" y="841936"/>
            <a:ext cx="8823912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2000" b="1" dirty="0" smtClean="0">
                <a:solidFill>
                  <a:schemeClr val="bg1"/>
                </a:solidFill>
                <a:latin typeface="Arial" pitchFamily="34" charset="0"/>
                <a:ea typeface="Times New Roman"/>
                <a:cs typeface="Arial" pitchFamily="34" charset="0"/>
              </a:rPr>
              <a:t>    Следует </a:t>
            </a:r>
            <a:r>
              <a:rPr lang="ru-RU" sz="2000" b="1" dirty="0">
                <a:solidFill>
                  <a:schemeClr val="bg1"/>
                </a:solidFill>
                <a:latin typeface="Arial" pitchFamily="34" charset="0"/>
                <a:ea typeface="Times New Roman"/>
                <a:cs typeface="Arial" pitchFamily="34" charset="0"/>
              </a:rPr>
              <a:t>иметь в виду, что при индивидуальном наблюдении порядок расположения цветов получается обратный тому, который наблюдается при проецировании спектра на экран</a:t>
            </a:r>
            <a:r>
              <a:rPr lang="ru-RU" sz="2000" b="1" dirty="0" smtClean="0">
                <a:solidFill>
                  <a:schemeClr val="bg1"/>
                </a:solidFill>
                <a:latin typeface="Arial" pitchFamily="34" charset="0"/>
                <a:ea typeface="Times New Roman"/>
                <a:cs typeface="Arial" pitchFamily="34" charset="0"/>
              </a:rPr>
              <a:t>.</a:t>
            </a:r>
          </a:p>
          <a:p>
            <a:pPr algn="just"/>
            <a:r>
              <a:rPr lang="ru-RU" sz="2000" b="1" dirty="0" smtClean="0">
                <a:solidFill>
                  <a:schemeClr val="bg1"/>
                </a:solidFill>
                <a:latin typeface="Arial" pitchFamily="34" charset="0"/>
                <a:ea typeface="Times New Roman"/>
                <a:cs typeface="Arial" pitchFamily="34" charset="0"/>
              </a:rPr>
              <a:t> </a:t>
            </a:r>
            <a:endParaRPr lang="ru-RU" sz="2000" b="1" dirty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4" name="Picture 2" descr="C:\Users\АРМ\Pictures\Рисунок1f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9825" b="12369"/>
          <a:stretch>
            <a:fillRect/>
          </a:stretch>
        </p:blipFill>
        <p:spPr bwMode="auto">
          <a:xfrm>
            <a:off x="0" y="0"/>
            <a:ext cx="9144000" cy="765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2" descr="https://upload.wikimedia.org/wikipedia/commons/c/c8/Spectrum_roygbiv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584" y="2060848"/>
            <a:ext cx="2433378" cy="762066"/>
          </a:xfrm>
          <a:prstGeom prst="rect">
            <a:avLst/>
          </a:prstGeom>
          <a:noFill/>
          <a:ln>
            <a:solidFill>
              <a:srgbClr val="0070C0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2" descr="https://upload.wikimedia.org/wikipedia/commons/c/c8/Spectrum_roygbiv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584" y="2060848"/>
            <a:ext cx="2433378" cy="762066"/>
          </a:xfrm>
          <a:prstGeom prst="rect">
            <a:avLst/>
          </a:prstGeom>
          <a:noFill/>
          <a:ln>
            <a:solidFill>
              <a:srgbClr val="0070C0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Прямоугольник 6"/>
          <p:cNvSpPr/>
          <p:nvPr/>
        </p:nvSpPr>
        <p:spPr>
          <a:xfrm>
            <a:off x="3555156" y="2165375"/>
            <a:ext cx="5367528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2000" b="1" dirty="0" smtClean="0">
                <a:solidFill>
                  <a:schemeClr val="bg1"/>
                </a:solidFill>
                <a:latin typeface="Arial" pitchFamily="34" charset="0"/>
                <a:ea typeface="Times New Roman"/>
                <a:cs typeface="Arial" pitchFamily="34" charset="0"/>
              </a:rPr>
              <a:t>    В </a:t>
            </a:r>
            <a:r>
              <a:rPr lang="ru-RU" sz="2000" b="1" dirty="0">
                <a:solidFill>
                  <a:schemeClr val="bg1"/>
                </a:solidFill>
                <a:latin typeface="Arial" pitchFamily="34" charset="0"/>
                <a:ea typeface="Times New Roman"/>
                <a:cs typeface="Arial" pitchFamily="34" charset="0"/>
              </a:rPr>
              <a:t>глаз наблюдателя из стеклянной пластины со скошенными гра­нями, составляющими </a:t>
            </a:r>
            <a:r>
              <a:rPr lang="ru-RU" sz="2000" b="1" dirty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45</a:t>
            </a:r>
            <a:r>
              <a:rPr lang="ru-RU" sz="2000" b="1" baseline="44000" dirty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о </a:t>
            </a:r>
            <a:r>
              <a:rPr lang="ru-RU" sz="2000" b="1" dirty="0">
                <a:solidFill>
                  <a:schemeClr val="bg1"/>
                </a:solidFill>
                <a:latin typeface="Arial" pitchFamily="34" charset="0"/>
                <a:ea typeface="Times New Roman"/>
                <a:cs typeface="Arial" pitchFamily="34" charset="0"/>
              </a:rPr>
              <a:t>или </a:t>
            </a:r>
            <a:r>
              <a:rPr lang="ru-RU" sz="2000" b="1" dirty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60</a:t>
            </a:r>
            <a:r>
              <a:rPr lang="ru-RU" sz="2000" b="1" baseline="44000" dirty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о</a:t>
            </a:r>
            <a:r>
              <a:rPr lang="ru-RU" sz="2000" b="1" dirty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,</a:t>
            </a:r>
            <a:r>
              <a:rPr lang="ru-RU" sz="2000" b="1" dirty="0">
                <a:solidFill>
                  <a:schemeClr val="bg1"/>
                </a:solidFill>
                <a:latin typeface="Arial" pitchFamily="34" charset="0"/>
                <a:ea typeface="Times New Roman"/>
                <a:cs typeface="Arial" pitchFamily="34" charset="0"/>
              </a:rPr>
              <a:t> идёт расходящийся пучок света. </a:t>
            </a:r>
            <a:endParaRPr lang="ru-RU" sz="2000" b="1" dirty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07903" y="3683816"/>
            <a:ext cx="5214781" cy="205642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" name="Рисунок 9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4537012" y="-467816"/>
            <a:ext cx="18218024" cy="77936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8514431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0"/>
                            </p:stCondLst>
                            <p:childTnLst>
                              <p:par>
                                <p:cTn id="9" presetID="1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500"/>
                            </p:stCondLst>
                            <p:childTnLst>
                              <p:par>
                                <p:cTn id="14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6500"/>
                            </p:stCondLst>
                            <p:childTnLst>
                              <p:par>
                                <p:cTn id="20" presetID="42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88889E-6 1.90564E-6 L 3.88889E-6 0.34158 " pathEditMode="relative" rAng="0" ptsTypes="AA">
                                      <p:cBhvr>
                                        <p:cTn id="2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1706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8500"/>
                            </p:stCondLst>
                            <p:childTnLst>
                              <p:par>
                                <p:cTn id="23" presetID="8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2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9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5000"/>
                            </p:stCondLst>
                            <p:childTnLst>
                              <p:par>
                                <p:cTn id="3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1"/>
      <p:bldP spid="7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0" y="765175"/>
            <a:ext cx="9144000" cy="6092825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>
              <a:solidFill>
                <a:prstClr val="white"/>
              </a:solidFill>
            </a:endParaRPr>
          </a:p>
        </p:txBody>
      </p:sp>
      <p:pic>
        <p:nvPicPr>
          <p:cNvPr id="12293" name="Picture 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83968" y="980729"/>
            <a:ext cx="692117" cy="367240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" name="Picture 2" descr="C:\Users\АРМ\Pictures\Рисунок1f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9825" b="12369"/>
          <a:stretch>
            <a:fillRect/>
          </a:stretch>
        </p:blipFill>
        <p:spPr bwMode="auto">
          <a:xfrm>
            <a:off x="0" y="0"/>
            <a:ext cx="9144000" cy="765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0" y="6597352"/>
            <a:ext cx="9144000" cy="260648"/>
          </a:xfrm>
          <a:prstGeom prst="rect">
            <a:avLst/>
          </a:prstGeom>
          <a:solidFill>
            <a:schemeClr val="accent6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pic>
        <p:nvPicPr>
          <p:cNvPr id="6" name="Picture 3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99792" y="4653136"/>
            <a:ext cx="3928683" cy="194421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223" name="Picture 7"/>
          <p:cNvPicPr>
            <a:picLocks noChangeAspect="1" noChangeArrowheads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055" t="8671" r="8293" b="30617"/>
          <a:stretch/>
        </p:blipFill>
        <p:spPr bwMode="auto">
          <a:xfrm>
            <a:off x="5388674" y="5445224"/>
            <a:ext cx="1991638" cy="148478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224" name="Picture 8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85570" y="4959895"/>
            <a:ext cx="341313" cy="3413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7" name="Picture 6" descr="http://eyesfor.me/assets/content/images/id1091-1.jpg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3760" b="26204"/>
          <a:stretch>
            <a:fillRect/>
          </a:stretch>
        </p:blipFill>
        <p:spPr bwMode="auto">
          <a:xfrm>
            <a:off x="26988" y="3278188"/>
            <a:ext cx="2846387" cy="8937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9" name="Прямоугольник 18"/>
          <p:cNvSpPr/>
          <p:nvPr/>
        </p:nvSpPr>
        <p:spPr>
          <a:xfrm>
            <a:off x="233492" y="3523878"/>
            <a:ext cx="2433377" cy="648072"/>
          </a:xfrm>
          <a:prstGeom prst="rect">
            <a:avLst/>
          </a:prstGeom>
          <a:solidFill>
            <a:schemeClr val="tx2">
              <a:lumMod val="40000"/>
              <a:lumOff val="60000"/>
              <a:alpha val="69000"/>
            </a:schemeClr>
          </a:solidFill>
          <a:ln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pic>
        <p:nvPicPr>
          <p:cNvPr id="20" name="Picture 3"/>
          <p:cNvPicPr>
            <a:picLocks noChangeAspect="1" noChangeArrowheads="1"/>
          </p:cNvPicPr>
          <p:nvPr/>
        </p:nvPicPr>
        <p:blipFill rotWithShape="1"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878"/>
          <a:stretch/>
        </p:blipFill>
        <p:spPr bwMode="auto">
          <a:xfrm rot="12753723">
            <a:off x="347195" y="3898804"/>
            <a:ext cx="2425322" cy="179669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2" name="Picture 2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51116" y="1143351"/>
            <a:ext cx="430670" cy="329352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8" name="Picture 14"/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57694" y="1143350"/>
            <a:ext cx="393112" cy="329352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1" name="Picture 12"/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12361" y="1141315"/>
            <a:ext cx="405910" cy="329555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0" name="Овал 29"/>
          <p:cNvSpPr/>
          <p:nvPr/>
        </p:nvSpPr>
        <p:spPr>
          <a:xfrm>
            <a:off x="3972113" y="2095081"/>
            <a:ext cx="1384040" cy="1224136"/>
          </a:xfrm>
          <a:prstGeom prst="ellipse">
            <a:avLst/>
          </a:prstGeom>
          <a:gradFill flip="none" rotWithShape="1">
            <a:gsLst>
              <a:gs pos="14000">
                <a:srgbClr val="FFB7EC"/>
              </a:gs>
              <a:gs pos="69000">
                <a:srgbClr val="FF00FF">
                  <a:alpha val="0"/>
                </a:srgbClr>
              </a:gs>
              <a:gs pos="100000">
                <a:srgbClr val="FF00FF">
                  <a:alpha val="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glow rad="1905000">
              <a:srgbClr val="FF66CC"/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cxnSp>
        <p:nvCxnSpPr>
          <p:cNvPr id="10" name="Прямая соединительная линия 9"/>
          <p:cNvCxnSpPr/>
          <p:nvPr/>
        </p:nvCxnSpPr>
        <p:spPr>
          <a:xfrm>
            <a:off x="4664133" y="2095081"/>
            <a:ext cx="0" cy="1224136"/>
          </a:xfrm>
          <a:prstGeom prst="line">
            <a:avLst/>
          </a:prstGeom>
          <a:ln w="38100">
            <a:solidFill>
              <a:schemeClr val="bg1"/>
            </a:solidFill>
            <a:headEnd type="oval" w="med" len="med"/>
            <a:tailEnd type="oval" w="med" len="med"/>
          </a:ln>
          <a:effectLst>
            <a:glow rad="101600">
              <a:schemeClr val="bg1">
                <a:alpha val="60000"/>
              </a:schemeClr>
            </a:glo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Прямоугольник 7"/>
          <p:cNvSpPr/>
          <p:nvPr/>
        </p:nvSpPr>
        <p:spPr>
          <a:xfrm>
            <a:off x="3447444" y="2420888"/>
            <a:ext cx="2433377" cy="648072"/>
          </a:xfrm>
          <a:prstGeom prst="rect">
            <a:avLst/>
          </a:prstGeom>
          <a:solidFill>
            <a:schemeClr val="tx2">
              <a:lumMod val="40000"/>
              <a:lumOff val="60000"/>
              <a:alpha val="69000"/>
            </a:schemeClr>
          </a:solidFill>
          <a:ln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pic>
        <p:nvPicPr>
          <p:cNvPr id="14341" name="Picture 5"/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38582" y="2420888"/>
            <a:ext cx="2451100" cy="6651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Прямоугольник 4"/>
          <p:cNvSpPr/>
          <p:nvPr/>
        </p:nvSpPr>
        <p:spPr>
          <a:xfrm>
            <a:off x="101334" y="1411506"/>
            <a:ext cx="2873267" cy="163121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000" b="1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6. Разместите </a:t>
            </a:r>
            <a:r>
              <a:rPr lang="ru-RU" sz="2000" b="1" dirty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трубку с водородом </a:t>
            </a:r>
            <a:r>
              <a:rPr lang="ru-RU" sz="2000" b="1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в</a:t>
            </a:r>
            <a:r>
              <a:rPr lang="ru-RU" sz="2000" b="1" dirty="0">
                <a:solidFill>
                  <a:schemeClr val="bg1"/>
                </a:solidFill>
                <a:ea typeface="Times New Roman"/>
                <a:cs typeface="Arial" pitchFamily="34" charset="0"/>
              </a:rPr>
              <a:t> </a:t>
            </a:r>
            <a:r>
              <a:rPr lang="ru-RU" sz="2000" b="1" dirty="0" smtClean="0">
                <a:solidFill>
                  <a:schemeClr val="bg1"/>
                </a:solidFill>
                <a:latin typeface="Arial" pitchFamily="34" charset="0"/>
                <a:ea typeface="Times New Roman"/>
                <a:cs typeface="Arial" pitchFamily="34" charset="0"/>
              </a:rPr>
              <a:t>источнике </a:t>
            </a:r>
            <a:r>
              <a:rPr lang="ru-RU" sz="2000" b="1" dirty="0">
                <a:solidFill>
                  <a:schemeClr val="bg1"/>
                </a:solidFill>
                <a:latin typeface="Arial" pitchFamily="34" charset="0"/>
                <a:ea typeface="Times New Roman"/>
                <a:cs typeface="Arial" pitchFamily="34" charset="0"/>
              </a:rPr>
              <a:t>питания газоразрядных </a:t>
            </a:r>
            <a:r>
              <a:rPr lang="ru-RU" sz="2000" b="1" dirty="0" smtClean="0">
                <a:solidFill>
                  <a:schemeClr val="bg1"/>
                </a:solidFill>
                <a:latin typeface="Arial" pitchFamily="34" charset="0"/>
                <a:ea typeface="Times New Roman"/>
                <a:cs typeface="Arial" pitchFamily="34" charset="0"/>
              </a:rPr>
              <a:t>трубок.</a:t>
            </a:r>
            <a:r>
              <a:rPr lang="ru-RU" sz="2000" b="1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  </a:t>
            </a:r>
            <a:endParaRPr lang="ru-RU" sz="2000" b="1" dirty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6703638" y="4797151"/>
            <a:ext cx="2367186" cy="646331"/>
          </a:xfrm>
          <a:prstGeom prst="rect">
            <a:avLst/>
          </a:prstGeom>
          <a:solidFill>
            <a:srgbClr val="FF0000"/>
          </a:solidFill>
        </p:spPr>
        <p:txBody>
          <a:bodyPr wrap="none">
            <a:spAutoFit/>
          </a:bodyPr>
          <a:lstStyle/>
          <a:p>
            <a:pPr algn="ctr"/>
            <a:r>
              <a:rPr lang="ru-RU" b="1" dirty="0" smtClean="0">
                <a:solidFill>
                  <a:schemeClr val="bg1"/>
                </a:solidFill>
                <a:latin typeface="Arial" pitchFamily="34" charset="0"/>
                <a:ea typeface="Times New Roman"/>
                <a:cs typeface="Arial" pitchFamily="34" charset="0"/>
              </a:rPr>
              <a:t>7. Включите</a:t>
            </a:r>
          </a:p>
          <a:p>
            <a:pPr algn="ctr"/>
            <a:r>
              <a:rPr lang="ru-RU" b="1" dirty="0" smtClean="0">
                <a:solidFill>
                  <a:schemeClr val="bg1"/>
                </a:solidFill>
                <a:latin typeface="Arial" pitchFamily="34" charset="0"/>
                <a:ea typeface="Times New Roman"/>
                <a:cs typeface="Arial" pitchFamily="34" charset="0"/>
              </a:rPr>
              <a:t> источник питания.</a:t>
            </a:r>
            <a:endParaRPr lang="ru-RU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54313" y="4430177"/>
            <a:ext cx="2645480" cy="163121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000" b="1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8. Рассматривайте светящуюся спектральную трубку с водородом.</a:t>
            </a:r>
            <a:endParaRPr lang="ru-RU" sz="2000" b="1" dirty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1" name="Прямоугольник 10"/>
          <p:cNvSpPr/>
          <p:nvPr/>
        </p:nvSpPr>
        <p:spPr>
          <a:xfrm>
            <a:off x="683568" y="3447804"/>
            <a:ext cx="5802999" cy="400110"/>
          </a:xfrm>
          <a:prstGeom prst="rect">
            <a:avLst/>
          </a:prstGeom>
          <a:solidFill>
            <a:srgbClr val="FF0000"/>
          </a:solidFill>
        </p:spPr>
        <p:txBody>
          <a:bodyPr wrap="none">
            <a:spAutoFit/>
          </a:bodyPr>
          <a:lstStyle/>
          <a:p>
            <a:r>
              <a:rPr lang="ru-RU" sz="2000" b="1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9. Запишите </a:t>
            </a:r>
            <a:r>
              <a:rPr lang="ru-RU" sz="2000" b="1" dirty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наиболее яркие линии спектра.</a:t>
            </a:r>
          </a:p>
        </p:txBody>
      </p:sp>
      <p:sp>
        <p:nvSpPr>
          <p:cNvPr id="23" name="Прямоугольник 22"/>
          <p:cNvSpPr/>
          <p:nvPr/>
        </p:nvSpPr>
        <p:spPr>
          <a:xfrm>
            <a:off x="6703638" y="5561683"/>
            <a:ext cx="2367186" cy="646331"/>
          </a:xfrm>
          <a:prstGeom prst="rect">
            <a:avLst/>
          </a:prstGeom>
          <a:solidFill>
            <a:srgbClr val="FF0000"/>
          </a:solidFill>
        </p:spPr>
        <p:txBody>
          <a:bodyPr wrap="none">
            <a:spAutoFit/>
          </a:bodyPr>
          <a:lstStyle/>
          <a:p>
            <a:pPr algn="ctr"/>
            <a:r>
              <a:rPr lang="ru-RU" b="1" dirty="0" smtClean="0">
                <a:solidFill>
                  <a:schemeClr val="bg1"/>
                </a:solidFill>
                <a:latin typeface="Arial" pitchFamily="34" charset="0"/>
                <a:ea typeface="Times New Roman"/>
                <a:cs typeface="Arial" pitchFamily="34" charset="0"/>
              </a:rPr>
              <a:t>10. Выключите</a:t>
            </a:r>
          </a:p>
          <a:p>
            <a:pPr algn="ctr"/>
            <a:r>
              <a:rPr lang="ru-RU" b="1" dirty="0" smtClean="0">
                <a:solidFill>
                  <a:schemeClr val="bg1"/>
                </a:solidFill>
                <a:latin typeface="Arial" pitchFamily="34" charset="0"/>
                <a:ea typeface="Times New Roman"/>
                <a:cs typeface="Arial" pitchFamily="34" charset="0"/>
              </a:rPr>
              <a:t> источник питания.</a:t>
            </a:r>
            <a:endParaRPr lang="ru-RU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2" name="Прямоугольник 11"/>
          <p:cNvSpPr/>
          <p:nvPr/>
        </p:nvSpPr>
        <p:spPr>
          <a:xfrm>
            <a:off x="179512" y="827420"/>
            <a:ext cx="6570914" cy="369332"/>
          </a:xfrm>
          <a:prstGeom prst="rect">
            <a:avLst/>
          </a:prstGeom>
          <a:solidFill>
            <a:srgbClr val="92D050"/>
          </a:solidFill>
        </p:spPr>
        <p:txBody>
          <a:bodyPr wrap="square">
            <a:spAutoFit/>
          </a:bodyPr>
          <a:lstStyle/>
          <a:p>
            <a:r>
              <a:rPr lang="ru-RU" b="1" dirty="0" smtClean="0">
                <a:latin typeface="Arial" pitchFamily="34" charset="0"/>
                <a:cs typeface="Arial" pitchFamily="34" charset="0"/>
              </a:rPr>
              <a:t>11. Выньте </a:t>
            </a:r>
            <a:r>
              <a:rPr lang="ru-RU" b="1" dirty="0">
                <a:latin typeface="Arial" pitchFamily="34" charset="0"/>
                <a:cs typeface="Arial" pitchFamily="34" charset="0"/>
              </a:rPr>
              <a:t>трубку с водородом </a:t>
            </a:r>
            <a:r>
              <a:rPr lang="ru-RU" b="1" dirty="0" smtClean="0">
                <a:latin typeface="Arial" pitchFamily="34" charset="0"/>
                <a:cs typeface="Arial" pitchFamily="34" charset="0"/>
              </a:rPr>
              <a:t>из</a:t>
            </a:r>
            <a:r>
              <a:rPr lang="ru-RU" b="1" dirty="0" smtClean="0">
                <a:ea typeface="Times New Roman"/>
                <a:cs typeface="Arial" pitchFamily="34" charset="0"/>
              </a:rPr>
              <a:t> </a:t>
            </a:r>
            <a:r>
              <a:rPr lang="ru-RU" b="1" dirty="0" smtClean="0">
                <a:latin typeface="Arial" pitchFamily="34" charset="0"/>
                <a:ea typeface="Times New Roman"/>
                <a:cs typeface="Arial" pitchFamily="34" charset="0"/>
              </a:rPr>
              <a:t>источника питания. </a:t>
            </a:r>
            <a:endParaRPr lang="ru-RU" dirty="0"/>
          </a:p>
        </p:txBody>
      </p:sp>
      <p:pic>
        <p:nvPicPr>
          <p:cNvPr id="25" name="Рисунок 24"/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4537012" y="-467816"/>
            <a:ext cx="18218024" cy="77936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7968946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35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66667E-6 3.27475E-6 L -0.31823 -0.00116 " pathEditMode="relative" rAng="0" ptsTypes="AA">
                                      <p:cBhvr>
                                        <p:cTn id="13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5920" y="-6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92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92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92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500"/>
                            </p:stCondLst>
                            <p:childTnLst>
                              <p:par>
                                <p:cTn id="29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500"/>
                            </p:stCondLst>
                            <p:childTnLst>
                              <p:par>
                                <p:cTn id="34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2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2500"/>
                            </p:stCondLst>
                            <p:childTnLst>
                              <p:par>
                                <p:cTn id="40" presetID="1" presetClass="exit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3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1000"/>
                            </p:stCondLst>
                            <p:childTnLst>
                              <p:par>
                                <p:cTn id="55" presetID="64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88889E-6 8.32562E-8 L -0.00122 -0.105 " pathEditMode="relative" rAng="0" ptsTypes="AA">
                                      <p:cBhvr>
                                        <p:cTn id="56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69" y="-525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3000"/>
                            </p:stCondLst>
                            <p:childTnLst>
                              <p:par>
                                <p:cTn id="58" presetID="1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3000"/>
                            </p:stCondLst>
                            <p:childTnLst>
                              <p:par>
                                <p:cTn id="6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7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4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>
                            <p:stCondLst>
                              <p:cond delay="500"/>
                            </p:stCondLst>
                            <p:childTnLst>
                              <p:par>
                                <p:cTn id="76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" presetID="5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1" dur="5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5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3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7" fill="hold">
                            <p:stCondLst>
                              <p:cond delay="1000"/>
                            </p:stCondLst>
                            <p:childTnLst>
                              <p:par>
                                <p:cTn id="8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0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1" fill="hold">
                      <p:stCondLst>
                        <p:cond delay="indefinite"/>
                      </p:stCondLst>
                      <p:childTnLst>
                        <p:par>
                          <p:cTn id="92" fill="hold">
                            <p:stCondLst>
                              <p:cond delay="0"/>
                            </p:stCondLst>
                            <p:childTnLst>
                              <p:par>
                                <p:cTn id="93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5" dur="500" fill="hold"/>
                                        <p:tgtEl>
                                          <p:spTgt spid="92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500" fill="hold"/>
                                        <p:tgtEl>
                                          <p:spTgt spid="92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7" dur="500"/>
                                        <p:tgtEl>
                                          <p:spTgt spid="92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8" fill="hold">
                            <p:stCondLst>
                              <p:cond delay="500"/>
                            </p:stCondLst>
                            <p:childTnLst>
                              <p:par>
                                <p:cTn id="99" presetID="1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53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2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04" dur="2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6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0" fill="hold">
                            <p:stCondLst>
                              <p:cond delay="2500"/>
                            </p:stCondLst>
                            <p:childTnLst>
                              <p:par>
                                <p:cTn id="111" presetID="53" presetClass="exit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2" dur="1000"/>
                                        <p:tgtEl>
                                          <p:spTgt spid="92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1000"/>
                                        <p:tgtEl>
                                          <p:spTgt spid="92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14" dur="1000"/>
                                        <p:tgtEl>
                                          <p:spTgt spid="92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92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6" fill="hold">
                      <p:stCondLst>
                        <p:cond delay="indefinite"/>
                      </p:stCondLst>
                      <p:childTnLst>
                        <p:par>
                          <p:cTn id="117" fill="hold">
                            <p:stCondLst>
                              <p:cond delay="0"/>
                            </p:stCondLst>
                            <p:childTnLst>
                              <p:par>
                                <p:cTn id="118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0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2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3" fill="hold">
                      <p:stCondLst>
                        <p:cond delay="indefinite"/>
                      </p:stCondLst>
                      <p:childTnLst>
                        <p:par>
                          <p:cTn id="124" fill="hold">
                            <p:stCondLst>
                              <p:cond delay="0"/>
                            </p:stCondLst>
                            <p:childTnLst>
                              <p:par>
                                <p:cTn id="12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7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8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9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0" fill="hold">
                      <p:stCondLst>
                        <p:cond delay="indefinite"/>
                      </p:stCondLst>
                      <p:childTnLst>
                        <p:par>
                          <p:cTn id="131" fill="hold">
                            <p:stCondLst>
                              <p:cond delay="0"/>
                            </p:stCondLst>
                            <p:childTnLst>
                              <p:par>
                                <p:cTn id="132" presetID="63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31823 -0.00116 L -0.00312 -0.00116 " pathEditMode="relative" rAng="0" ptsTypes="AA">
                                      <p:cBhvr>
                                        <p:cTn id="133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5747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 animBg="1"/>
      <p:bldP spid="19" grpId="1" animBg="1"/>
      <p:bldP spid="30" grpId="0" animBg="1"/>
      <p:bldP spid="30" grpId="1" animBg="1"/>
      <p:bldP spid="8" grpId="0" animBg="1"/>
      <p:bldP spid="8" grpId="1" animBg="1"/>
      <p:bldP spid="5" grpId="0"/>
      <p:bldP spid="7" grpId="0" animBg="1"/>
      <p:bldP spid="9" grpId="0"/>
      <p:bldP spid="11" grpId="0" animBg="1"/>
      <p:bldP spid="23" grpId="0" animBg="1"/>
      <p:bldP spid="12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0" y="765175"/>
            <a:ext cx="9144000" cy="6092825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>
              <a:solidFill>
                <a:prstClr val="white"/>
              </a:solidFill>
            </a:endParaRPr>
          </a:p>
        </p:txBody>
      </p:sp>
      <p:pic>
        <p:nvPicPr>
          <p:cNvPr id="12293" name="Picture 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83968" y="980729"/>
            <a:ext cx="692117" cy="367240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" name="Picture 2" descr="C:\Users\АРМ\Pictures\Рисунок1f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9825" b="12369"/>
          <a:stretch>
            <a:fillRect/>
          </a:stretch>
        </p:blipFill>
        <p:spPr bwMode="auto">
          <a:xfrm>
            <a:off x="0" y="0"/>
            <a:ext cx="9144000" cy="765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0" y="6597352"/>
            <a:ext cx="9144000" cy="260648"/>
          </a:xfrm>
          <a:prstGeom prst="rect">
            <a:avLst/>
          </a:prstGeom>
          <a:solidFill>
            <a:schemeClr val="accent6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pic>
        <p:nvPicPr>
          <p:cNvPr id="6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99792" y="4653136"/>
            <a:ext cx="3928683" cy="194421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223" name="Picture 7"/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055" t="8671" r="8293" b="30617"/>
          <a:stretch/>
        </p:blipFill>
        <p:spPr bwMode="auto">
          <a:xfrm>
            <a:off x="5388674" y="5445224"/>
            <a:ext cx="1991638" cy="148478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224" name="Picture 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85570" y="4959895"/>
            <a:ext cx="341313" cy="3413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7" name="Picture 6" descr="http://eyesfor.me/assets/content/images/id1091-1.jpg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3760" b="26204"/>
          <a:stretch>
            <a:fillRect/>
          </a:stretch>
        </p:blipFill>
        <p:spPr bwMode="auto">
          <a:xfrm>
            <a:off x="26988" y="3278188"/>
            <a:ext cx="2846387" cy="8937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9" name="Прямоугольник 18"/>
          <p:cNvSpPr/>
          <p:nvPr/>
        </p:nvSpPr>
        <p:spPr>
          <a:xfrm>
            <a:off x="233492" y="3523878"/>
            <a:ext cx="2433377" cy="648072"/>
          </a:xfrm>
          <a:prstGeom prst="rect">
            <a:avLst/>
          </a:prstGeom>
          <a:solidFill>
            <a:schemeClr val="tx2">
              <a:lumMod val="40000"/>
              <a:lumOff val="60000"/>
              <a:alpha val="69000"/>
            </a:schemeClr>
          </a:solidFill>
          <a:ln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pic>
        <p:nvPicPr>
          <p:cNvPr id="20" name="Picture 3"/>
          <p:cNvPicPr>
            <a:picLocks noChangeAspect="1" noChangeArrowheads="1"/>
          </p:cNvPicPr>
          <p:nvPr/>
        </p:nvPicPr>
        <p:blipFill rotWithShape="1"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878"/>
          <a:stretch/>
        </p:blipFill>
        <p:spPr bwMode="auto">
          <a:xfrm rot="12753723">
            <a:off x="347195" y="3898804"/>
            <a:ext cx="2425322" cy="179669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2" name="Picture 2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51116" y="1143351"/>
            <a:ext cx="430670" cy="329352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8" name="Picture 14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57694" y="1143350"/>
            <a:ext cx="393112" cy="329352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1" name="Picture 12"/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12361" y="1141315"/>
            <a:ext cx="405910" cy="329555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Овал 4"/>
          <p:cNvSpPr/>
          <p:nvPr/>
        </p:nvSpPr>
        <p:spPr>
          <a:xfrm>
            <a:off x="2810885" y="1052736"/>
            <a:ext cx="3561315" cy="3528391"/>
          </a:xfrm>
          <a:prstGeom prst="ellipse">
            <a:avLst/>
          </a:prstGeom>
          <a:solidFill>
            <a:srgbClr val="FF6600">
              <a:alpha val="3000"/>
            </a:srgbClr>
          </a:solidFill>
          <a:ln>
            <a:noFill/>
          </a:ln>
          <a:effectLst>
            <a:glow rad="965200">
              <a:srgbClr val="FF0000">
                <a:alpha val="33000"/>
              </a:srgbClr>
            </a:glow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rgbClr val="FF0000"/>
              </a:solidFill>
            </a:endParaRPr>
          </a:p>
        </p:txBody>
      </p:sp>
      <p:sp>
        <p:nvSpPr>
          <p:cNvPr id="30" name="Овал 29"/>
          <p:cNvSpPr/>
          <p:nvPr/>
        </p:nvSpPr>
        <p:spPr>
          <a:xfrm>
            <a:off x="4115363" y="2276872"/>
            <a:ext cx="1072185" cy="898329"/>
          </a:xfrm>
          <a:prstGeom prst="ellipse">
            <a:avLst/>
          </a:prstGeom>
          <a:gradFill flip="none" rotWithShape="1">
            <a:gsLst>
              <a:gs pos="20000">
                <a:schemeClr val="bg1">
                  <a:alpha val="63000"/>
                </a:schemeClr>
              </a:gs>
              <a:gs pos="52000">
                <a:schemeClr val="bg1">
                  <a:alpha val="87000"/>
                </a:schemeClr>
              </a:gs>
              <a:gs pos="70000">
                <a:srgbClr val="FF8000">
                  <a:alpha val="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glow rad="1905000">
              <a:srgbClr val="FF6600"/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cxnSp>
        <p:nvCxnSpPr>
          <p:cNvPr id="10" name="Прямая соединительная линия 9"/>
          <p:cNvCxnSpPr/>
          <p:nvPr/>
        </p:nvCxnSpPr>
        <p:spPr>
          <a:xfrm>
            <a:off x="4651456" y="2095081"/>
            <a:ext cx="0" cy="1224136"/>
          </a:xfrm>
          <a:prstGeom prst="line">
            <a:avLst/>
          </a:prstGeom>
          <a:ln w="38100">
            <a:solidFill>
              <a:schemeClr val="bg1"/>
            </a:solidFill>
            <a:headEnd type="oval" w="med" len="med"/>
            <a:tailEnd type="oval" w="med" len="med"/>
          </a:ln>
          <a:effectLst>
            <a:glow rad="101600">
              <a:schemeClr val="bg1">
                <a:alpha val="60000"/>
              </a:schemeClr>
            </a:glo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Прямоугольник 7"/>
          <p:cNvSpPr/>
          <p:nvPr/>
        </p:nvSpPr>
        <p:spPr>
          <a:xfrm>
            <a:off x="3434767" y="2420888"/>
            <a:ext cx="2433377" cy="648072"/>
          </a:xfrm>
          <a:prstGeom prst="rect">
            <a:avLst/>
          </a:prstGeom>
          <a:solidFill>
            <a:schemeClr val="tx2">
              <a:lumMod val="40000"/>
              <a:lumOff val="60000"/>
              <a:alpha val="69000"/>
            </a:schemeClr>
          </a:solidFill>
          <a:ln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pic>
        <p:nvPicPr>
          <p:cNvPr id="24" name="Picture 2" descr="http://900igr.net/datai/fizika/Primenenie-spektralnogo-analiza/0003-004-Spektr.png"/>
          <p:cNvPicPr>
            <a:picLocks noChangeAspect="1" noChangeArrowheads="1"/>
          </p:cNvPicPr>
          <p:nvPr/>
        </p:nvPicPr>
        <p:blipFill rotWithShape="1"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584" t="23201"/>
          <a:stretch/>
        </p:blipFill>
        <p:spPr bwMode="auto">
          <a:xfrm>
            <a:off x="3423603" y="2420888"/>
            <a:ext cx="2444541" cy="662967"/>
          </a:xfrm>
          <a:prstGeom prst="rect">
            <a:avLst/>
          </a:prstGeom>
          <a:noFill/>
          <a:ln>
            <a:solidFill>
              <a:srgbClr val="0070C0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3" name="Прямоугольник 22"/>
          <p:cNvSpPr/>
          <p:nvPr/>
        </p:nvSpPr>
        <p:spPr>
          <a:xfrm>
            <a:off x="179512" y="827420"/>
            <a:ext cx="6570914" cy="369332"/>
          </a:xfrm>
          <a:prstGeom prst="rect">
            <a:avLst/>
          </a:prstGeom>
          <a:solidFill>
            <a:srgbClr val="92D050"/>
          </a:solidFill>
        </p:spPr>
        <p:txBody>
          <a:bodyPr wrap="square">
            <a:spAutoFit/>
          </a:bodyPr>
          <a:lstStyle/>
          <a:p>
            <a:r>
              <a:rPr lang="ru-RU" b="1" dirty="0" smtClean="0">
                <a:latin typeface="Arial" pitchFamily="34" charset="0"/>
                <a:cs typeface="Arial" pitchFamily="34" charset="0"/>
              </a:rPr>
              <a:t>17. Выньте </a:t>
            </a:r>
            <a:r>
              <a:rPr lang="ru-RU" b="1" dirty="0">
                <a:latin typeface="Arial" pitchFamily="34" charset="0"/>
                <a:cs typeface="Arial" pitchFamily="34" charset="0"/>
              </a:rPr>
              <a:t>трубку с </a:t>
            </a:r>
            <a:r>
              <a:rPr lang="ru-RU" b="1" dirty="0" smtClean="0">
                <a:latin typeface="Arial" pitchFamily="34" charset="0"/>
                <a:cs typeface="Arial" pitchFamily="34" charset="0"/>
              </a:rPr>
              <a:t>гелием из</a:t>
            </a:r>
            <a:r>
              <a:rPr lang="ru-RU" b="1" dirty="0" smtClean="0">
                <a:ea typeface="Times New Roman"/>
                <a:cs typeface="Arial" pitchFamily="34" charset="0"/>
              </a:rPr>
              <a:t> </a:t>
            </a:r>
            <a:r>
              <a:rPr lang="ru-RU" b="1" dirty="0" smtClean="0">
                <a:latin typeface="Arial" pitchFamily="34" charset="0"/>
                <a:ea typeface="Times New Roman"/>
                <a:cs typeface="Arial" pitchFamily="34" charset="0"/>
              </a:rPr>
              <a:t>источника питания. </a:t>
            </a:r>
            <a:endParaRPr lang="ru-RU" dirty="0"/>
          </a:p>
        </p:txBody>
      </p:sp>
      <p:sp>
        <p:nvSpPr>
          <p:cNvPr id="25" name="Прямоугольник 24"/>
          <p:cNvSpPr/>
          <p:nvPr/>
        </p:nvSpPr>
        <p:spPr>
          <a:xfrm>
            <a:off x="683568" y="3447804"/>
            <a:ext cx="5945667" cy="400110"/>
          </a:xfrm>
          <a:prstGeom prst="rect">
            <a:avLst/>
          </a:prstGeom>
          <a:solidFill>
            <a:srgbClr val="FF0000"/>
          </a:solidFill>
        </p:spPr>
        <p:txBody>
          <a:bodyPr wrap="none">
            <a:spAutoFit/>
          </a:bodyPr>
          <a:lstStyle/>
          <a:p>
            <a:r>
              <a:rPr lang="ru-RU" sz="2000" b="1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15. Запишите </a:t>
            </a:r>
            <a:r>
              <a:rPr lang="ru-RU" sz="2000" b="1" dirty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наиболее яркие линии спектра.</a:t>
            </a:r>
          </a:p>
        </p:txBody>
      </p:sp>
      <p:sp>
        <p:nvSpPr>
          <p:cNvPr id="26" name="Прямоугольник 25"/>
          <p:cNvSpPr/>
          <p:nvPr/>
        </p:nvSpPr>
        <p:spPr>
          <a:xfrm>
            <a:off x="101334" y="1411506"/>
            <a:ext cx="2873267" cy="163121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000" b="1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12. Разместите </a:t>
            </a:r>
            <a:r>
              <a:rPr lang="ru-RU" sz="2000" b="1" dirty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трубку с </a:t>
            </a:r>
            <a:r>
              <a:rPr lang="ru-RU" sz="2000" b="1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гелием в</a:t>
            </a:r>
            <a:r>
              <a:rPr lang="ru-RU" sz="2000" b="1" dirty="0">
                <a:solidFill>
                  <a:schemeClr val="bg1"/>
                </a:solidFill>
                <a:ea typeface="Times New Roman"/>
                <a:cs typeface="Arial" pitchFamily="34" charset="0"/>
              </a:rPr>
              <a:t> </a:t>
            </a:r>
            <a:r>
              <a:rPr lang="ru-RU" sz="2000" b="1" dirty="0" smtClean="0">
                <a:solidFill>
                  <a:schemeClr val="bg1"/>
                </a:solidFill>
                <a:latin typeface="Arial" pitchFamily="34" charset="0"/>
                <a:ea typeface="Times New Roman"/>
                <a:cs typeface="Arial" pitchFamily="34" charset="0"/>
              </a:rPr>
              <a:t>источнике </a:t>
            </a:r>
            <a:r>
              <a:rPr lang="ru-RU" sz="2000" b="1" dirty="0">
                <a:solidFill>
                  <a:schemeClr val="bg1"/>
                </a:solidFill>
                <a:latin typeface="Arial" pitchFamily="34" charset="0"/>
                <a:ea typeface="Times New Roman"/>
                <a:cs typeface="Arial" pitchFamily="34" charset="0"/>
              </a:rPr>
              <a:t>питания газоразрядных </a:t>
            </a:r>
            <a:r>
              <a:rPr lang="ru-RU" sz="2000" b="1" dirty="0" smtClean="0">
                <a:solidFill>
                  <a:schemeClr val="bg1"/>
                </a:solidFill>
                <a:latin typeface="Arial" pitchFamily="34" charset="0"/>
                <a:ea typeface="Times New Roman"/>
                <a:cs typeface="Arial" pitchFamily="34" charset="0"/>
              </a:rPr>
              <a:t>трубок.</a:t>
            </a:r>
            <a:r>
              <a:rPr lang="ru-RU" sz="2000" b="1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  </a:t>
            </a:r>
            <a:endParaRPr lang="ru-RU" sz="2000" b="1" dirty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27" name="Прямоугольник 26"/>
          <p:cNvSpPr/>
          <p:nvPr/>
        </p:nvSpPr>
        <p:spPr>
          <a:xfrm>
            <a:off x="54313" y="4561409"/>
            <a:ext cx="2756572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000" b="1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14. Рассматривайте светящуюся спектральную трубку с гелием.</a:t>
            </a:r>
            <a:endParaRPr lang="ru-RU" sz="2000" b="1" dirty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28" name="Прямоугольник 27"/>
          <p:cNvSpPr/>
          <p:nvPr/>
        </p:nvSpPr>
        <p:spPr>
          <a:xfrm>
            <a:off x="6703638" y="4797151"/>
            <a:ext cx="2367186" cy="646331"/>
          </a:xfrm>
          <a:prstGeom prst="rect">
            <a:avLst/>
          </a:prstGeom>
          <a:solidFill>
            <a:srgbClr val="FF0000"/>
          </a:solidFill>
        </p:spPr>
        <p:txBody>
          <a:bodyPr wrap="none">
            <a:spAutoFit/>
          </a:bodyPr>
          <a:lstStyle/>
          <a:p>
            <a:pPr algn="ctr"/>
            <a:r>
              <a:rPr lang="ru-RU" b="1" dirty="0" smtClean="0">
                <a:solidFill>
                  <a:schemeClr val="bg1"/>
                </a:solidFill>
                <a:latin typeface="Arial" pitchFamily="34" charset="0"/>
                <a:ea typeface="Times New Roman"/>
                <a:cs typeface="Arial" pitchFamily="34" charset="0"/>
              </a:rPr>
              <a:t>13. Включите</a:t>
            </a:r>
          </a:p>
          <a:p>
            <a:pPr algn="ctr"/>
            <a:r>
              <a:rPr lang="ru-RU" b="1" dirty="0" smtClean="0">
                <a:solidFill>
                  <a:schemeClr val="bg1"/>
                </a:solidFill>
                <a:latin typeface="Arial" pitchFamily="34" charset="0"/>
                <a:ea typeface="Times New Roman"/>
                <a:cs typeface="Arial" pitchFamily="34" charset="0"/>
              </a:rPr>
              <a:t> источник питания.</a:t>
            </a:r>
            <a:endParaRPr lang="ru-RU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29" name="Прямоугольник 28"/>
          <p:cNvSpPr/>
          <p:nvPr/>
        </p:nvSpPr>
        <p:spPr>
          <a:xfrm>
            <a:off x="6703638" y="5561683"/>
            <a:ext cx="2367186" cy="646331"/>
          </a:xfrm>
          <a:prstGeom prst="rect">
            <a:avLst/>
          </a:prstGeom>
          <a:solidFill>
            <a:srgbClr val="FF0000"/>
          </a:solidFill>
        </p:spPr>
        <p:txBody>
          <a:bodyPr wrap="none">
            <a:spAutoFit/>
          </a:bodyPr>
          <a:lstStyle/>
          <a:p>
            <a:pPr algn="ctr"/>
            <a:r>
              <a:rPr lang="ru-RU" b="1" dirty="0" smtClean="0">
                <a:solidFill>
                  <a:schemeClr val="bg1"/>
                </a:solidFill>
                <a:latin typeface="Arial" pitchFamily="34" charset="0"/>
                <a:ea typeface="Times New Roman"/>
                <a:cs typeface="Arial" pitchFamily="34" charset="0"/>
              </a:rPr>
              <a:t>16. Выключите</a:t>
            </a:r>
          </a:p>
          <a:p>
            <a:pPr algn="ctr"/>
            <a:r>
              <a:rPr lang="ru-RU" b="1" dirty="0" smtClean="0">
                <a:solidFill>
                  <a:schemeClr val="bg1"/>
                </a:solidFill>
                <a:latin typeface="Arial" pitchFamily="34" charset="0"/>
                <a:ea typeface="Times New Roman"/>
                <a:cs typeface="Arial" pitchFamily="34" charset="0"/>
              </a:rPr>
              <a:t> источник питания.</a:t>
            </a:r>
            <a:endParaRPr lang="ru-RU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31" name="Рисунок 30"/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4537012" y="-467816"/>
            <a:ext cx="18218024" cy="77936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28506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35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5E-6 3.27475E-6 L -0.36875 -0.00116 " pathEditMode="relative" rAng="0" ptsTypes="AA">
                                      <p:cBhvr>
                                        <p:cTn id="13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8438" y="-6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92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92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92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500"/>
                            </p:stCondLst>
                            <p:childTnLst>
                              <p:par>
                                <p:cTn id="29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500"/>
                            </p:stCondLst>
                            <p:childTnLst>
                              <p:par>
                                <p:cTn id="34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2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2500"/>
                            </p:stCondLst>
                            <p:childTnLst>
                              <p:par>
                                <p:cTn id="45" presetID="1" presetClass="exit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3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1000"/>
                            </p:stCondLst>
                            <p:childTnLst>
                              <p:par>
                                <p:cTn id="60" presetID="64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88889E-6 8.32562E-8 L -0.00122 -0.105 " pathEditMode="relative" rAng="0" ptsTypes="AA">
                                      <p:cBhvr>
                                        <p:cTn id="61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69" y="-525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3000"/>
                            </p:stCondLst>
                            <p:childTnLst>
                              <p:par>
                                <p:cTn id="63" presetID="1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3000"/>
                            </p:stCondLst>
                            <p:childTnLst>
                              <p:par>
                                <p:cTn id="68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2" dur="1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1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2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5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5" dur="5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5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1" fill="hold">
                            <p:stCondLst>
                              <p:cond delay="1000"/>
                            </p:stCondLst>
                            <p:childTnLst>
                              <p:par>
                                <p:cTn id="9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4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5" fill="hold">
                      <p:stCondLst>
                        <p:cond delay="indefinite"/>
                      </p:stCondLst>
                      <p:childTnLst>
                        <p:par>
                          <p:cTn id="96" fill="hold">
                            <p:stCondLst>
                              <p:cond delay="0"/>
                            </p:stCondLst>
                            <p:childTnLst>
                              <p:par>
                                <p:cTn id="97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9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1" dur="1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2" fill="hold">
                      <p:stCondLst>
                        <p:cond delay="indefinite"/>
                      </p:stCondLst>
                      <p:childTnLst>
                        <p:par>
                          <p:cTn id="103" fill="hold">
                            <p:stCondLst>
                              <p:cond delay="0"/>
                            </p:stCondLst>
                            <p:childTnLst>
                              <p:par>
                                <p:cTn id="104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6" dur="500" fill="hold"/>
                                        <p:tgtEl>
                                          <p:spTgt spid="92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500" fill="hold"/>
                                        <p:tgtEl>
                                          <p:spTgt spid="92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8" dur="500"/>
                                        <p:tgtEl>
                                          <p:spTgt spid="92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9" fill="hold">
                            <p:stCondLst>
                              <p:cond delay="500"/>
                            </p:stCondLst>
                            <p:childTnLst>
                              <p:par>
                                <p:cTn id="110" presetID="1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2" presetID="53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3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15" dur="2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53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8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20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2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4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6" fill="hold">
                            <p:stCondLst>
                              <p:cond delay="2500"/>
                            </p:stCondLst>
                            <p:childTnLst>
                              <p:par>
                                <p:cTn id="127" presetID="53" presetClass="exit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8" dur="1000"/>
                                        <p:tgtEl>
                                          <p:spTgt spid="92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9" dur="1000"/>
                                        <p:tgtEl>
                                          <p:spTgt spid="92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30" dur="1000"/>
                                        <p:tgtEl>
                                          <p:spTgt spid="92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92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2" fill="hold">
                      <p:stCondLst>
                        <p:cond delay="indefinite"/>
                      </p:stCondLst>
                      <p:childTnLst>
                        <p:par>
                          <p:cTn id="133" fill="hold">
                            <p:stCondLst>
                              <p:cond delay="0"/>
                            </p:stCondLst>
                            <p:childTnLst>
                              <p:par>
                                <p:cTn id="134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6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7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8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9" fill="hold">
                      <p:stCondLst>
                        <p:cond delay="indefinite"/>
                      </p:stCondLst>
                      <p:childTnLst>
                        <p:par>
                          <p:cTn id="140" fill="hold">
                            <p:stCondLst>
                              <p:cond delay="0"/>
                            </p:stCondLst>
                            <p:childTnLst>
                              <p:par>
                                <p:cTn id="141" presetID="63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36875 -0.00116 L 0.00938 -0.00116 " pathEditMode="relative" rAng="0" ptsTypes="AA">
                                      <p:cBhvr>
                                        <p:cTn id="142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8906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 animBg="1"/>
      <p:bldP spid="19" grpId="1" animBg="1"/>
      <p:bldP spid="5" grpId="0" animBg="1"/>
      <p:bldP spid="5" grpId="1" animBg="1"/>
      <p:bldP spid="30" grpId="0" animBg="1"/>
      <p:bldP spid="30" grpId="1" animBg="1"/>
      <p:bldP spid="8" grpId="0" animBg="1"/>
      <p:bldP spid="8" grpId="1" animBg="1"/>
      <p:bldP spid="23" grpId="0" animBg="1"/>
      <p:bldP spid="25" grpId="0" animBg="1"/>
      <p:bldP spid="26" grpId="0"/>
      <p:bldP spid="27" grpId="0"/>
      <p:bldP spid="28" grpId="0" animBg="1"/>
      <p:bldP spid="29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0" y="765175"/>
            <a:ext cx="9144000" cy="6092825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ru-RU"/>
          </a:p>
        </p:txBody>
      </p:sp>
      <p:pic>
        <p:nvPicPr>
          <p:cNvPr id="12293" name="Picture 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83968" y="980729"/>
            <a:ext cx="692117" cy="367240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" name="Picture 2" descr="C:\Users\АРМ\Pictures\Рисунок1f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9825" b="12369"/>
          <a:stretch>
            <a:fillRect/>
          </a:stretch>
        </p:blipFill>
        <p:spPr bwMode="auto">
          <a:xfrm>
            <a:off x="0" y="0"/>
            <a:ext cx="9144000" cy="765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0" y="6597352"/>
            <a:ext cx="9144000" cy="260648"/>
          </a:xfrm>
          <a:prstGeom prst="rect">
            <a:avLst/>
          </a:prstGeom>
          <a:solidFill>
            <a:schemeClr val="accent6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6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99792" y="4653136"/>
            <a:ext cx="3928683" cy="194421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223" name="Picture 7"/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055" t="8671" r="8293" b="30617"/>
          <a:stretch/>
        </p:blipFill>
        <p:spPr bwMode="auto">
          <a:xfrm>
            <a:off x="5388674" y="5445224"/>
            <a:ext cx="1991638" cy="148478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224" name="Picture 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85570" y="4959895"/>
            <a:ext cx="341313" cy="3413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7" name="Picture 6" descr="http://eyesfor.me/assets/content/images/id1091-1.jpg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3760" b="26204"/>
          <a:stretch>
            <a:fillRect/>
          </a:stretch>
        </p:blipFill>
        <p:spPr bwMode="auto">
          <a:xfrm>
            <a:off x="26988" y="3278188"/>
            <a:ext cx="2846387" cy="8937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9" name="Прямоугольник 18"/>
          <p:cNvSpPr/>
          <p:nvPr/>
        </p:nvSpPr>
        <p:spPr>
          <a:xfrm>
            <a:off x="233492" y="3523878"/>
            <a:ext cx="2433377" cy="648072"/>
          </a:xfrm>
          <a:prstGeom prst="rect">
            <a:avLst/>
          </a:prstGeom>
          <a:solidFill>
            <a:schemeClr val="tx2">
              <a:lumMod val="40000"/>
              <a:lumOff val="60000"/>
              <a:alpha val="69000"/>
            </a:schemeClr>
          </a:solidFill>
          <a:ln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20" name="Picture 3"/>
          <p:cNvPicPr>
            <a:picLocks noChangeAspect="1" noChangeArrowheads="1"/>
          </p:cNvPicPr>
          <p:nvPr/>
        </p:nvPicPr>
        <p:blipFill rotWithShape="1"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878"/>
          <a:stretch/>
        </p:blipFill>
        <p:spPr bwMode="auto">
          <a:xfrm rot="12753723">
            <a:off x="347195" y="3898804"/>
            <a:ext cx="2425322" cy="179669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2" name="Picture 2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51116" y="1143351"/>
            <a:ext cx="430670" cy="329352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Овал 4"/>
          <p:cNvSpPr/>
          <p:nvPr/>
        </p:nvSpPr>
        <p:spPr>
          <a:xfrm>
            <a:off x="3972113" y="2095081"/>
            <a:ext cx="1384040" cy="1224136"/>
          </a:xfrm>
          <a:prstGeom prst="ellipse">
            <a:avLst/>
          </a:prstGeom>
          <a:gradFill flip="none" rotWithShape="1">
            <a:gsLst>
              <a:gs pos="32000">
                <a:srgbClr val="DA0000"/>
              </a:gs>
              <a:gs pos="50000">
                <a:srgbClr val="FF0000">
                  <a:lumMod val="98000"/>
                  <a:alpha val="13000"/>
                </a:srgbClr>
              </a:gs>
              <a:gs pos="92000">
                <a:srgbClr val="FFFF00">
                  <a:alpha val="6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glow rad="1905000">
              <a:srgbClr val="FF0000"/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cxnSp>
        <p:nvCxnSpPr>
          <p:cNvPr id="10" name="Прямая соединительная линия 9"/>
          <p:cNvCxnSpPr>
            <a:stCxn id="5" idx="0"/>
            <a:endCxn id="5" idx="4"/>
          </p:cNvCxnSpPr>
          <p:nvPr/>
        </p:nvCxnSpPr>
        <p:spPr>
          <a:xfrm>
            <a:off x="4664133" y="2095081"/>
            <a:ext cx="0" cy="1224136"/>
          </a:xfrm>
          <a:prstGeom prst="line">
            <a:avLst/>
          </a:prstGeom>
          <a:ln w="38100">
            <a:solidFill>
              <a:srgbClr val="FFFF00"/>
            </a:solidFill>
            <a:headEnd type="oval" w="med" len="med"/>
            <a:tailEnd type="oval" w="med" len="med"/>
          </a:ln>
          <a:effectLst>
            <a:glow rad="101600">
              <a:srgbClr val="FFFF00">
                <a:alpha val="60000"/>
              </a:srgbClr>
            </a:glo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39" name="Picture 14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57694" y="1143350"/>
            <a:ext cx="393112" cy="329352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0" name="Picture 12"/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84368" y="1141315"/>
            <a:ext cx="405910" cy="329555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8" name="Прямоугольник 7"/>
          <p:cNvSpPr/>
          <p:nvPr/>
        </p:nvSpPr>
        <p:spPr>
          <a:xfrm>
            <a:off x="3447444" y="2420888"/>
            <a:ext cx="2433377" cy="648072"/>
          </a:xfrm>
          <a:prstGeom prst="rect">
            <a:avLst/>
          </a:prstGeom>
          <a:solidFill>
            <a:schemeClr val="tx2">
              <a:lumMod val="40000"/>
              <a:lumOff val="60000"/>
              <a:alpha val="69000"/>
            </a:schemeClr>
          </a:solidFill>
          <a:ln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6" name="Picture 12" descr="https://upload.wikimedia.org/wikipedia/commons/6/6c/Visible_spectrum_of_neon.jpg"/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47444" y="2420888"/>
            <a:ext cx="2424666" cy="647367"/>
          </a:xfrm>
          <a:prstGeom prst="rect">
            <a:avLst/>
          </a:prstGeom>
          <a:noFill/>
          <a:ln>
            <a:solidFill>
              <a:srgbClr val="0070C0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1" name="Прямоугольник 20"/>
          <p:cNvSpPr/>
          <p:nvPr/>
        </p:nvSpPr>
        <p:spPr>
          <a:xfrm>
            <a:off x="179512" y="827420"/>
            <a:ext cx="6570914" cy="369332"/>
          </a:xfrm>
          <a:prstGeom prst="rect">
            <a:avLst/>
          </a:prstGeom>
          <a:solidFill>
            <a:srgbClr val="92D050"/>
          </a:solidFill>
        </p:spPr>
        <p:txBody>
          <a:bodyPr wrap="square">
            <a:spAutoFit/>
          </a:bodyPr>
          <a:lstStyle/>
          <a:p>
            <a:r>
              <a:rPr lang="ru-RU" b="1" dirty="0" smtClean="0">
                <a:latin typeface="Arial" pitchFamily="34" charset="0"/>
                <a:cs typeface="Arial" pitchFamily="34" charset="0"/>
              </a:rPr>
              <a:t>23. Выньте </a:t>
            </a:r>
            <a:r>
              <a:rPr lang="ru-RU" b="1" dirty="0">
                <a:latin typeface="Arial" pitchFamily="34" charset="0"/>
                <a:cs typeface="Arial" pitchFamily="34" charset="0"/>
              </a:rPr>
              <a:t>трубку с </a:t>
            </a:r>
            <a:r>
              <a:rPr lang="ru-RU" b="1" dirty="0" smtClean="0">
                <a:latin typeface="Arial" pitchFamily="34" charset="0"/>
                <a:cs typeface="Arial" pitchFamily="34" charset="0"/>
              </a:rPr>
              <a:t>неоном из</a:t>
            </a:r>
            <a:r>
              <a:rPr lang="ru-RU" b="1" dirty="0" smtClean="0">
                <a:ea typeface="Times New Roman"/>
                <a:cs typeface="Arial" pitchFamily="34" charset="0"/>
              </a:rPr>
              <a:t> </a:t>
            </a:r>
            <a:r>
              <a:rPr lang="ru-RU" b="1" dirty="0" smtClean="0">
                <a:latin typeface="Arial" pitchFamily="34" charset="0"/>
                <a:ea typeface="Times New Roman"/>
                <a:cs typeface="Arial" pitchFamily="34" charset="0"/>
              </a:rPr>
              <a:t>источника питания. </a:t>
            </a:r>
            <a:endParaRPr lang="ru-RU" dirty="0"/>
          </a:p>
        </p:txBody>
      </p:sp>
      <p:sp>
        <p:nvSpPr>
          <p:cNvPr id="23" name="Прямоугольник 22"/>
          <p:cNvSpPr/>
          <p:nvPr/>
        </p:nvSpPr>
        <p:spPr>
          <a:xfrm>
            <a:off x="683568" y="3447804"/>
            <a:ext cx="5945667" cy="400110"/>
          </a:xfrm>
          <a:prstGeom prst="rect">
            <a:avLst/>
          </a:prstGeom>
          <a:solidFill>
            <a:srgbClr val="FF0000"/>
          </a:solidFill>
        </p:spPr>
        <p:txBody>
          <a:bodyPr wrap="none">
            <a:spAutoFit/>
          </a:bodyPr>
          <a:lstStyle/>
          <a:p>
            <a:r>
              <a:rPr lang="ru-RU" sz="2000" b="1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21. Запишите </a:t>
            </a:r>
            <a:r>
              <a:rPr lang="ru-RU" sz="2000" b="1" dirty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наиболее яркие линии спектра.</a:t>
            </a:r>
          </a:p>
        </p:txBody>
      </p:sp>
      <p:sp>
        <p:nvSpPr>
          <p:cNvPr id="24" name="Прямоугольник 23"/>
          <p:cNvSpPr/>
          <p:nvPr/>
        </p:nvSpPr>
        <p:spPr>
          <a:xfrm>
            <a:off x="101334" y="1411506"/>
            <a:ext cx="2873267" cy="163121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000" b="1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18. Разместите </a:t>
            </a:r>
            <a:r>
              <a:rPr lang="ru-RU" sz="2000" b="1" dirty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трубку с </a:t>
            </a:r>
            <a:r>
              <a:rPr lang="ru-RU" sz="2000" b="1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неоном в</a:t>
            </a:r>
            <a:r>
              <a:rPr lang="ru-RU" sz="2000" b="1" dirty="0">
                <a:solidFill>
                  <a:schemeClr val="bg1"/>
                </a:solidFill>
                <a:ea typeface="Times New Roman"/>
                <a:cs typeface="Arial" pitchFamily="34" charset="0"/>
              </a:rPr>
              <a:t> </a:t>
            </a:r>
            <a:r>
              <a:rPr lang="ru-RU" sz="2000" b="1" dirty="0" smtClean="0">
                <a:solidFill>
                  <a:schemeClr val="bg1"/>
                </a:solidFill>
                <a:latin typeface="Arial" pitchFamily="34" charset="0"/>
                <a:ea typeface="Times New Roman"/>
                <a:cs typeface="Arial" pitchFamily="34" charset="0"/>
              </a:rPr>
              <a:t>источнике </a:t>
            </a:r>
            <a:r>
              <a:rPr lang="ru-RU" sz="2000" b="1" dirty="0">
                <a:solidFill>
                  <a:schemeClr val="bg1"/>
                </a:solidFill>
                <a:latin typeface="Arial" pitchFamily="34" charset="0"/>
                <a:ea typeface="Times New Roman"/>
                <a:cs typeface="Arial" pitchFamily="34" charset="0"/>
              </a:rPr>
              <a:t>питания газоразрядных </a:t>
            </a:r>
            <a:r>
              <a:rPr lang="ru-RU" sz="2000" b="1" dirty="0" smtClean="0">
                <a:solidFill>
                  <a:schemeClr val="bg1"/>
                </a:solidFill>
                <a:latin typeface="Arial" pitchFamily="34" charset="0"/>
                <a:ea typeface="Times New Roman"/>
                <a:cs typeface="Arial" pitchFamily="34" charset="0"/>
              </a:rPr>
              <a:t>трубок.</a:t>
            </a:r>
            <a:r>
              <a:rPr lang="ru-RU" sz="2000" b="1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  </a:t>
            </a:r>
            <a:endParaRPr lang="ru-RU" sz="2000" b="1" dirty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25" name="Прямоугольник 24"/>
          <p:cNvSpPr/>
          <p:nvPr/>
        </p:nvSpPr>
        <p:spPr>
          <a:xfrm>
            <a:off x="54313" y="4430177"/>
            <a:ext cx="2819062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000" b="1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20. Рассматривайте светящуюся спектральную трубку с неоном.</a:t>
            </a:r>
            <a:endParaRPr lang="ru-RU" sz="2000" b="1" dirty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26" name="Прямоугольник 25"/>
          <p:cNvSpPr/>
          <p:nvPr/>
        </p:nvSpPr>
        <p:spPr>
          <a:xfrm>
            <a:off x="6703638" y="4797151"/>
            <a:ext cx="2367186" cy="646331"/>
          </a:xfrm>
          <a:prstGeom prst="rect">
            <a:avLst/>
          </a:prstGeom>
          <a:solidFill>
            <a:srgbClr val="FF0000"/>
          </a:solidFill>
        </p:spPr>
        <p:txBody>
          <a:bodyPr wrap="none">
            <a:spAutoFit/>
          </a:bodyPr>
          <a:lstStyle/>
          <a:p>
            <a:pPr algn="ctr"/>
            <a:r>
              <a:rPr lang="ru-RU" b="1" dirty="0" smtClean="0">
                <a:solidFill>
                  <a:schemeClr val="bg1"/>
                </a:solidFill>
                <a:latin typeface="Arial" pitchFamily="34" charset="0"/>
                <a:ea typeface="Times New Roman"/>
                <a:cs typeface="Arial" pitchFamily="34" charset="0"/>
              </a:rPr>
              <a:t>19. Включите</a:t>
            </a:r>
          </a:p>
          <a:p>
            <a:pPr algn="ctr"/>
            <a:r>
              <a:rPr lang="ru-RU" b="1" dirty="0" smtClean="0">
                <a:solidFill>
                  <a:schemeClr val="bg1"/>
                </a:solidFill>
                <a:latin typeface="Arial" pitchFamily="34" charset="0"/>
                <a:ea typeface="Times New Roman"/>
                <a:cs typeface="Arial" pitchFamily="34" charset="0"/>
              </a:rPr>
              <a:t> источник питания.</a:t>
            </a:r>
            <a:endParaRPr lang="ru-RU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27" name="Прямоугольник 26"/>
          <p:cNvSpPr/>
          <p:nvPr/>
        </p:nvSpPr>
        <p:spPr>
          <a:xfrm>
            <a:off x="6703638" y="5561683"/>
            <a:ext cx="2367186" cy="646331"/>
          </a:xfrm>
          <a:prstGeom prst="rect">
            <a:avLst/>
          </a:prstGeom>
          <a:solidFill>
            <a:srgbClr val="FF0000"/>
          </a:solidFill>
        </p:spPr>
        <p:txBody>
          <a:bodyPr wrap="none">
            <a:spAutoFit/>
          </a:bodyPr>
          <a:lstStyle/>
          <a:p>
            <a:pPr algn="ctr"/>
            <a:r>
              <a:rPr lang="ru-RU" b="1" dirty="0" smtClean="0">
                <a:solidFill>
                  <a:schemeClr val="bg1"/>
                </a:solidFill>
                <a:latin typeface="Arial" pitchFamily="34" charset="0"/>
                <a:ea typeface="Times New Roman"/>
                <a:cs typeface="Arial" pitchFamily="34" charset="0"/>
              </a:rPr>
              <a:t>22. Выключите</a:t>
            </a:r>
          </a:p>
          <a:p>
            <a:pPr algn="ctr"/>
            <a:r>
              <a:rPr lang="ru-RU" b="1" dirty="0" smtClean="0">
                <a:solidFill>
                  <a:schemeClr val="bg1"/>
                </a:solidFill>
                <a:latin typeface="Arial" pitchFamily="34" charset="0"/>
                <a:ea typeface="Times New Roman"/>
                <a:cs typeface="Arial" pitchFamily="34" charset="0"/>
              </a:rPr>
              <a:t> источник питания.</a:t>
            </a:r>
            <a:endParaRPr lang="ru-RU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28" name="Рисунок 27"/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4537012" y="-467816"/>
            <a:ext cx="18218024" cy="77936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3127862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35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5E-6 -3.88529E-7 L -0.25 -3.88529E-7 " pathEditMode="relative" rAng="0" ptsTypes="AA">
                                      <p:cBhvr>
                                        <p:cTn id="13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2500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92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92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92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500"/>
                            </p:stCondLst>
                            <p:childTnLst>
                              <p:par>
                                <p:cTn id="29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500"/>
                            </p:stCondLst>
                            <p:childTnLst>
                              <p:par>
                                <p:cTn id="32" presetID="1" presetClass="exit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1500"/>
                            </p:stCondLst>
                            <p:childTnLst>
                              <p:par>
                                <p:cTn id="3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3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1000"/>
                            </p:stCondLst>
                            <p:childTnLst>
                              <p:par>
                                <p:cTn id="55" presetID="64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88889E-6 8.32562E-8 L -0.00122 -0.105 " pathEditMode="relative" rAng="0" ptsTypes="AA">
                                      <p:cBhvr>
                                        <p:cTn id="56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69" y="-525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3000"/>
                            </p:stCondLst>
                            <p:childTnLst>
                              <p:par>
                                <p:cTn id="58" presetID="1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3000"/>
                            </p:stCondLst>
                            <p:childTnLst>
                              <p:par>
                                <p:cTn id="6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7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4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>
                            <p:stCondLst>
                              <p:cond delay="500"/>
                            </p:stCondLst>
                            <p:childTnLst>
                              <p:par>
                                <p:cTn id="76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" presetID="1" presetClass="exit" presetSubtype="0" fill="hold" grpId="1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" presetID="5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1" dur="5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5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3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7" fill="hold">
                            <p:stCondLst>
                              <p:cond delay="3000"/>
                            </p:stCondLst>
                            <p:childTnLst>
                              <p:par>
                                <p:cTn id="8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0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1" fill="hold">
                      <p:stCondLst>
                        <p:cond delay="indefinite"/>
                      </p:stCondLst>
                      <p:childTnLst>
                        <p:par>
                          <p:cTn id="92" fill="hold">
                            <p:stCondLst>
                              <p:cond delay="0"/>
                            </p:stCondLst>
                            <p:childTnLst>
                              <p:par>
                                <p:cTn id="93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5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7" dur="1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8" fill="hold">
                            <p:stCondLst>
                              <p:cond delay="1000"/>
                            </p:stCondLst>
                            <p:childTnLst>
                              <p:par>
                                <p:cTn id="9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1" dur="500" fill="hold"/>
                                        <p:tgtEl>
                                          <p:spTgt spid="92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500" fill="hold"/>
                                        <p:tgtEl>
                                          <p:spTgt spid="92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3" dur="500"/>
                                        <p:tgtEl>
                                          <p:spTgt spid="92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1500"/>
                            </p:stCondLst>
                            <p:childTnLst>
                              <p:par>
                                <p:cTn id="105" presetID="53" presetClass="exit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6" dur="500"/>
                                        <p:tgtEl>
                                          <p:spTgt spid="92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500"/>
                                        <p:tgtEl>
                                          <p:spTgt spid="92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08" dur="500"/>
                                        <p:tgtEl>
                                          <p:spTgt spid="92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2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1" presetID="1" presetClass="exit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3" fill="hold">
                            <p:stCondLst>
                              <p:cond delay="3000"/>
                            </p:stCondLst>
                            <p:childTnLst>
                              <p:par>
                                <p:cTn id="114" presetID="1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6" fill="hold">
                            <p:stCondLst>
                              <p:cond delay="3000"/>
                            </p:stCondLst>
                            <p:childTnLst>
                              <p:par>
                                <p:cTn id="117" presetID="53" presetClass="exit" presetSubtype="32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8" dur="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2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2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4" fill="hold">
                      <p:stCondLst>
                        <p:cond delay="indefinite"/>
                      </p:stCondLst>
                      <p:childTnLst>
                        <p:par>
                          <p:cTn id="125" fill="hold">
                            <p:stCondLst>
                              <p:cond delay="0"/>
                            </p:stCondLst>
                            <p:childTnLst>
                              <p:par>
                                <p:cTn id="126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8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9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0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1" fill="hold">
                      <p:stCondLst>
                        <p:cond delay="indefinite"/>
                      </p:stCondLst>
                      <p:childTnLst>
                        <p:par>
                          <p:cTn id="132" fill="hold">
                            <p:stCondLst>
                              <p:cond delay="0"/>
                            </p:stCondLst>
                            <p:childTnLst>
                              <p:par>
                                <p:cTn id="133" presetID="63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25 -3.88529E-7 L -2.5E-6 -3.88529E-7 " pathEditMode="relative" rAng="0" ptsTypes="AA">
                                      <p:cBhvr>
                                        <p:cTn id="134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500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 animBg="1"/>
      <p:bldP spid="19" grpId="1" animBg="1"/>
      <p:bldP spid="5" grpId="0" animBg="1"/>
      <p:bldP spid="5" grpId="1" animBg="1"/>
      <p:bldP spid="8" grpId="0" animBg="1"/>
      <p:bldP spid="8" grpId="1" animBg="1"/>
      <p:bldP spid="21" grpId="0" animBg="1"/>
      <p:bldP spid="23" grpId="0" animBg="1"/>
      <p:bldP spid="24" grpId="0"/>
      <p:bldP spid="25" grpId="0"/>
      <p:bldP spid="26" grpId="0" animBg="1"/>
      <p:bldP spid="27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0" y="765175"/>
            <a:ext cx="9144000" cy="6092825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>
              <a:solidFill>
                <a:prstClr val="white"/>
              </a:solidFill>
            </a:endParaRPr>
          </a:p>
        </p:txBody>
      </p:sp>
      <p:pic>
        <p:nvPicPr>
          <p:cNvPr id="3" name="Picture 2" descr="C:\Users\АРМ\Pictures\Рисунок1f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9825" b="12369"/>
          <a:stretch>
            <a:fillRect/>
          </a:stretch>
        </p:blipFill>
        <p:spPr bwMode="auto">
          <a:xfrm>
            <a:off x="0" y="0"/>
            <a:ext cx="9144000" cy="765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143508" y="1269865"/>
            <a:ext cx="8856984" cy="541686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spcAft>
                <a:spcPts val="0"/>
              </a:spcAft>
            </a:pPr>
            <a:r>
              <a:rPr lang="ru-RU" sz="1600" b="1" dirty="0">
                <a:solidFill>
                  <a:schemeClr val="bg1"/>
                </a:solidFill>
                <a:latin typeface="Arial" pitchFamily="34" charset="0"/>
                <a:ea typeface="Times New Roman"/>
                <a:cs typeface="Arial" pitchFamily="34" charset="0"/>
              </a:rPr>
              <a:t> </a:t>
            </a:r>
            <a:r>
              <a:rPr lang="ru-RU" sz="2000" b="1" dirty="0" smtClean="0">
                <a:solidFill>
                  <a:srgbClr val="FF0000"/>
                </a:solidFill>
                <a:latin typeface="Arial" pitchFamily="34" charset="0"/>
                <a:ea typeface="Calibri"/>
                <a:cs typeface="Arial" pitchFamily="34" charset="0"/>
              </a:rPr>
              <a:t>Сплошной </a:t>
            </a:r>
            <a:r>
              <a:rPr lang="ru-RU" sz="2000" b="1" dirty="0">
                <a:solidFill>
                  <a:srgbClr val="FF0000"/>
                </a:solidFill>
                <a:latin typeface="Arial" pitchFamily="34" charset="0"/>
                <a:ea typeface="Calibri"/>
                <a:cs typeface="Arial" pitchFamily="34" charset="0"/>
              </a:rPr>
              <a:t>спектр. </a:t>
            </a:r>
            <a:r>
              <a:rPr lang="ru-RU" sz="1700" b="1" dirty="0">
                <a:solidFill>
                  <a:schemeClr val="bg1"/>
                </a:solidFill>
                <a:latin typeface="Arial" pitchFamily="34" charset="0"/>
                <a:ea typeface="Calibri"/>
                <a:cs typeface="Arial" pitchFamily="34" charset="0"/>
              </a:rPr>
              <a:t>Рассматривая через  стеклянную пластинку со скошенными гранями изображение раздвижной  щели  проекционного  аппарата,    наблюдали основные цвета полученного сплошного спектра в следующем порядке: фиолетовый, синий, голубой, зеленый, желтый, оранжевый, красный. Это  означает,  что  в спектре представлены световые волны всех длин. </a:t>
            </a:r>
          </a:p>
          <a:p>
            <a:pPr algn="just">
              <a:spcAft>
                <a:spcPts val="0"/>
              </a:spcAft>
            </a:pPr>
            <a:r>
              <a:rPr lang="ru-RU" sz="2000" b="1" dirty="0" smtClean="0">
                <a:solidFill>
                  <a:srgbClr val="FF0000"/>
                </a:solidFill>
                <a:latin typeface="Arial" pitchFamily="34" charset="0"/>
                <a:ea typeface="Times New Roman"/>
                <a:cs typeface="Arial" pitchFamily="34" charset="0"/>
              </a:rPr>
              <a:t>   Водородный</a:t>
            </a:r>
            <a:r>
              <a:rPr lang="ru-RU" sz="2000" b="1" dirty="0">
                <a:solidFill>
                  <a:srgbClr val="FF0000"/>
                </a:solidFill>
                <a:latin typeface="Arial" pitchFamily="34" charset="0"/>
                <a:ea typeface="Times New Roman"/>
                <a:cs typeface="Arial" pitchFamily="34" charset="0"/>
              </a:rPr>
              <a:t>, неоновый и гелиевый спектры.</a:t>
            </a:r>
            <a:r>
              <a:rPr lang="ru-RU" sz="1700" b="1" dirty="0">
                <a:solidFill>
                  <a:schemeClr val="bg1"/>
                </a:solidFill>
                <a:latin typeface="Arial" pitchFamily="34" charset="0"/>
                <a:ea typeface="Times New Roman"/>
                <a:cs typeface="Arial" pitchFamily="34" charset="0"/>
              </a:rPr>
              <a:t> Наблюдали цветные линии, разделенные  широкими  темными  полосами.  Наличие линейчатого спектра означает, что вещество излучает свет только определенной длины волны:</a:t>
            </a:r>
          </a:p>
          <a:p>
            <a:pPr algn="just">
              <a:spcAft>
                <a:spcPts val="0"/>
              </a:spcAft>
            </a:pPr>
            <a:r>
              <a:rPr lang="ru-RU" sz="1700" b="1" dirty="0">
                <a:solidFill>
                  <a:schemeClr val="bg1"/>
                </a:solidFill>
                <a:latin typeface="Arial" pitchFamily="34" charset="0"/>
                <a:ea typeface="Times New Roman"/>
                <a:cs typeface="Arial" pitchFamily="34" charset="0"/>
              </a:rPr>
              <a:t>Водородный спектр: фиолетовый, голубой, желтый, красный.</a:t>
            </a:r>
          </a:p>
          <a:p>
            <a:pPr algn="just">
              <a:spcAft>
                <a:spcPts val="0"/>
              </a:spcAft>
            </a:pPr>
            <a:r>
              <a:rPr lang="ru-RU" sz="1700" b="1" dirty="0">
                <a:solidFill>
                  <a:schemeClr val="bg1"/>
                </a:solidFill>
                <a:latin typeface="Arial" pitchFamily="34" charset="0"/>
                <a:ea typeface="Times New Roman"/>
                <a:cs typeface="Arial" pitchFamily="34" charset="0"/>
              </a:rPr>
              <a:t>Гелиевый спектр:  синий, зеленый, желтый, красный.</a:t>
            </a:r>
          </a:p>
          <a:p>
            <a:pPr algn="just">
              <a:spcAft>
                <a:spcPts val="0"/>
              </a:spcAft>
            </a:pPr>
            <a:r>
              <a:rPr lang="ru-RU" sz="1700" b="1" dirty="0">
                <a:solidFill>
                  <a:schemeClr val="bg1"/>
                </a:solidFill>
                <a:latin typeface="Arial" pitchFamily="34" charset="0"/>
                <a:ea typeface="Times New Roman"/>
                <a:cs typeface="Arial" pitchFamily="34" charset="0"/>
              </a:rPr>
              <a:t>Неоновый спектр: фиолетовый, синий, голубой, зеленый, желтый, оранжевый.</a:t>
            </a:r>
          </a:p>
          <a:p>
            <a:pPr algn="just">
              <a:spcAft>
                <a:spcPts val="0"/>
              </a:spcAft>
            </a:pPr>
            <a:r>
              <a:rPr lang="ru-RU" sz="1700" b="1" dirty="0">
                <a:solidFill>
                  <a:schemeClr val="bg1"/>
                </a:solidFill>
                <a:latin typeface="Arial" pitchFamily="34" charset="0"/>
                <a:ea typeface="Times New Roman"/>
                <a:cs typeface="Arial" pitchFamily="34" charset="0"/>
              </a:rPr>
              <a:t> </a:t>
            </a:r>
          </a:p>
          <a:p>
            <a:pPr algn="just">
              <a:spcAft>
                <a:spcPts val="0"/>
              </a:spcAft>
            </a:pPr>
            <a:r>
              <a:rPr lang="ru-RU" sz="1700" b="1" dirty="0" smtClean="0">
                <a:solidFill>
                  <a:srgbClr val="FFFF00"/>
                </a:solidFill>
                <a:latin typeface="Arial" pitchFamily="34" charset="0"/>
                <a:ea typeface="Times New Roman"/>
                <a:cs typeface="Arial" pitchFamily="34" charset="0"/>
              </a:rPr>
              <a:t>   Таким </a:t>
            </a:r>
            <a:r>
              <a:rPr lang="ru-RU" sz="1700" b="1" dirty="0">
                <a:solidFill>
                  <a:srgbClr val="FFFF00"/>
                </a:solidFill>
                <a:latin typeface="Arial" pitchFamily="34" charset="0"/>
                <a:ea typeface="Times New Roman"/>
                <a:cs typeface="Arial" pitchFamily="34" charset="0"/>
              </a:rPr>
              <a:t>образом</a:t>
            </a:r>
            <a:r>
              <a:rPr lang="ru-RU" sz="1700" b="1" dirty="0">
                <a:solidFill>
                  <a:schemeClr val="bg1"/>
                </a:solidFill>
                <a:latin typeface="Arial" pitchFamily="34" charset="0"/>
                <a:ea typeface="Times New Roman"/>
                <a:cs typeface="Arial" pitchFamily="34" charset="0"/>
              </a:rPr>
              <a:t>, сплошные  спектры  дают  тела, находящиеся  в твердом или жидком состоянии, а также сильно сжатые газы. Линейчатые спектры дают все  вещества  в  атомарном  газообразном  состоянии.  В  этом случае  свет  излучают  атомы,  которые  практически   не взаимодействуют друг с другом. Изолированные  атомы  излучают  строго определенные длины волн.</a:t>
            </a:r>
            <a:endParaRPr lang="ru-RU" sz="1700" b="1" dirty="0">
              <a:solidFill>
                <a:schemeClr val="bg1"/>
              </a:solidFill>
              <a:effectLst/>
              <a:latin typeface="Arial" pitchFamily="34" charset="0"/>
              <a:ea typeface="Times New Roman"/>
              <a:cs typeface="Arial" pitchFamily="34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323528" y="798909"/>
            <a:ext cx="3390608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ru-RU" sz="2400" b="1" dirty="0" smtClean="0">
                <a:solidFill>
                  <a:srgbClr val="FFC000"/>
                </a:solidFill>
                <a:latin typeface="Arial" pitchFamily="34" charset="0"/>
                <a:cs typeface="Arial" pitchFamily="34" charset="0"/>
              </a:rPr>
              <a:t>24. Запишите </a:t>
            </a:r>
            <a:r>
              <a:rPr lang="ru-RU" sz="2400" b="1" dirty="0">
                <a:solidFill>
                  <a:srgbClr val="FFC000"/>
                </a:solidFill>
                <a:latin typeface="Arial" pitchFamily="34" charset="0"/>
                <a:cs typeface="Arial" pitchFamily="34" charset="0"/>
              </a:rPr>
              <a:t>вывод.</a:t>
            </a:r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4537012" y="-467816"/>
            <a:ext cx="18218024" cy="77936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4730173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4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</p:bld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808</TotalTime>
  <Words>397</Words>
  <Application>Microsoft Office PowerPoint</Application>
  <PresentationFormat>Экран (4:3)</PresentationFormat>
  <Paragraphs>55</Paragraphs>
  <Slides>9</Slides>
  <Notes>3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9</vt:i4>
      </vt:variant>
    </vt:vector>
  </HeadingPairs>
  <TitlesOfParts>
    <vt:vector size="10" baseType="lpstr"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АРМ</dc:creator>
  <cp:lastModifiedBy>Leonid</cp:lastModifiedBy>
  <cp:revision>82</cp:revision>
  <dcterms:created xsi:type="dcterms:W3CDTF">2016-10-17T14:26:09Z</dcterms:created>
  <dcterms:modified xsi:type="dcterms:W3CDTF">2022-06-22T14:32:01Z</dcterms:modified>
</cp:coreProperties>
</file>