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DD5"/>
    <a:srgbClr val="FEE6CE"/>
    <a:srgbClr val="FCF3D8"/>
    <a:srgbClr val="BDDCA8"/>
    <a:srgbClr val="C7A1E3"/>
    <a:srgbClr val="FFB9B9"/>
    <a:srgbClr val="FBC0A3"/>
    <a:srgbClr val="FED9B4"/>
    <a:srgbClr val="F5B27B"/>
    <a:srgbClr val="F3A4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253" y="48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слов по тематическим группам</a:t>
            </a:r>
          </a:p>
        </c:rich>
      </c:tx>
      <c:layout>
        <c:manualLayout>
          <c:xMode val="edge"/>
          <c:yMode val="edge"/>
          <c:x val="0.27274753699265852"/>
          <c:y val="1.75118549742630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Старинная жизнь</c:v>
                </c:pt>
                <c:pt idx="1">
                  <c:v>Природа</c:v>
                </c:pt>
                <c:pt idx="2">
                  <c:v>Мифология и фольклор</c:v>
                </c:pt>
                <c:pt idx="3">
                  <c:v>Школа и язык</c:v>
                </c:pt>
                <c:pt idx="4">
                  <c:v>Искусство и творчество</c:v>
                </c:pt>
                <c:pt idx="5">
                  <c:v>Города и страны</c:v>
                </c:pt>
                <c:pt idx="6">
                  <c:v>Война и защита</c:v>
                </c:pt>
                <c:pt idx="7">
                  <c:v>Чувства и характер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156</c:v>
                </c:pt>
                <c:pt idx="1">
                  <c:v>98</c:v>
                </c:pt>
                <c:pt idx="2">
                  <c:v>85</c:v>
                </c:pt>
                <c:pt idx="3">
                  <c:v>82</c:v>
                </c:pt>
                <c:pt idx="4">
                  <c:v>64</c:v>
                </c:pt>
                <c:pt idx="5">
                  <c:v>47</c:v>
                </c:pt>
                <c:pt idx="6">
                  <c:v>42</c:v>
                </c:pt>
                <c:pt idx="7">
                  <c:v>31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Старинная жизнь</c:v>
                </c:pt>
                <c:pt idx="1">
                  <c:v>Природа</c:v>
                </c:pt>
                <c:pt idx="2">
                  <c:v>Мифология и фольклор</c:v>
                </c:pt>
                <c:pt idx="3">
                  <c:v>Школа и язык</c:v>
                </c:pt>
                <c:pt idx="4">
                  <c:v>Искусство и творчество</c:v>
                </c:pt>
                <c:pt idx="5">
                  <c:v>Города и страны</c:v>
                </c:pt>
                <c:pt idx="6">
                  <c:v>Война и защита</c:v>
                </c:pt>
                <c:pt idx="7">
                  <c:v>Чувства и характер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Старинная жизнь</c:v>
                </c:pt>
                <c:pt idx="1">
                  <c:v>Природа</c:v>
                </c:pt>
                <c:pt idx="2">
                  <c:v>Мифология и фольклор</c:v>
                </c:pt>
                <c:pt idx="3">
                  <c:v>Школа и язык</c:v>
                </c:pt>
                <c:pt idx="4">
                  <c:v>Искусство и творчество</c:v>
                </c:pt>
                <c:pt idx="5">
                  <c:v>Города и страны</c:v>
                </c:pt>
                <c:pt idx="6">
                  <c:v>Война и защита</c:v>
                </c:pt>
                <c:pt idx="7">
                  <c:v>Чувства и характер</c:v>
                </c:pt>
              </c:strCache>
            </c:strRef>
          </c:cat>
          <c:val>
            <c:numRef>
              <c:f>Лист1!$D$2:$D$9</c:f>
              <c:numCache>
                <c:formatCode>General</c:formatCode>
                <c:ptCount val="8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631460208"/>
        <c:axId val="631459032"/>
      </c:barChart>
      <c:catAx>
        <c:axId val="631460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631459032"/>
        <c:crosses val="autoZero"/>
        <c:auto val="1"/>
        <c:lblAlgn val="ctr"/>
        <c:lblOffset val="100"/>
        <c:noMultiLvlLbl val="0"/>
      </c:catAx>
      <c:valAx>
        <c:axId val="631459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631460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30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0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895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777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951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278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053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544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038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431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741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DFDB-D9B0-4AD9-BC6A-DB5751D3BCBB}" type="datetimeFigureOut">
              <a:rPr lang="ru-RU" smtClean="0"/>
              <a:t>22.02.2026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BB626-3714-4EFC-9660-A45D979FD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458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6E5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16706" y="3429000"/>
            <a:ext cx="4957482" cy="2595283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</a:p>
          <a:p>
            <a:pPr algn="l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Кравченко Нелли Сергеевна,</a:t>
            </a:r>
          </a:p>
          <a:p>
            <a:pPr algn="l"/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Паничева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Эльвира Сергеевна,</a:t>
            </a:r>
          </a:p>
          <a:p>
            <a:pPr algn="l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ченицы 4 «А» класса МБОУ СОШ №17</a:t>
            </a:r>
          </a:p>
          <a:p>
            <a:pPr algn="l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</a:p>
          <a:p>
            <a:pPr algn="l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Коваленко Диана Владимировна,</a:t>
            </a:r>
          </a:p>
          <a:p>
            <a:pPr algn="l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начальных классов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30188" y="0"/>
            <a:ext cx="87316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средняя общеобразовательная школа №17 им. В.Н. Новикова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Тырминского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сельского поселения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Верхнебуреинского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Хабаровского края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3" y="2268071"/>
            <a:ext cx="4754090" cy="47540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9375" y="6241086"/>
            <a:ext cx="6033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Тырма 2026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30188" y="923330"/>
            <a:ext cx="9144000" cy="22888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Школьная научно-практическая конференция НОУ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следам забытых слов: «из прошлого в настоящее»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92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" y="0"/>
            <a:ext cx="12192000" cy="6858000"/>
          </a:xfrm>
          <a:prstGeom prst="rect">
            <a:avLst/>
          </a:prstGeom>
          <a:solidFill>
            <a:srgbClr val="FEE6CE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343" y="1449108"/>
            <a:ext cx="4351338" cy="4351338"/>
          </a:xfrm>
        </p:spPr>
      </p:pic>
      <p:sp>
        <p:nvSpPr>
          <p:cNvPr id="8" name="TextBox 7"/>
          <p:cNvSpPr txBox="1"/>
          <p:nvPr/>
        </p:nvSpPr>
        <p:spPr>
          <a:xfrm>
            <a:off x="634767" y="1737795"/>
            <a:ext cx="666525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язык хранит память о прошлом. Но некоторые слова уходят из речи и становятся непонятными.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 уроках чтения мы часто встречаем такие слова: 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кафтан, лапти, светец, кольчуга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Без их понимания трудно понять смысл произведений.</a:t>
            </a:r>
          </a:p>
          <a:p>
            <a:pPr algn="just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Наш проект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помогает собрать забытые слова и объяснить их простым языком, чтобы чтение стало интереснее, а речь — богаче.</a:t>
            </a:r>
          </a:p>
          <a:p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838200" y="-340659"/>
            <a:ext cx="1678127" cy="1020900"/>
          </a:xfrm>
          <a:prstGeom prst="ellipse">
            <a:avLst/>
          </a:prstGeom>
          <a:solidFill>
            <a:srgbClr val="FBB1A7"/>
          </a:solidFill>
          <a:ln>
            <a:solidFill>
              <a:srgbClr val="FBB1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-2" y="2115670"/>
            <a:ext cx="206190" cy="4742329"/>
          </a:xfrm>
          <a:prstGeom prst="roundRect">
            <a:avLst/>
          </a:prstGeom>
          <a:solidFill>
            <a:srgbClr val="92C8BB"/>
          </a:solidFill>
          <a:ln>
            <a:solidFill>
              <a:srgbClr val="92C8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60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6E5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7516" y="159181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 проекта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0986" y="1434340"/>
            <a:ext cx="11008659" cy="1380565"/>
          </a:xfrm>
          <a:prstGeom prst="roundRect">
            <a:avLst/>
          </a:prstGeom>
          <a:solidFill>
            <a:srgbClr val="BDDDD5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словаря редких и трудных слов по учебнику «Литературное чтение. 4 класс», который поможет нашим сверстникам лучше понимать литературные произведения.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1669" y="2970398"/>
            <a:ext cx="11008659" cy="3411072"/>
          </a:xfrm>
          <a:prstGeom prst="roundRect">
            <a:avLst/>
          </a:prstGeom>
          <a:solidFill>
            <a:srgbClr val="FBB1A7"/>
          </a:solidFill>
          <a:ln>
            <a:solidFill>
              <a:srgbClr val="FBB1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Найти и выписать из учебника (первой и второй части) все незнакомые, устаревшие и трудные слова.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этих слов в толковых словарях.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Разделить все слова на группы по темам.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понятные и простые объяснения для каждого слова.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Подсчитать, сколько всего слов мы собрали.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Оформить словарь красиво и удобно для детей.</a:t>
            </a:r>
          </a:p>
          <a:p>
            <a:pPr algn="ctr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4633" y="4455142"/>
            <a:ext cx="2272554" cy="2272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627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6394"/>
            <a:ext cx="12205250" cy="687078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устаревшие слова?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290" y="1469791"/>
            <a:ext cx="8192472" cy="2262281"/>
          </a:xfrm>
        </p:spPr>
        <p:txBody>
          <a:bodyPr/>
          <a:lstStyle/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Устаревшие слова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слова, которые раньше люди употребляли часто, а сейчас используют редко или совсем не используют. Они остались в книгах, сказках, былинах, стихах, которые были написаны много лет назад.</a:t>
            </a:r>
          </a:p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0"/>
            <a:ext cx="259976" cy="2223247"/>
          </a:xfrm>
          <a:prstGeom prst="roundRect">
            <a:avLst/>
          </a:prstGeom>
          <a:solidFill>
            <a:srgbClr val="92C8BB"/>
          </a:solidFill>
          <a:ln>
            <a:solidFill>
              <a:srgbClr val="92C8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https://storage.yandexcloud.net/sokratic-images/8798b6b9-be0c-43a0-a462-0e9bc97e89f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4253" y="637794"/>
            <a:ext cx="2357771" cy="23577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 7"/>
          <p:cNvSpPr/>
          <p:nvPr/>
        </p:nvSpPr>
        <p:spPr>
          <a:xfrm>
            <a:off x="259976" y="4368888"/>
            <a:ext cx="2662516" cy="1215556"/>
          </a:xfrm>
          <a:prstGeom prst="ellipse">
            <a:avLst/>
          </a:prstGeom>
          <a:solidFill>
            <a:srgbClr val="FBB1A7"/>
          </a:solidFill>
          <a:ln>
            <a:solidFill>
              <a:srgbClr val="FBB1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 отличия от современных слов: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76473" y="3301965"/>
            <a:ext cx="2541621" cy="97084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использования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раньше / сейчас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23675" y="4561608"/>
            <a:ext cx="2541621" cy="75434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было / что есть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76473" y="5604750"/>
            <a:ext cx="2541621" cy="97084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Понятность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объяснять / не нужно объяснять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203" y="3492896"/>
            <a:ext cx="2524177" cy="25241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191" y="5207624"/>
            <a:ext cx="2660276" cy="13301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8429091" y="3635035"/>
            <a:ext cx="1458586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900" dirty="0" smtClean="0">
                <a:solidFill>
                  <a:schemeClr val="accent2">
                    <a:lumMod val="50000"/>
                  </a:schemeClr>
                </a:solidFill>
                <a:latin typeface="+mj-lt"/>
              </a:rPr>
              <a:t>/</a:t>
            </a:r>
            <a:endParaRPr lang="ru-RU" sz="199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2977403" y="4804811"/>
            <a:ext cx="396996" cy="254775"/>
          </a:xfrm>
          <a:prstGeom prst="rightArrow">
            <a:avLst/>
          </a:prstGeom>
          <a:solidFill>
            <a:srgbClr val="C39BE1"/>
          </a:solidFill>
          <a:ln>
            <a:solidFill>
              <a:srgbClr val="B889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9921435">
            <a:off x="2810456" y="4291204"/>
            <a:ext cx="396996" cy="241855"/>
          </a:xfrm>
          <a:prstGeom prst="rightArrow">
            <a:avLst/>
          </a:prstGeom>
          <a:solidFill>
            <a:srgbClr val="C39BE1"/>
          </a:solidFill>
          <a:ln>
            <a:solidFill>
              <a:srgbClr val="B889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1653167">
            <a:off x="2807575" y="5393323"/>
            <a:ext cx="396996" cy="254775"/>
          </a:xfrm>
          <a:prstGeom prst="rightArrow">
            <a:avLst/>
          </a:prstGeom>
          <a:solidFill>
            <a:srgbClr val="C39BE1"/>
          </a:solidFill>
          <a:ln>
            <a:solidFill>
              <a:srgbClr val="B889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81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6E5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устаревших слов в русском языке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23447" y="1577414"/>
            <a:ext cx="3063691" cy="1099763"/>
          </a:xfrm>
          <a:prstGeom prst="roundRect">
            <a:avLst/>
          </a:prstGeom>
          <a:solidFill>
            <a:srgbClr val="FED9B4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Показывают характер героя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8406649" y="1577415"/>
            <a:ext cx="3070412" cy="1099763"/>
          </a:xfrm>
          <a:prstGeom prst="roundRect">
            <a:avLst/>
          </a:prstGeom>
          <a:solidFill>
            <a:srgbClr val="FBB1A7"/>
          </a:solidFill>
          <a:ln>
            <a:solidFill>
              <a:srgbClr val="FBB1A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Делают речь красивой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15048" y="1577416"/>
            <a:ext cx="3063691" cy="1099763"/>
          </a:xfrm>
          <a:prstGeom prst="roundRect">
            <a:avLst/>
          </a:prstGeom>
          <a:solidFill>
            <a:srgbClr val="BDDDD5"/>
          </a:solidFill>
          <a:ln>
            <a:solidFill>
              <a:srgbClr val="BDDD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Переносят в прошлое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5224" y="10481285"/>
            <a:ext cx="944582" cy="40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022" y="3078960"/>
            <a:ext cx="5097742" cy="3377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1317" b="23335"/>
          <a:stretch/>
        </p:blipFill>
        <p:spPr>
          <a:xfrm>
            <a:off x="0" y="4737222"/>
            <a:ext cx="3598022" cy="21387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62" t="-13595" r="783" b="13595"/>
          <a:stretch/>
        </p:blipFill>
        <p:spPr>
          <a:xfrm>
            <a:off x="9672918" y="3078960"/>
            <a:ext cx="2519082" cy="380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69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6394"/>
            <a:ext cx="12205250" cy="687078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важно сохранять и изучать устаревшие слова?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Объект 1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8222" y="2062207"/>
            <a:ext cx="4253754" cy="4253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Вертикальный свиток 19"/>
          <p:cNvSpPr/>
          <p:nvPr/>
        </p:nvSpPr>
        <p:spPr>
          <a:xfrm rot="10800000">
            <a:off x="6194610" y="2205316"/>
            <a:ext cx="5844987" cy="3505201"/>
          </a:xfrm>
          <a:prstGeom prst="verticalScroll">
            <a:avLst/>
          </a:prstGeom>
          <a:solidFill>
            <a:srgbClr val="F5B27B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cxnSp>
        <p:nvCxnSpPr>
          <p:cNvPr id="29" name="Соединительная линия уступом 28"/>
          <p:cNvCxnSpPr/>
          <p:nvPr/>
        </p:nvCxnSpPr>
        <p:spPr>
          <a:xfrm flipV="1">
            <a:off x="2558253" y="3953435"/>
            <a:ext cx="3971365" cy="1144673"/>
          </a:xfrm>
          <a:prstGeom prst="bentConnector3">
            <a:avLst>
              <a:gd name="adj1" fmla="val 57449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6608401" y="2375971"/>
            <a:ext cx="5063646" cy="33345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Segoe Script" panose="030B0504020000000003" pitchFamily="66" charset="0"/>
              </a:rPr>
              <a:t>Почему важно сохранять и изучать устаревшие слова:</a:t>
            </a:r>
          </a:p>
          <a:p>
            <a:pPr algn="ctr"/>
            <a:endParaRPr lang="ru-RU" sz="2000" dirty="0" smtClean="0">
              <a:solidFill>
                <a:schemeClr val="tx1"/>
              </a:solidFill>
              <a:latin typeface="Segoe Script" panose="030B0504020000000003" pitchFamily="66" charset="0"/>
            </a:endParaRP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Segoe Script" panose="030B0504020000000003" pitchFamily="66" charset="0"/>
              </a:rPr>
              <a:t>Связь с историей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Segoe Script" panose="030B0504020000000003" pitchFamily="66" charset="0"/>
              </a:rPr>
              <a:t>Понимание литературы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Segoe Script" panose="030B0504020000000003" pitchFamily="66" charset="0"/>
              </a:rPr>
              <a:t>Обогащение словарного запаса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Segoe Script" panose="030B0504020000000003" pitchFamily="66" charset="0"/>
              </a:rPr>
              <a:t>Развитие интереса к языку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chemeClr val="tx1"/>
                </a:solidFill>
                <a:latin typeface="Segoe Script" panose="030B0504020000000003" pitchFamily="66" charset="0"/>
              </a:rPr>
              <a:t>Уважение к прошлому</a:t>
            </a:r>
          </a:p>
          <a:p>
            <a:pPr algn="ctr"/>
            <a:endParaRPr lang="ru-RU" sz="2000" dirty="0" smtClean="0">
              <a:solidFill>
                <a:schemeClr val="tx1"/>
              </a:solidFill>
              <a:latin typeface="Segoe Script" panose="030B0504020000000003" pitchFamily="66" charset="0"/>
            </a:endParaRPr>
          </a:p>
          <a:p>
            <a:pPr marL="342900" indent="-342900" algn="ctr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534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6E5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мы работали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Picture background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4" r="14340"/>
          <a:stretch/>
        </p:blipFill>
        <p:spPr bwMode="auto">
          <a:xfrm>
            <a:off x="335433" y="2500411"/>
            <a:ext cx="1984065" cy="279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4" r="14240"/>
          <a:stretch/>
        </p:blipFill>
        <p:spPr bwMode="auto">
          <a:xfrm>
            <a:off x="1490015" y="3269792"/>
            <a:ext cx="1984065" cy="2798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139" y="2500411"/>
            <a:ext cx="2032320" cy="287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Толковый словарь русского языка. Современная версия для школьников #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l="35554" t="11942" r="35768" b="10309"/>
          <a:stretch/>
        </p:blipFill>
        <p:spPr>
          <a:xfrm>
            <a:off x="8545747" y="3229840"/>
            <a:ext cx="2012896" cy="2838491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4331020" y="1934542"/>
            <a:ext cx="3383280" cy="558086"/>
          </a:xfrm>
          <a:prstGeom prst="roundRect">
            <a:avLst/>
          </a:prstGeom>
          <a:solidFill>
            <a:srgbClr val="FED9B4"/>
          </a:solidFill>
          <a:ln>
            <a:solidFill>
              <a:srgbClr val="FED9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Изучали учебники и выписывали слова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331020" y="2700771"/>
            <a:ext cx="3383280" cy="544513"/>
          </a:xfrm>
          <a:prstGeom prst="roundRect">
            <a:avLst/>
          </a:prstGeom>
          <a:solidFill>
            <a:srgbClr val="FBC0A3"/>
          </a:solidFill>
          <a:ln>
            <a:solidFill>
              <a:srgbClr val="FBC0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Искали значения слов в словарях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331020" y="5812335"/>
            <a:ext cx="3383280" cy="554497"/>
          </a:xfrm>
          <a:prstGeom prst="roundRect">
            <a:avLst/>
          </a:prstGeom>
          <a:solidFill>
            <a:srgbClr val="BDDCA8"/>
          </a:solidFill>
          <a:ln>
            <a:solidFill>
              <a:srgbClr val="BDDC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Придумывали цвета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331020" y="4292982"/>
            <a:ext cx="3383280" cy="536418"/>
          </a:xfrm>
          <a:prstGeom prst="roundRect">
            <a:avLst/>
          </a:prstGeom>
          <a:solidFill>
            <a:srgbClr val="C7A1E3"/>
          </a:solidFill>
          <a:ln>
            <a:solidFill>
              <a:srgbClr val="C7A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Считали выписанные слова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331020" y="3477934"/>
            <a:ext cx="3383280" cy="530940"/>
          </a:xfrm>
          <a:prstGeom prst="roundRect">
            <a:avLst/>
          </a:prstGeom>
          <a:solidFill>
            <a:srgbClr val="FFB9B9"/>
          </a:solidFill>
          <a:ln>
            <a:solidFill>
              <a:srgbClr val="FFB9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Переделывали сложные формулировки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331020" y="5021701"/>
            <a:ext cx="3383280" cy="554497"/>
          </a:xfrm>
          <a:prstGeom prst="roundRect">
            <a:avLst/>
          </a:prstGeom>
          <a:solidFill>
            <a:srgbClr val="BDDDD5"/>
          </a:solidFill>
          <a:ln>
            <a:solidFill>
              <a:srgbClr val="BDDD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Делили на группы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17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6394"/>
            <a:ext cx="12205250" cy="687078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результаты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9683166"/>
              </p:ext>
            </p:extLst>
          </p:nvPr>
        </p:nvGraphicFramePr>
        <p:xfrm>
          <a:off x="838200" y="138874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Двойные фигурные скобки 13"/>
          <p:cNvSpPr/>
          <p:nvPr/>
        </p:nvSpPr>
        <p:spPr>
          <a:xfrm rot="16200000">
            <a:off x="2565400" y="-2519680"/>
            <a:ext cx="7711440" cy="10088880"/>
          </a:xfrm>
          <a:prstGeom prst="bracePair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096000" y="6380480"/>
            <a:ext cx="259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696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19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Прямоугольник 54"/>
          <p:cNvSpPr/>
          <p:nvPr/>
        </p:nvSpPr>
        <p:spPr>
          <a:xfrm>
            <a:off x="6819" y="0"/>
            <a:ext cx="12192000" cy="6858000"/>
          </a:xfrm>
          <a:prstGeom prst="rect">
            <a:avLst/>
          </a:prstGeom>
          <a:solidFill>
            <a:srgbClr val="FFF6E5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87070" y="1615440"/>
            <a:ext cx="436880" cy="42672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123950" y="2039898"/>
            <a:ext cx="436879" cy="426720"/>
          </a:xfrm>
          <a:prstGeom prst="rect">
            <a:avLst/>
          </a:prstGeom>
          <a:solidFill>
            <a:srgbClr val="FFC0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560736" y="2461273"/>
            <a:ext cx="433705" cy="42672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000372" y="2877589"/>
            <a:ext cx="444302" cy="412275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444674" y="3289593"/>
            <a:ext cx="447993" cy="415329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2904098" y="3731455"/>
            <a:ext cx="447993" cy="410131"/>
          </a:xfrm>
          <a:prstGeom prst="rect">
            <a:avLst/>
          </a:prstGeom>
          <a:solidFill>
            <a:srgbClr val="7030A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352091" y="4133686"/>
            <a:ext cx="441643" cy="410131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791493" y="4539782"/>
            <a:ext cx="441643" cy="407986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233136" y="4953051"/>
            <a:ext cx="463869" cy="404932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704576" y="5348379"/>
            <a:ext cx="457519" cy="404932"/>
          </a:xfrm>
          <a:prstGeom prst="rect">
            <a:avLst/>
          </a:prstGeom>
          <a:solidFill>
            <a:srgbClr val="FF3399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169666" y="5753711"/>
            <a:ext cx="463869" cy="4193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5644490" y="6174927"/>
            <a:ext cx="465456" cy="419378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95388" y="1479123"/>
            <a:ext cx="71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12345" y="1645450"/>
            <a:ext cx="9775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Мифоло́гия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фолькло́р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39333" y="2057174"/>
            <a:ext cx="964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Война́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защи́та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994441" y="2479448"/>
            <a:ext cx="93028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Стари́нная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 (быт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2548582" y="2867319"/>
            <a:ext cx="13516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Приро́да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2890651" y="3305327"/>
            <a:ext cx="26532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Вода́,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мо́ре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корабли́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352091" y="3703061"/>
            <a:ext cx="31066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Иску́сство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тво́рчество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3756799" y="4128423"/>
            <a:ext cx="29450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Ре́лигия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ве́ра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обря́ды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4230151" y="4541617"/>
            <a:ext cx="26275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Чу́вства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хара́ктер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4697005" y="4935185"/>
            <a:ext cx="23519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Страда́ние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беда́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169666" y="5353201"/>
            <a:ext cx="22044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Любо́вь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и семья́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633535" y="5794085"/>
            <a:ext cx="22621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Города́ и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стра́ны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6120901" y="6194195"/>
            <a:ext cx="20265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Шко́ла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язы́к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" name="Рисунок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2643">
            <a:off x="6562558" y="742252"/>
            <a:ext cx="6072353" cy="3947030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4" y="3961490"/>
            <a:ext cx="3104039" cy="3104039"/>
          </a:xfrm>
          <a:prstGeom prst="rect">
            <a:avLst/>
          </a:prstGeom>
        </p:spPr>
      </p:pic>
      <p:pic>
        <p:nvPicPr>
          <p:cNvPr id="56" name="Рисунок 5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7479">
            <a:off x="8621398" y="1679820"/>
            <a:ext cx="1954672" cy="2775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10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50" y="-12787"/>
            <a:ext cx="12205250" cy="687078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3159" y="1690688"/>
            <a:ext cx="6669741" cy="458460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✅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задачи выполнены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 подтвердилась: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мы нашли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696 слов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даже больше, чем ожидали!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создан: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12 тематических групп, цветные страницы, простые объяснения.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Польза проекта: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теперь на уроках чтения легко узнать значение любого непонятного слова. Не нужно листать толстые словари – всё под рукой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роект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 нам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понять, что русский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 – наше общее богатство. Его нужно беречь и изучать.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AutoShape 4" descr="https://i.oneme.ru/i?r=BTE2sh_eZW7g8kugOdIm2Not2-AzjUSGmmWvNPKe8GLR1RCSncwP5G5rru7WT8FZUr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33795" t="23636" r="33717" b="18609"/>
          <a:stretch/>
        </p:blipFill>
        <p:spPr>
          <a:xfrm>
            <a:off x="202925" y="1517974"/>
            <a:ext cx="4684059" cy="46840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943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19" y="0"/>
            <a:ext cx="12192000" cy="6858000"/>
          </a:xfrm>
          <a:prstGeom prst="rect">
            <a:avLst/>
          </a:prstGeom>
          <a:solidFill>
            <a:srgbClr val="FFF6E5"/>
          </a:solidFill>
          <a:ln>
            <a:solidFill>
              <a:srgbClr val="FEE6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4953" y="996059"/>
            <a:ext cx="7812741" cy="1325563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630" y="1100231"/>
            <a:ext cx="5997388" cy="599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5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333</Words>
  <Application>Microsoft Office PowerPoint</Application>
  <PresentationFormat>Широкоэкранный</PresentationFormat>
  <Paragraphs>76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Segoe Script</vt:lpstr>
      <vt:lpstr>Times New Roman</vt:lpstr>
      <vt:lpstr>Тема Office</vt:lpstr>
      <vt:lpstr>Школьная научно-практическая конференция НОУ  По следам забытых слов: «из прошлого в настоящее»</vt:lpstr>
      <vt:lpstr>Актуальность</vt:lpstr>
      <vt:lpstr>Цель и задачи проекта</vt:lpstr>
      <vt:lpstr>Что такое устаревшие слова?</vt:lpstr>
      <vt:lpstr>Роль устаревших слов в русском языке</vt:lpstr>
      <vt:lpstr>Почему важно сохранять и изучать устаревшие слова?</vt:lpstr>
      <vt:lpstr>Как мы работали</vt:lpstr>
      <vt:lpstr>Наши результаты</vt:lpstr>
      <vt:lpstr>Оформление</vt:lpstr>
      <vt:lpstr>Заключение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Школьная научно-практическая конференция НОУ  По следам забытых слов: «из прошлого в настоящее»</dc:title>
  <dc:creator>Учетная запись Майкрософт</dc:creator>
  <cp:lastModifiedBy>Учетная запись Майкрософт</cp:lastModifiedBy>
  <cp:revision>23</cp:revision>
  <dcterms:created xsi:type="dcterms:W3CDTF">2026-02-22T09:00:27Z</dcterms:created>
  <dcterms:modified xsi:type="dcterms:W3CDTF">2026-02-22T12:31:36Z</dcterms:modified>
</cp:coreProperties>
</file>