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58" r:id="rId5"/>
    <p:sldId id="262" r:id="rId6"/>
    <p:sldId id="263" r:id="rId7"/>
    <p:sldId id="259" r:id="rId8"/>
    <p:sldId id="261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0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3195786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rgbClr val="7030A0"/>
                </a:solidFill>
              </a:rPr>
              <a:t/>
            </a:r>
            <a:br>
              <a:rPr lang="ru-RU" sz="2700" dirty="0" smtClean="0">
                <a:solidFill>
                  <a:srgbClr val="7030A0"/>
                </a:solidFill>
              </a:rPr>
            </a:br>
            <a:r>
              <a:rPr lang="ru-RU" sz="2700" dirty="0" smtClean="0">
                <a:solidFill>
                  <a:srgbClr val="7030A0"/>
                </a:solidFill>
              </a:rPr>
              <a:t/>
            </a:r>
            <a:br>
              <a:rPr lang="ru-RU" sz="2700" dirty="0" smtClean="0">
                <a:solidFill>
                  <a:srgbClr val="7030A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Муниципальное бюджетное учреждение дополнительного образования  «Дом детского творчества»</a:t>
            </a:r>
            <a:br>
              <a:rPr lang="ru-RU" sz="2200" b="1" dirty="0" smtClean="0">
                <a:solidFill>
                  <a:srgbClr val="002060"/>
                </a:solidFill>
              </a:rPr>
            </a:br>
            <a:r>
              <a:rPr lang="ru-RU" sz="2700" b="1" dirty="0" smtClean="0">
                <a:solidFill>
                  <a:srgbClr val="002060"/>
                </a:solidFill>
              </a:rPr>
              <a:t/>
            </a:r>
            <a:br>
              <a:rPr lang="ru-RU" sz="2700" b="1" dirty="0" smtClean="0">
                <a:solidFill>
                  <a:srgbClr val="002060"/>
                </a:solidFill>
              </a:rPr>
            </a:br>
            <a:r>
              <a:rPr lang="ru-RU" sz="2700" b="1" dirty="0">
                <a:solidFill>
                  <a:srgbClr val="002060"/>
                </a:solidFill>
              </a:rPr>
              <a:t/>
            </a:r>
            <a:br>
              <a:rPr lang="ru-RU" sz="2700" b="1" dirty="0">
                <a:solidFill>
                  <a:srgbClr val="002060"/>
                </a:solidFill>
              </a:rPr>
            </a:br>
            <a:r>
              <a:rPr lang="ru-RU" b="1" dirty="0" err="1" smtClean="0">
                <a:solidFill>
                  <a:srgbClr val="C00000"/>
                </a:solidFill>
              </a:rPr>
              <a:t>Метапредметные</a:t>
            </a:r>
            <a:r>
              <a:rPr lang="ru-RU" b="1" dirty="0" smtClean="0">
                <a:solidFill>
                  <a:srgbClr val="C00000"/>
                </a:solidFill>
              </a:rPr>
              <a:t> результаты обучения 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в студии «АРТ – дизайн»</a:t>
            </a:r>
            <a:br>
              <a:rPr lang="ru-RU" b="1" dirty="0" smtClean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61048"/>
            <a:ext cx="7376864" cy="2232248"/>
          </a:xfrm>
        </p:spPr>
        <p:txBody>
          <a:bodyPr>
            <a:normAutofit fontScale="850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algn="r"/>
            <a:r>
              <a:rPr lang="ru-RU" sz="2400" b="1" dirty="0" smtClean="0">
                <a:solidFill>
                  <a:srgbClr val="002060"/>
                </a:solidFill>
              </a:rPr>
              <a:t>Подготовила - </a:t>
            </a:r>
          </a:p>
          <a:p>
            <a:pPr algn="r"/>
            <a:r>
              <a:rPr lang="ru-RU" sz="2400" b="1" dirty="0" smtClean="0">
                <a:solidFill>
                  <a:srgbClr val="002060"/>
                </a:solidFill>
              </a:rPr>
              <a:t> педагог доп. образования</a:t>
            </a:r>
          </a:p>
          <a:p>
            <a:pPr algn="r"/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</a:rPr>
              <a:t>Ольховченко</a:t>
            </a:r>
            <a:r>
              <a:rPr lang="ru-RU" sz="2400" b="1" dirty="0" smtClean="0">
                <a:solidFill>
                  <a:srgbClr val="002060"/>
                </a:solidFill>
              </a:rPr>
              <a:t> Э. А.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3074" name="Picture 2" descr="C:\Users\EL\Desktop\Фото 2020\откр , зач зан 2020\IMG-20200205-WA001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04"/>
          <a:stretch/>
        </p:blipFill>
        <p:spPr bwMode="auto">
          <a:xfrm>
            <a:off x="944548" y="3917583"/>
            <a:ext cx="3699460" cy="2330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538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ru-RU" b="1" dirty="0" err="1" smtClean="0">
                <a:solidFill>
                  <a:srgbClr val="C00000"/>
                </a:solidFill>
              </a:rPr>
              <a:t>Метапредметность</a:t>
            </a:r>
            <a:r>
              <a:rPr lang="ru-RU" dirty="0">
                <a:solidFill>
                  <a:srgbClr val="C00000"/>
                </a:solidFill>
              </a:rPr>
              <a:t> –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1628800"/>
            <a:ext cx="6048672" cy="4497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Это </a:t>
            </a:r>
            <a:r>
              <a:rPr lang="ru-RU" dirty="0">
                <a:solidFill>
                  <a:srgbClr val="002060"/>
                </a:solidFill>
              </a:rPr>
              <a:t>обращение к основам предмета, его изначальному смыслу, что в теории ведет к целостному образному восприятию мира, к универсальной </a:t>
            </a:r>
            <a:r>
              <a:rPr lang="ru-RU" dirty="0" err="1">
                <a:solidFill>
                  <a:srgbClr val="002060"/>
                </a:solidFill>
              </a:rPr>
              <a:t>надпредметной</a:t>
            </a:r>
            <a:r>
              <a:rPr lang="ru-RU" dirty="0">
                <a:solidFill>
                  <a:srgbClr val="002060"/>
                </a:solidFill>
              </a:rPr>
              <a:t>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6502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solidFill>
                  <a:srgbClr val="FF0000"/>
                </a:solidFill>
              </a:rPr>
              <a:t>Классификация концептуальных основ </a:t>
            </a:r>
            <a:r>
              <a:rPr lang="ru-RU" sz="3200" b="1" dirty="0" err="1">
                <a:solidFill>
                  <a:srgbClr val="FF0000"/>
                </a:solidFill>
              </a:rPr>
              <a:t>метапредметных</a:t>
            </a:r>
            <a:r>
              <a:rPr lang="ru-RU" sz="3200" b="1" dirty="0">
                <a:solidFill>
                  <a:srgbClr val="FF0000"/>
                </a:solidFill>
              </a:rPr>
              <a:t> компетенций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Ценностно  - смысловые компетенции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Общекультурные</a:t>
            </a:r>
          </a:p>
          <a:p>
            <a:r>
              <a:rPr lang="ru-RU" dirty="0" err="1" smtClean="0">
                <a:solidFill>
                  <a:srgbClr val="002060"/>
                </a:solidFill>
              </a:rPr>
              <a:t>Учебно</a:t>
            </a:r>
            <a:r>
              <a:rPr lang="ru-RU" dirty="0" smtClean="0">
                <a:solidFill>
                  <a:srgbClr val="002060"/>
                </a:solidFill>
              </a:rPr>
              <a:t> – познавательные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Информационные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Коммуникативные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Социально – трудовые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Компетенции личностного самосовершенствования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451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Показатели -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</a:t>
            </a:r>
            <a:r>
              <a:rPr lang="ru-RU" sz="3200" b="1" dirty="0" smtClean="0">
                <a:solidFill>
                  <a:srgbClr val="002060"/>
                </a:solidFill>
              </a:rPr>
              <a:t>оцениваемые параметры в студии «АРТ – дизайн»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3800" dirty="0" smtClean="0">
                <a:solidFill>
                  <a:srgbClr val="FF0000"/>
                </a:solidFill>
              </a:rPr>
              <a:t>1. </a:t>
            </a:r>
            <a:r>
              <a:rPr lang="ru-RU" sz="3800" b="1" dirty="0" smtClean="0">
                <a:solidFill>
                  <a:srgbClr val="FF0000"/>
                </a:solidFill>
              </a:rPr>
              <a:t>Развитие волевых качеств личности: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Терпение</a:t>
            </a:r>
          </a:p>
          <a:p>
            <a:pPr marL="0" indent="0" algn="just">
              <a:buNone/>
            </a:pPr>
            <a:r>
              <a:rPr lang="ru-RU" b="1" dirty="0" smtClean="0">
                <a:solidFill>
                  <a:srgbClr val="7030A0"/>
                </a:solidFill>
              </a:rPr>
              <a:t>- </a:t>
            </a:r>
            <a:r>
              <a:rPr lang="ru-RU" b="1" dirty="0">
                <a:solidFill>
                  <a:srgbClr val="002060"/>
                </a:solidFill>
              </a:rPr>
              <a:t>С</a:t>
            </a:r>
            <a:r>
              <a:rPr lang="ru-RU" b="1" dirty="0" smtClean="0">
                <a:solidFill>
                  <a:srgbClr val="002060"/>
                </a:solidFill>
              </a:rPr>
              <a:t>пособность переносить (выдерживать) известные нагрузки в течение определённого времени, преодолевая трудности.</a:t>
            </a:r>
          </a:p>
          <a:p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smtClean="0">
                <a:solidFill>
                  <a:srgbClr val="C00000"/>
                </a:solidFill>
              </a:rPr>
              <a:t>Воля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</a:rPr>
              <a:t>- </a:t>
            </a:r>
            <a:r>
              <a:rPr lang="ru-RU" b="1" dirty="0" smtClean="0">
                <a:solidFill>
                  <a:srgbClr val="002060"/>
                </a:solidFill>
              </a:rPr>
              <a:t>Способность активно побуждать себя к практическим действиям.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Самоконтроль</a:t>
            </a:r>
          </a:p>
          <a:p>
            <a:pPr marL="0" indent="0" algn="just">
              <a:buNone/>
            </a:pPr>
            <a:r>
              <a:rPr lang="ru-RU" b="1" dirty="0" smtClean="0">
                <a:solidFill>
                  <a:srgbClr val="7030A0"/>
                </a:solidFill>
              </a:rPr>
              <a:t>- </a:t>
            </a:r>
            <a:r>
              <a:rPr lang="ru-RU" b="1" dirty="0" smtClean="0">
                <a:solidFill>
                  <a:srgbClr val="002060"/>
                </a:solidFill>
              </a:rPr>
              <a:t>Умение контролировать свои поступки (приводить к должному свои действия)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758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ru-RU" sz="2400" dirty="0" smtClean="0">
                <a:solidFill>
                  <a:srgbClr val="C00000"/>
                </a:solidFill>
                <a:ea typeface="+mn-ea"/>
                <a:cs typeface="+mn-cs"/>
              </a:rPr>
              <a:t/>
            </a:r>
            <a:br>
              <a:rPr lang="ru-RU" sz="2400" dirty="0" smtClean="0">
                <a:solidFill>
                  <a:srgbClr val="C00000"/>
                </a:solidFill>
                <a:ea typeface="+mn-ea"/>
                <a:cs typeface="+mn-cs"/>
              </a:rPr>
            </a:br>
            <a:r>
              <a:rPr lang="ru-RU" sz="3600" b="1" dirty="0" smtClean="0">
                <a:solidFill>
                  <a:srgbClr val="FF0000"/>
                </a:solidFill>
                <a:ea typeface="+mn-ea"/>
                <a:cs typeface="+mn-cs"/>
              </a:rPr>
              <a:t>2</a:t>
            </a:r>
            <a:r>
              <a:rPr lang="ru-RU" sz="3600" b="1" dirty="0" smtClean="0">
                <a:solidFill>
                  <a:srgbClr val="C00000"/>
                </a:solidFill>
                <a:ea typeface="+mn-ea"/>
                <a:cs typeface="+mn-cs"/>
              </a:rPr>
              <a:t>. </a:t>
            </a:r>
            <a:r>
              <a:rPr lang="ru-RU" sz="3600" b="1" dirty="0" smtClean="0">
                <a:solidFill>
                  <a:srgbClr val="FF0000"/>
                </a:solidFill>
                <a:ea typeface="+mn-ea"/>
                <a:cs typeface="+mn-cs"/>
              </a:rPr>
              <a:t>Поведенческие </a:t>
            </a:r>
            <a:r>
              <a:rPr lang="ru-RU" sz="3600" b="1" dirty="0">
                <a:solidFill>
                  <a:srgbClr val="FF0000"/>
                </a:solidFill>
                <a:ea typeface="+mn-ea"/>
                <a:cs typeface="+mn-cs"/>
              </a:rPr>
              <a:t>качества:</a:t>
            </a:r>
            <a:br>
              <a:rPr lang="ru-RU" sz="3600" b="1" dirty="0">
                <a:solidFill>
                  <a:srgbClr val="FF0000"/>
                </a:solidFill>
                <a:ea typeface="+mn-ea"/>
                <a:cs typeface="+mn-cs"/>
              </a:rPr>
            </a:b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80728"/>
            <a:ext cx="8352928" cy="5040560"/>
          </a:xfrm>
        </p:spPr>
        <p:txBody>
          <a:bodyPr>
            <a:noAutofit/>
          </a:bodyPr>
          <a:lstStyle/>
          <a:p>
            <a:pPr lvl="0"/>
            <a:r>
              <a:rPr lang="ru-RU" sz="2800" b="1" dirty="0" smtClean="0">
                <a:solidFill>
                  <a:srgbClr val="C00000"/>
                </a:solidFill>
              </a:rPr>
              <a:t>Поведение </a:t>
            </a:r>
            <a:r>
              <a:rPr lang="ru-RU" sz="2800" b="1" dirty="0">
                <a:solidFill>
                  <a:srgbClr val="C00000"/>
                </a:solidFill>
              </a:rPr>
              <a:t>ребёнка за </a:t>
            </a:r>
            <a:r>
              <a:rPr lang="ru-RU" sz="2800" b="1" dirty="0" smtClean="0">
                <a:solidFill>
                  <a:srgbClr val="C00000"/>
                </a:solidFill>
              </a:rPr>
              <a:t>занятиях</a:t>
            </a:r>
          </a:p>
          <a:p>
            <a:pPr marL="0" lvl="0" indent="0">
              <a:buNone/>
            </a:pPr>
            <a:r>
              <a:rPr lang="ru-RU" sz="2800" b="1" dirty="0" smtClean="0">
                <a:solidFill>
                  <a:prstClr val="black"/>
                </a:solidFill>
              </a:rPr>
              <a:t>- </a:t>
            </a:r>
            <a:r>
              <a:rPr lang="ru-RU" sz="2800" b="1" dirty="0" smtClean="0">
                <a:solidFill>
                  <a:srgbClr val="002060"/>
                </a:solidFill>
              </a:rPr>
              <a:t>Умение слушать внимательно, выполнять задания, работать быстро, увлечённо и старательно, успевать всё сделать.</a:t>
            </a:r>
            <a:endParaRPr lang="ru-RU" sz="2800" b="1" dirty="0">
              <a:solidFill>
                <a:srgbClr val="002060"/>
              </a:solidFill>
            </a:endParaRPr>
          </a:p>
          <a:p>
            <a:pPr lvl="0"/>
            <a:r>
              <a:rPr lang="ru-RU" sz="2800" b="1" dirty="0">
                <a:solidFill>
                  <a:srgbClr val="C00000"/>
                </a:solidFill>
              </a:rPr>
              <a:t>Конфликтность (</a:t>
            </a:r>
            <a:r>
              <a:rPr lang="ru-RU" sz="2400" b="1" dirty="0">
                <a:solidFill>
                  <a:srgbClr val="C00000"/>
                </a:solidFill>
              </a:rPr>
              <a:t>отношение ребёнка к </a:t>
            </a:r>
            <a:r>
              <a:rPr lang="ru-RU" sz="2400" b="1" dirty="0" smtClean="0">
                <a:solidFill>
                  <a:srgbClr val="C00000"/>
                </a:solidFill>
              </a:rPr>
              <a:t>столкновению </a:t>
            </a:r>
            <a:r>
              <a:rPr lang="ru-RU" sz="2400" b="1" dirty="0">
                <a:solidFill>
                  <a:srgbClr val="C00000"/>
                </a:solidFill>
              </a:rPr>
              <a:t>интересов в процессе взаимодействия</a:t>
            </a:r>
            <a:r>
              <a:rPr lang="ru-RU" sz="2400" b="1" dirty="0" smtClean="0">
                <a:solidFill>
                  <a:srgbClr val="C00000"/>
                </a:solidFill>
              </a:rPr>
              <a:t>)</a:t>
            </a:r>
          </a:p>
          <a:p>
            <a:pPr marL="0" lvl="0" indent="0">
              <a:buNone/>
            </a:pPr>
            <a:r>
              <a:rPr lang="ru-RU" sz="2800" b="1" dirty="0" smtClean="0">
                <a:solidFill>
                  <a:srgbClr val="002060"/>
                </a:solidFill>
              </a:rPr>
              <a:t>- Способность занять определённую позицию в конфликтной ситуации.</a:t>
            </a:r>
            <a:endParaRPr lang="ru-RU" sz="2800" b="1" dirty="0">
              <a:solidFill>
                <a:srgbClr val="002060"/>
              </a:solidFill>
            </a:endParaRPr>
          </a:p>
          <a:p>
            <a:pPr lvl="0"/>
            <a:r>
              <a:rPr lang="ru-RU" sz="2800" b="1" dirty="0">
                <a:solidFill>
                  <a:srgbClr val="C00000"/>
                </a:solidFill>
              </a:rPr>
              <a:t>Тип сотрудничества </a:t>
            </a:r>
            <a:r>
              <a:rPr lang="ru-RU" sz="2400" b="1" dirty="0">
                <a:solidFill>
                  <a:srgbClr val="C00000"/>
                </a:solidFill>
              </a:rPr>
              <a:t>(отношение ребёнка к общим делам детского </a:t>
            </a:r>
            <a:r>
              <a:rPr lang="ru-RU" sz="2400" b="1" dirty="0" smtClean="0">
                <a:solidFill>
                  <a:srgbClr val="C00000"/>
                </a:solidFill>
              </a:rPr>
              <a:t>объединения)</a:t>
            </a:r>
          </a:p>
          <a:p>
            <a:pPr marL="0" lvl="0" indent="0">
              <a:buNone/>
            </a:pPr>
            <a:r>
              <a:rPr lang="ru-RU" sz="2800" b="1" dirty="0" smtClean="0">
                <a:solidFill>
                  <a:srgbClr val="7030A0"/>
                </a:solidFill>
              </a:rPr>
              <a:t>- </a:t>
            </a:r>
            <a:r>
              <a:rPr lang="ru-RU" sz="2800" b="1" dirty="0" smtClean="0">
                <a:solidFill>
                  <a:srgbClr val="002060"/>
                </a:solidFill>
              </a:rPr>
              <a:t>Умение воспринимать общие дела, как свои собственные</a:t>
            </a:r>
            <a:r>
              <a:rPr lang="ru-RU" sz="2800" b="1" dirty="0" smtClean="0">
                <a:solidFill>
                  <a:srgbClr val="7030A0"/>
                </a:solidFill>
              </a:rPr>
              <a:t>.</a:t>
            </a:r>
            <a:endParaRPr lang="ru-RU" sz="2800" b="1" dirty="0">
              <a:solidFill>
                <a:srgbClr val="7030A0"/>
              </a:solidFill>
            </a:endParaRPr>
          </a:p>
          <a:p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22813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/>
            </a:r>
            <a:br>
              <a:rPr lang="ru-RU" sz="4000" dirty="0" smtClean="0">
                <a:solidFill>
                  <a:srgbClr val="FF0000"/>
                </a:solidFill>
              </a:rPr>
            </a:br>
            <a:r>
              <a:rPr lang="ru-RU" sz="4000" dirty="0">
                <a:solidFill>
                  <a:srgbClr val="FF0000"/>
                </a:solidFill>
              </a:rPr>
              <a:t/>
            </a:r>
            <a:br>
              <a:rPr lang="ru-RU" sz="4000" dirty="0">
                <a:solidFill>
                  <a:srgbClr val="FF0000"/>
                </a:solidFill>
              </a:rPr>
            </a:br>
            <a:r>
              <a:rPr lang="ru-RU" sz="3600" b="1" dirty="0" smtClean="0">
                <a:solidFill>
                  <a:srgbClr val="FF0000"/>
                </a:solidFill>
              </a:rPr>
              <a:t>3</a:t>
            </a:r>
            <a:r>
              <a:rPr lang="ru-RU" sz="4000" b="1" dirty="0" smtClean="0">
                <a:solidFill>
                  <a:srgbClr val="FF0000"/>
                </a:solidFill>
              </a:rPr>
              <a:t>. </a:t>
            </a:r>
            <a:r>
              <a:rPr lang="ru-RU" sz="3600" b="1" dirty="0" smtClean="0">
                <a:solidFill>
                  <a:srgbClr val="FF0000"/>
                </a:solidFill>
              </a:rPr>
              <a:t>Развитие </a:t>
            </a:r>
            <a:r>
              <a:rPr lang="ru-RU" sz="3600" b="1" dirty="0">
                <a:solidFill>
                  <a:srgbClr val="FF0000"/>
                </a:solidFill>
              </a:rPr>
              <a:t>познавательного интереса </a:t>
            </a:r>
            <a:br>
              <a:rPr lang="ru-RU" sz="3600" b="1" dirty="0">
                <a:solidFill>
                  <a:srgbClr val="FF0000"/>
                </a:solidFill>
              </a:rPr>
            </a:br>
            <a:r>
              <a:rPr lang="ru-RU" sz="3600" dirty="0">
                <a:solidFill>
                  <a:srgbClr val="C00000"/>
                </a:solidFill>
              </a:rPr>
              <a:t>(ориентационные качества)</a:t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3200" dirty="0">
                <a:solidFill>
                  <a:srgbClr val="C00000"/>
                </a:solidFill>
              </a:rPr>
              <a:t/>
            </a:r>
            <a:br>
              <a:rPr lang="ru-RU" sz="3200" dirty="0">
                <a:solidFill>
                  <a:srgbClr val="C00000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ru-RU" sz="3000" b="1" dirty="0">
                <a:solidFill>
                  <a:srgbClr val="C00000"/>
                </a:solidFill>
              </a:rPr>
              <a:t>Мотивация </a:t>
            </a:r>
            <a:r>
              <a:rPr lang="ru-RU" sz="3000" b="1" dirty="0" err="1">
                <a:solidFill>
                  <a:srgbClr val="C00000"/>
                </a:solidFill>
              </a:rPr>
              <a:t>учебно</a:t>
            </a:r>
            <a:r>
              <a:rPr lang="ru-RU" sz="3000" b="1" dirty="0">
                <a:solidFill>
                  <a:srgbClr val="C00000"/>
                </a:solidFill>
              </a:rPr>
              <a:t> – познавательной </a:t>
            </a:r>
            <a:r>
              <a:rPr lang="ru-RU" sz="3000" b="1" dirty="0" smtClean="0">
                <a:solidFill>
                  <a:srgbClr val="C00000"/>
                </a:solidFill>
              </a:rPr>
              <a:t>деятельности</a:t>
            </a:r>
          </a:p>
          <a:p>
            <a:pPr marL="0" lvl="0" indent="0">
              <a:buNone/>
            </a:pPr>
            <a:r>
              <a:rPr lang="ru-RU" sz="3000" b="1" dirty="0" smtClean="0">
                <a:solidFill>
                  <a:srgbClr val="002060"/>
                </a:solidFill>
              </a:rPr>
              <a:t>- Уровень внутреннего побуждения личности к тому или иному виду деятельности, связанного с удовлетворением определённой потребности.</a:t>
            </a:r>
          </a:p>
          <a:p>
            <a:pPr lvl="0"/>
            <a:r>
              <a:rPr lang="ru-RU" sz="3000" b="1" dirty="0" smtClean="0">
                <a:solidFill>
                  <a:srgbClr val="C00000"/>
                </a:solidFill>
              </a:rPr>
              <a:t>Отношение к трудовой деятельности</a:t>
            </a:r>
          </a:p>
          <a:p>
            <a:pPr marL="0" lvl="0" indent="0">
              <a:buNone/>
            </a:pPr>
            <a:r>
              <a:rPr lang="ru-RU" sz="3000" b="1" dirty="0" smtClean="0">
                <a:solidFill>
                  <a:srgbClr val="002060"/>
                </a:solidFill>
              </a:rPr>
              <a:t>- Умение преодолевать трудности.</a:t>
            </a:r>
          </a:p>
          <a:p>
            <a:pPr lvl="0"/>
            <a:r>
              <a:rPr lang="ru-RU" sz="3000" b="1" dirty="0" smtClean="0">
                <a:solidFill>
                  <a:srgbClr val="C00000"/>
                </a:solidFill>
              </a:rPr>
              <a:t>Самооценка</a:t>
            </a:r>
          </a:p>
          <a:p>
            <a:pPr marL="0" lvl="0" indent="0">
              <a:buNone/>
            </a:pPr>
            <a:r>
              <a:rPr lang="ru-RU" sz="3000" b="1" dirty="0" smtClean="0">
                <a:solidFill>
                  <a:prstClr val="black"/>
                </a:solidFill>
              </a:rPr>
              <a:t>- </a:t>
            </a:r>
            <a:r>
              <a:rPr lang="ru-RU" sz="3000" b="1" dirty="0" smtClean="0">
                <a:solidFill>
                  <a:srgbClr val="002060"/>
                </a:solidFill>
              </a:rPr>
              <a:t>Способность оценивать себя адекватно реальным      достижениям.</a:t>
            </a:r>
            <a:endParaRPr lang="ru-RU" sz="3000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213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Критерии оценки </a:t>
            </a:r>
            <a:r>
              <a:rPr lang="ru-RU" sz="3200" b="1" dirty="0" smtClean="0">
                <a:solidFill>
                  <a:srgbClr val="FF0000"/>
                </a:solidFill>
                <a:ea typeface="+mn-ea"/>
                <a:cs typeface="+mn-cs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ea typeface="+mn-ea"/>
                <a:cs typeface="+mn-cs"/>
              </a:rPr>
            </a:br>
            <a:endParaRPr lang="ru-RU" sz="3200" b="1" dirty="0">
              <a:solidFill>
                <a:srgbClr val="C00000"/>
              </a:solidFill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81399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Способность переносить (выдерживать) известные нагрузки в течении определённого времени, преодолевая трудности.</a:t>
            </a:r>
          </a:p>
          <a:p>
            <a:pPr marL="0" indent="0">
              <a:buNone/>
            </a:pPr>
            <a:r>
              <a:rPr lang="ru-RU" sz="3300" b="1" dirty="0" smtClean="0">
                <a:solidFill>
                  <a:srgbClr val="C00000"/>
                </a:solidFill>
                <a:ea typeface="+mj-ea"/>
                <a:cs typeface="+mj-cs"/>
              </a:rPr>
              <a:t> </a:t>
            </a:r>
            <a:r>
              <a:rPr lang="ru-RU" sz="3000" b="1" dirty="0" smtClean="0">
                <a:solidFill>
                  <a:srgbClr val="C00000"/>
                </a:solidFill>
                <a:ea typeface="+mj-ea"/>
                <a:cs typeface="+mj-cs"/>
              </a:rPr>
              <a:t>Степень </a:t>
            </a:r>
            <a:r>
              <a:rPr lang="ru-RU" sz="3000" b="1" dirty="0">
                <a:solidFill>
                  <a:srgbClr val="C00000"/>
                </a:solidFill>
                <a:ea typeface="+mj-ea"/>
                <a:cs typeface="+mj-cs"/>
              </a:rPr>
              <a:t>выраженности оцениваемого качества</a:t>
            </a:r>
            <a:endParaRPr lang="ru-RU" sz="3000" dirty="0" smtClean="0">
              <a:solidFill>
                <a:srgbClr val="002060"/>
              </a:solidFill>
            </a:endParaRPr>
          </a:p>
          <a:p>
            <a:pPr>
              <a:buFontTx/>
              <a:buChar char="-"/>
            </a:pPr>
            <a:r>
              <a:rPr lang="ru-RU" dirty="0" smtClean="0"/>
              <a:t>Терпения хватает меньше чем на ½ занятия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(1-3 балла);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</a:rPr>
              <a:t>Терпения </a:t>
            </a:r>
            <a:r>
              <a:rPr lang="ru-RU" dirty="0">
                <a:solidFill>
                  <a:prstClr val="black"/>
                </a:solidFill>
              </a:rPr>
              <a:t>хватает </a:t>
            </a:r>
            <a:r>
              <a:rPr lang="ru-RU" dirty="0" smtClean="0">
                <a:solidFill>
                  <a:prstClr val="black"/>
                </a:solidFill>
              </a:rPr>
              <a:t>больше </a:t>
            </a:r>
            <a:r>
              <a:rPr lang="ru-RU" dirty="0">
                <a:solidFill>
                  <a:prstClr val="black"/>
                </a:solidFill>
              </a:rPr>
              <a:t>чем на ½ занятия </a:t>
            </a:r>
            <a:endParaRPr lang="ru-RU" dirty="0" smtClean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prstClr val="black"/>
                </a:solidFill>
              </a:rPr>
              <a:t>     (4 - 7 баллов);</a:t>
            </a:r>
            <a:endParaRPr lang="ru-RU" dirty="0" smtClean="0"/>
          </a:p>
          <a:p>
            <a:pPr lvl="0"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</a:rPr>
              <a:t>Терпения </a:t>
            </a:r>
            <a:r>
              <a:rPr lang="ru-RU" dirty="0">
                <a:solidFill>
                  <a:prstClr val="black"/>
                </a:solidFill>
              </a:rPr>
              <a:t>хватает </a:t>
            </a:r>
            <a:r>
              <a:rPr lang="ru-RU" dirty="0" smtClean="0">
                <a:solidFill>
                  <a:prstClr val="black"/>
                </a:solidFill>
              </a:rPr>
              <a:t>на всё занятие 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prstClr val="black"/>
                </a:solidFill>
              </a:rPr>
              <a:t>    (8 - 10 баллов);</a:t>
            </a:r>
            <a:endParaRPr lang="ru-RU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568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Используемые методы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Наблюдение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Анкетирование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Тестирование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1027" name="Picture 3" descr="C:\Users\EL\Desktop\Фото 2020\откр , зач зан 2020\IMG-20200205-WA000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605" y="1332881"/>
            <a:ext cx="3598443" cy="238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EL\Desktop\Фото 2020\фото отк зан 2020\IMG_636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43417"/>
            <a:ext cx="3077410" cy="230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3885" y="3967548"/>
            <a:ext cx="4066547" cy="2283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503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b="1" dirty="0" smtClean="0">
                <a:solidFill>
                  <a:srgbClr val="FF0000"/>
                </a:solidFill>
              </a:rPr>
              <a:t>Выявление уровня </a:t>
            </a:r>
            <a:r>
              <a:rPr lang="ru-RU" sz="4000" b="1" dirty="0" err="1" smtClean="0">
                <a:solidFill>
                  <a:srgbClr val="FF0000"/>
                </a:solidFill>
              </a:rPr>
              <a:t>сформированности</a:t>
            </a:r>
            <a:r>
              <a:rPr lang="ru-RU" sz="4000" b="1" dirty="0" smtClean="0">
                <a:solidFill>
                  <a:srgbClr val="FF0000"/>
                </a:solidFill>
              </a:rPr>
              <a:t> 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 err="1" smtClean="0">
                <a:solidFill>
                  <a:srgbClr val="FF0000"/>
                </a:solidFill>
              </a:rPr>
              <a:t>метапредметных</a:t>
            </a:r>
            <a:r>
              <a:rPr lang="ru-RU" sz="4000" b="1" dirty="0" smtClean="0">
                <a:solidFill>
                  <a:srgbClr val="FF0000"/>
                </a:solidFill>
              </a:rPr>
              <a:t> качеств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4000" b="1" dirty="0"/>
              <a:t/>
            </a:r>
            <a:br>
              <a:rPr lang="ru-RU" sz="4000" b="1" dirty="0"/>
            </a:b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Беседы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Игровые упражнения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Творческие задания</a:t>
            </a:r>
          </a:p>
          <a:p>
            <a:endParaRPr lang="ru-RU" b="1" dirty="0"/>
          </a:p>
        </p:txBody>
      </p:sp>
      <p:pic>
        <p:nvPicPr>
          <p:cNvPr id="4" name="Picture 2" descr="C:\Users\EL\Desktop\Фото 2020\откр , зач зан 2020\IMG-20200205-WA00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496" y="4016589"/>
            <a:ext cx="2943201" cy="220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\Desktop\Фото 2020\фото отк зан 2020\IMG_637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777" y="1556792"/>
            <a:ext cx="2987953" cy="2240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6408" y="4072291"/>
            <a:ext cx="3122322" cy="2095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557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283</Words>
  <Application>Microsoft Office PowerPoint</Application>
  <PresentationFormat>Экран (4:3)</PresentationFormat>
  <Paragraphs>62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  Муниципальное бюджетное учреждение дополнительного образования  «Дом детского творчества»   Метапредметные результаты обучения  в студии «АРТ – дизайн» </vt:lpstr>
      <vt:lpstr>Метапредметность –</vt:lpstr>
      <vt:lpstr>Классификация концептуальных основ метапредметных компетенций</vt:lpstr>
      <vt:lpstr>Показатели -   оцениваемые параметры в студии «АРТ – дизайн»</vt:lpstr>
      <vt:lpstr> 2. Поведенческие качества: </vt:lpstr>
      <vt:lpstr>  3. Развитие познавательного интереса  (ориентационные качества)  </vt:lpstr>
      <vt:lpstr> Критерии оценки  </vt:lpstr>
      <vt:lpstr>Используемые методы</vt:lpstr>
      <vt:lpstr>  Выявление уровня сформированности  метапредметных качеств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Метапредметные результаты обучения в студии «АРТ – дизайн» </dc:title>
  <dc:creator>EL</dc:creator>
  <cp:lastModifiedBy>EL</cp:lastModifiedBy>
  <cp:revision>88</cp:revision>
  <dcterms:created xsi:type="dcterms:W3CDTF">2020-03-15T05:31:37Z</dcterms:created>
  <dcterms:modified xsi:type="dcterms:W3CDTF">2020-03-16T17:50:49Z</dcterms:modified>
</cp:coreProperties>
</file>