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67" r:id="rId5"/>
    <p:sldId id="257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B085F-52AA-4E18-BA97-AFA8D59B036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1C4D-E71F-41A7-B17E-89490C08583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4822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B085F-52AA-4E18-BA97-AFA8D59B036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1C4D-E71F-41A7-B17E-89490C08583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5602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B085F-52AA-4E18-BA97-AFA8D59B036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1C4D-E71F-41A7-B17E-89490C08583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3078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B085F-52AA-4E18-BA97-AFA8D59B036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1C4D-E71F-41A7-B17E-89490C08583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3612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B085F-52AA-4E18-BA97-AFA8D59B036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1C4D-E71F-41A7-B17E-89490C08583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1014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B085F-52AA-4E18-BA97-AFA8D59B036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1C4D-E71F-41A7-B17E-89490C08583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6405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B085F-52AA-4E18-BA97-AFA8D59B036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1C4D-E71F-41A7-B17E-89490C08583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1331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B085F-52AA-4E18-BA97-AFA8D59B036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1C4D-E71F-41A7-B17E-89490C08583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2996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B085F-52AA-4E18-BA97-AFA8D59B036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1C4D-E71F-41A7-B17E-89490C08583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9871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B085F-52AA-4E18-BA97-AFA8D59B036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1C4D-E71F-41A7-B17E-89490C08583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2551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B085F-52AA-4E18-BA97-AFA8D59B036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B1C4D-E71F-41A7-B17E-89490C08583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2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B085F-52AA-4E18-BA97-AFA8D59B036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20.08.2020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B1C4D-E71F-41A7-B17E-89490C08583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22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g"/><Relationship Id="rId10" Type="http://schemas.openxmlformats.org/officeDocument/2006/relationships/image" Target="../media/image8.png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1000"/>
            <a:lum/>
          </a:blip>
          <a:srcRect/>
          <a:stretch>
            <a:fillRect l="-2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46000"/>
                    </a14:imgEffect>
                    <a14:imgEffect>
                      <a14:brightnessContrast bright="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856" y="-74221"/>
            <a:ext cx="4143058" cy="3035843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89248" y="1628800"/>
            <a:ext cx="7869560" cy="2160240"/>
          </a:xfr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200" b="1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anose="02050604050505020204" pitchFamily="18" charset="0"/>
              </a:rPr>
              <a:t>Развитие речи детей дошкольного возраста в процессе использования современных технологий, посредством метода интерактивных тетрадей</a:t>
            </a:r>
            <a:endParaRPr lang="ru-RU" sz="3200" b="1" dirty="0">
              <a:ln w="18000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14150" r="10380" b="36389"/>
          <a:stretch/>
        </p:blipFill>
        <p:spPr>
          <a:xfrm>
            <a:off x="1799942" y="3988716"/>
            <a:ext cx="2268002" cy="2320835"/>
          </a:xfrm>
          <a:prstGeom prst="flowChartConnector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851920" y="4982393"/>
            <a:ext cx="4572000" cy="141577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Шерстнева Надежда Николаевна </a:t>
            </a:r>
          </a:p>
          <a:p>
            <a:pPr lvl="0" algn="ctr"/>
            <a:endParaRPr lang="ru-RU" sz="1400" dirty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784769" y="5112044"/>
            <a:ext cx="2011964" cy="1652128"/>
            <a:chOff x="5148064" y="44624"/>
            <a:chExt cx="3995936" cy="3888432"/>
          </a:xfrm>
        </p:grpSpPr>
        <p:pic>
          <p:nvPicPr>
            <p:cNvPr id="12" name="Picture 10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6032" y="2686481"/>
              <a:ext cx="994302" cy="1008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21165" y="2072492"/>
              <a:ext cx="923925" cy="790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8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343" y="1181437"/>
              <a:ext cx="1429571" cy="8640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7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2213" y="2061664"/>
              <a:ext cx="990600" cy="76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6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5971" y="2538075"/>
              <a:ext cx="866222" cy="130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5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7513" y="147046"/>
              <a:ext cx="1141661" cy="1034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4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0540" y="1095401"/>
              <a:ext cx="945429" cy="87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299483">
              <a:off x="6012160" y="309272"/>
              <a:ext cx="1028700" cy="609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Овал 19"/>
            <p:cNvSpPr/>
            <p:nvPr/>
          </p:nvSpPr>
          <p:spPr>
            <a:xfrm>
              <a:off x="5148064" y="44624"/>
              <a:ext cx="3995936" cy="3888432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1" name="Прямая соединительная линия 20"/>
            <p:cNvCxnSpPr>
              <a:stCxn id="20" idx="0"/>
              <a:endCxn id="20" idx="4"/>
            </p:cNvCxnSpPr>
            <p:nvPr/>
          </p:nvCxnSpPr>
          <p:spPr>
            <a:xfrm>
              <a:off x="7146032" y="44624"/>
              <a:ext cx="0" cy="3888432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>
              <a:stCxn id="20" idx="6"/>
              <a:endCxn id="20" idx="2"/>
            </p:cNvCxnSpPr>
            <p:nvPr/>
          </p:nvCxnSpPr>
          <p:spPr>
            <a:xfrm flipH="1">
              <a:off x="5148064" y="1988840"/>
              <a:ext cx="3995936" cy="0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>
              <a:stCxn id="20" idx="1"/>
              <a:endCxn id="20" idx="5"/>
            </p:cNvCxnSpPr>
            <p:nvPr/>
          </p:nvCxnSpPr>
          <p:spPr>
            <a:xfrm>
              <a:off x="5733255" y="614072"/>
              <a:ext cx="2825554" cy="2749536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>
              <a:stCxn id="20" idx="3"/>
              <a:endCxn id="20" idx="7"/>
            </p:cNvCxnSpPr>
            <p:nvPr/>
          </p:nvCxnSpPr>
          <p:spPr>
            <a:xfrm flipV="1">
              <a:off x="5733255" y="614072"/>
              <a:ext cx="2825554" cy="2749536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Овал 24"/>
            <p:cNvSpPr/>
            <p:nvPr/>
          </p:nvSpPr>
          <p:spPr>
            <a:xfrm>
              <a:off x="6660232" y="1509900"/>
              <a:ext cx="1008112" cy="95788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660232" y="1628800"/>
              <a:ext cx="1008112" cy="7419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ru-RU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1211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7000"/>
            <a:lum/>
          </a:blip>
          <a:srcRect/>
          <a:stretch>
            <a:fillRect t="-1000" r="-1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09673" y="260648"/>
            <a:ext cx="82089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>
                <a:solidFill>
                  <a:srgbClr val="C0504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Интерактивная тетрадь </a:t>
            </a:r>
            <a:r>
              <a:rPr lang="ru-RU" sz="32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- это тетрадь, </a:t>
            </a:r>
            <a:r>
              <a:rPr lang="ru-RU" sz="3200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содержащая </a:t>
            </a:r>
            <a:r>
              <a:rPr lang="ru-RU" sz="32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в себе различные интерактивные шаблоны и </a:t>
            </a:r>
            <a:r>
              <a:rPr lang="ru-RU" sz="3200" dirty="0" smtClean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элементы, направленные на изучение и закрепление информации</a:t>
            </a:r>
            <a:endParaRPr lang="ru-RU" sz="3600" dirty="0">
              <a:solidFill>
                <a:prstClr val="black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64" r="2984" b="164"/>
          <a:stretch/>
        </p:blipFill>
        <p:spPr>
          <a:xfrm>
            <a:off x="737868" y="3277522"/>
            <a:ext cx="3459119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65" t="11919" r="6902" b="15556"/>
          <a:stretch/>
        </p:blipFill>
        <p:spPr>
          <a:xfrm>
            <a:off x="4814128" y="3248178"/>
            <a:ext cx="3430280" cy="3269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706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96752"/>
            <a:ext cx="4572000" cy="3429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979712" y="332656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Упражнения и задания  </a:t>
            </a:r>
            <a:endParaRPr lang="ru-RU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5918" y="-44702"/>
            <a:ext cx="3917907" cy="2609606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934432"/>
            <a:ext cx="4330138" cy="29235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426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4000"/>
            <a:lum/>
          </a:blip>
          <a:srcRect/>
          <a:stretch>
            <a:fillRect l="-6000" r="-3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43178" y="116632"/>
            <a:ext cx="7344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Задачи решаемые интерактивными тетрадями 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6" t="14921" b="7884"/>
          <a:stretch/>
        </p:blipFill>
        <p:spPr>
          <a:xfrm>
            <a:off x="6012160" y="3907994"/>
            <a:ext cx="2880320" cy="28333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240846" y="1245727"/>
            <a:ext cx="874948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Краткость и компактность изложенного материала </a:t>
            </a:r>
          </a:p>
          <a:p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Систематизация полученной информации</a:t>
            </a:r>
          </a:p>
          <a:p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Запоминание материала путем различных способов восприятия</a:t>
            </a:r>
          </a:p>
          <a:p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Многократное повторение</a:t>
            </a:r>
          </a:p>
          <a:p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Развитие мелкой моторики и </a:t>
            </a:r>
            <a:endParaRPr lang="ru-RU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   творческой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активности 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45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7000"/>
            <a:lum/>
          </a:blip>
          <a:srcRect/>
          <a:stretch>
            <a:fillRect l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576" y="318031"/>
            <a:ext cx="64757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Интерактивная тетрадь отвечает требованиям ФГОС</a:t>
            </a:r>
            <a:endParaRPr lang="ru-RU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611" y="-44911"/>
            <a:ext cx="3173230" cy="288032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95536" y="1272210"/>
            <a:ext cx="84969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2400" b="1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Полифункциональна</a:t>
            </a:r>
            <a:r>
              <a:rPr lang="ru-RU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: способствует развитию творчества, воображения, мышления, логики, памяти, внимания;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Является </a:t>
            </a:r>
            <a:r>
              <a:rPr lang="ru-RU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средством </a:t>
            </a:r>
            <a:r>
              <a:rPr lang="ru-RU" sz="2400" b="1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художественно-эстетического развития </a:t>
            </a:r>
            <a:r>
              <a:rPr lang="ru-RU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ребенка, приобщает его к миру искусства;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Обеспечивает </a:t>
            </a:r>
            <a:r>
              <a:rPr lang="ru-RU" sz="2400" b="1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игровую, познавательную, исследовательскую и творческую активность </a:t>
            </a:r>
            <a:r>
              <a:rPr lang="ru-RU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дошкольников.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2400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Вариативна</a:t>
            </a:r>
            <a:r>
              <a:rPr lang="ru-RU" sz="2400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(есть несколько вариантов использования каждой его части);</a:t>
            </a: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Структура </a:t>
            </a:r>
            <a:r>
              <a:rPr lang="ru-RU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и содержание доступны возрасту;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400" dirty="0"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31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3000"/>
            <a:lum/>
          </a:blip>
          <a:srcRect/>
          <a:stretch>
            <a:fillRect l="-2000" r="-3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116632"/>
            <a:ext cx="8280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Плюсы и минусы работы с интерактивными тетрадями в ДОО</a:t>
            </a:r>
          </a:p>
          <a:p>
            <a:pPr algn="ctr"/>
            <a:endParaRPr lang="ru-RU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193085"/>
              </p:ext>
            </p:extLst>
          </p:nvPr>
        </p:nvGraphicFramePr>
        <p:xfrm>
          <a:off x="907620" y="1669315"/>
          <a:ext cx="7920880" cy="4907280"/>
        </p:xfrm>
        <a:graphic>
          <a:graphicData uri="http://schemas.openxmlformats.org/drawingml/2006/table">
            <a:tbl>
              <a:tblPr firstRow="1" bandRow="1">
                <a:solidFill>
                  <a:schemeClr val="accent4">
                    <a:lumMod val="20000"/>
                    <a:lumOff val="80000"/>
                  </a:schemeClr>
                </a:solidFill>
                <a:tableStyleId>{E8B1032C-EA38-4F05-BA0D-38AFFFC7BED3}</a:tableStyleId>
              </a:tblPr>
              <a:tblGrid>
                <a:gridCol w="3960440"/>
                <a:gridCol w="396044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ПЛЮСЫ</a:t>
                      </a:r>
                      <a:endParaRPr lang="ru-RU" sz="3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МИНУСЫ</a:t>
                      </a:r>
                      <a:endParaRPr lang="ru-RU" sz="3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Повышение интереса к предмету, рост</a:t>
                      </a:r>
                      <a:r>
                        <a:rPr lang="ru-RU" sz="2000" baseline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200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мотивации</a:t>
                      </a:r>
                      <a:endParaRPr lang="ru-RU" sz="2000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Подготовка шаблонов - это затратное дело по времени и материалам </a:t>
                      </a:r>
                      <a:endParaRPr lang="ru-RU" sz="2000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Простор для фантазии в оформлении</a:t>
                      </a:r>
                      <a:r>
                        <a:rPr lang="ru-RU" sz="2000" baseline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тетради и страниц,</a:t>
                      </a:r>
                      <a:r>
                        <a:rPr lang="ru-RU" sz="2000" baseline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творческий процесс</a:t>
                      </a:r>
                      <a:endParaRPr lang="ru-RU" sz="2000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Количество детей в группе (на большое количество приходится слишком много распечатанного материала)</a:t>
                      </a:r>
                      <a:endParaRPr lang="ru-RU" sz="2000" dirty="0"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Помогает разнообразить даже самую</a:t>
                      </a:r>
                      <a:r>
                        <a:rPr lang="ru-RU" sz="2000" baseline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скучную тему и научить простому</a:t>
                      </a:r>
                      <a:r>
                        <a:rPr lang="ru-RU" sz="2000" baseline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способу</a:t>
                      </a:r>
                      <a:r>
                        <a:rPr lang="ru-RU" sz="2000" baseline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запоминания</a:t>
                      </a:r>
                      <a:endParaRPr lang="ru-RU" sz="2000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Передовая методика в работе воспитателя;</a:t>
                      </a:r>
                      <a:r>
                        <a:rPr lang="ru-RU" sz="2000" baseline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a:t>соответствует ФГОС </a:t>
                      </a:r>
                      <a:endParaRPr lang="ru-RU" sz="2000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933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60648"/>
            <a:ext cx="79928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Практика использования интерактивных тетрадей в ДОУ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820" y="1556792"/>
            <a:ext cx="4443958" cy="486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8200" r="2576" b="2627"/>
          <a:stretch/>
        </p:blipFill>
        <p:spPr>
          <a:xfrm>
            <a:off x="5783428" y="4017121"/>
            <a:ext cx="3026707" cy="2621988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Left"/>
            <a:lightRig rig="threePt" dir="t"/>
          </a:scene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3" t="4261" r="3500" b="2607"/>
          <a:stretch/>
        </p:blipFill>
        <p:spPr>
          <a:xfrm>
            <a:off x="5821117" y="1577752"/>
            <a:ext cx="2879251" cy="2520280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  <a:effectLst>
            <a:softEdge rad="112500"/>
          </a:effectLst>
          <a:scene3d>
            <a:camera prst="perspective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79736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017" y="332656"/>
            <a:ext cx="6693421" cy="24482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90" b="6465"/>
          <a:stretch/>
        </p:blipFill>
        <p:spPr>
          <a:xfrm rot="301055">
            <a:off x="3701295" y="3135704"/>
            <a:ext cx="5400600" cy="33787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2" t="4443" r="6061" b="8486"/>
          <a:stretch/>
        </p:blipFill>
        <p:spPr>
          <a:xfrm>
            <a:off x="467544" y="3779799"/>
            <a:ext cx="4060159" cy="2964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-76457"/>
            <a:ext cx="4506125" cy="300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042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4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94" y="332656"/>
            <a:ext cx="4536148" cy="63232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3" t="4444" r="6061" b="14513"/>
          <a:stretch/>
        </p:blipFill>
        <p:spPr>
          <a:xfrm>
            <a:off x="5443411" y="337204"/>
            <a:ext cx="3675614" cy="2971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5" t="2564" r="8332" b="14887"/>
          <a:stretch/>
        </p:blipFill>
        <p:spPr>
          <a:xfrm>
            <a:off x="5443411" y="3627396"/>
            <a:ext cx="3531598" cy="3009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8673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t="-2000" r="-3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3461"/>
            <a:ext cx="4084637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562" y="3533801"/>
            <a:ext cx="3565894" cy="3207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2" t="1700" r="2273" b="17576"/>
          <a:stretch/>
        </p:blipFill>
        <p:spPr>
          <a:xfrm>
            <a:off x="5110562" y="332655"/>
            <a:ext cx="3438842" cy="32011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320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208</Words>
  <Application>Microsoft Office PowerPoint</Application>
  <PresentationFormat>Экран (4:3)</PresentationFormat>
  <Paragraphs>35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Тема Office</vt:lpstr>
      <vt:lpstr>1_Тема Office</vt:lpstr>
      <vt:lpstr>Развитие речи детей дошкольного возраста в процессе использования современных технологий, посредством метода интерактивных тетрадей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Надежда Шерстнева</dc:creator>
  <cp:lastModifiedBy>Надежда Шерстнева</cp:lastModifiedBy>
  <cp:revision>30</cp:revision>
  <dcterms:created xsi:type="dcterms:W3CDTF">2020-08-17T19:28:18Z</dcterms:created>
  <dcterms:modified xsi:type="dcterms:W3CDTF">2020-08-20T16:42:41Z</dcterms:modified>
</cp:coreProperties>
</file>