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83" r:id="rId4"/>
    <p:sldId id="282" r:id="rId5"/>
    <p:sldId id="281" r:id="rId6"/>
    <p:sldId id="280" r:id="rId7"/>
    <p:sldId id="279" r:id="rId8"/>
    <p:sldId id="278" r:id="rId9"/>
    <p:sldId id="277" r:id="rId10"/>
    <p:sldId id="276" r:id="rId11"/>
    <p:sldId id="275" r:id="rId12"/>
    <p:sldId id="274" r:id="rId13"/>
    <p:sldId id="273" r:id="rId14"/>
    <p:sldId id="272" r:id="rId15"/>
    <p:sldId id="271" r:id="rId16"/>
    <p:sldId id="270" r:id="rId17"/>
    <p:sldId id="269" r:id="rId18"/>
    <p:sldId id="268" r:id="rId19"/>
    <p:sldId id="267" r:id="rId20"/>
    <p:sldId id="266" r:id="rId21"/>
    <p:sldId id="263" r:id="rId22"/>
    <p:sldId id="262" r:id="rId23"/>
    <p:sldId id="261" r:id="rId24"/>
    <p:sldId id="260" r:id="rId25"/>
    <p:sldId id="259" r:id="rId26"/>
    <p:sldId id="284" r:id="rId27"/>
    <p:sldId id="285" r:id="rId28"/>
    <p:sldId id="286" r:id="rId29"/>
    <p:sldId id="258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9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3FD825A-8AFE-4CF2-9972-2C220CE3F15D}" type="doc">
      <dgm:prSet loTypeId="urn:microsoft.com/office/officeart/2005/8/layout/default#1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909D705F-7418-486E-968F-5C221D24DAE2}">
      <dgm:prSet phldrT="[Текст]"/>
      <dgm:spPr/>
      <dgm:t>
        <a:bodyPr/>
        <a:lstStyle/>
        <a:p>
          <a:r>
            <a:rPr lang="ru-RU" b="1" dirty="0" smtClean="0"/>
            <a:t>Концептуальный</a:t>
          </a:r>
        </a:p>
        <a:p>
          <a:r>
            <a:rPr lang="ru-RU" b="1" dirty="0" smtClean="0"/>
            <a:t>(январь 2017)</a:t>
          </a:r>
          <a:endParaRPr lang="ru-RU" b="1" dirty="0"/>
        </a:p>
      </dgm:t>
    </dgm:pt>
    <dgm:pt modelId="{6AD5BF79-F9D4-42E1-856D-1DFA2952F7EA}" type="parTrans" cxnId="{FDF3500A-00F9-4E7D-95E1-B036911CDC2B}">
      <dgm:prSet/>
      <dgm:spPr/>
      <dgm:t>
        <a:bodyPr/>
        <a:lstStyle/>
        <a:p>
          <a:endParaRPr lang="ru-RU"/>
        </a:p>
      </dgm:t>
    </dgm:pt>
    <dgm:pt modelId="{CBF93BC5-0A2B-4B26-98DC-613EC69FF957}" type="sibTrans" cxnId="{FDF3500A-00F9-4E7D-95E1-B036911CDC2B}">
      <dgm:prSet/>
      <dgm:spPr/>
      <dgm:t>
        <a:bodyPr/>
        <a:lstStyle/>
        <a:p>
          <a:endParaRPr lang="ru-RU"/>
        </a:p>
      </dgm:t>
    </dgm:pt>
    <dgm:pt modelId="{784264F3-754E-4BD3-8BB2-608A44D7894B}">
      <dgm:prSet phldrT="[Текст]"/>
      <dgm:spPr/>
      <dgm:t>
        <a:bodyPr/>
        <a:lstStyle/>
        <a:p>
          <a:r>
            <a:rPr lang="ru-RU" b="1" dirty="0" smtClean="0"/>
            <a:t>Подготовительный</a:t>
          </a:r>
        </a:p>
        <a:p>
          <a:r>
            <a:rPr lang="ru-RU" b="1" dirty="0" smtClean="0"/>
            <a:t>(февраль 2017</a:t>
          </a:r>
          <a:r>
            <a:rPr lang="ru-RU" dirty="0" smtClean="0"/>
            <a:t>)</a:t>
          </a:r>
          <a:endParaRPr lang="ru-RU" dirty="0"/>
        </a:p>
      </dgm:t>
    </dgm:pt>
    <dgm:pt modelId="{23E9B992-8D13-4E3A-9DA0-41199E5A5361}" type="parTrans" cxnId="{4BC4190A-3A13-4AE1-AA40-63951CAD2DC7}">
      <dgm:prSet/>
      <dgm:spPr/>
      <dgm:t>
        <a:bodyPr/>
        <a:lstStyle/>
        <a:p>
          <a:endParaRPr lang="ru-RU"/>
        </a:p>
      </dgm:t>
    </dgm:pt>
    <dgm:pt modelId="{6AF5C524-8E92-4381-8889-78F7377FA1AA}" type="sibTrans" cxnId="{4BC4190A-3A13-4AE1-AA40-63951CAD2DC7}">
      <dgm:prSet/>
      <dgm:spPr/>
      <dgm:t>
        <a:bodyPr/>
        <a:lstStyle/>
        <a:p>
          <a:endParaRPr lang="ru-RU"/>
        </a:p>
      </dgm:t>
    </dgm:pt>
    <dgm:pt modelId="{C2C9749B-9059-4B32-ABB7-2991650085E5}">
      <dgm:prSet phldrT="[Текст]"/>
      <dgm:spPr/>
      <dgm:t>
        <a:bodyPr/>
        <a:lstStyle/>
        <a:p>
          <a:r>
            <a:rPr lang="ru-RU" b="1" dirty="0" smtClean="0"/>
            <a:t>Итоговый </a:t>
          </a:r>
        </a:p>
        <a:p>
          <a:r>
            <a:rPr lang="ru-RU" b="1" dirty="0" smtClean="0"/>
            <a:t>(апрель 2017)</a:t>
          </a:r>
          <a:endParaRPr lang="ru-RU" b="1" dirty="0"/>
        </a:p>
      </dgm:t>
    </dgm:pt>
    <dgm:pt modelId="{E1DBF0B6-C464-4DA2-8BF3-5C9DFE002C98}" type="parTrans" cxnId="{4F3E2F53-50D0-4B54-AE83-444DD25820A9}">
      <dgm:prSet/>
      <dgm:spPr/>
      <dgm:t>
        <a:bodyPr/>
        <a:lstStyle/>
        <a:p>
          <a:endParaRPr lang="ru-RU"/>
        </a:p>
      </dgm:t>
    </dgm:pt>
    <dgm:pt modelId="{A98D1789-9468-471F-BE06-F7B27CB453C7}" type="sibTrans" cxnId="{4F3E2F53-50D0-4B54-AE83-444DD25820A9}">
      <dgm:prSet/>
      <dgm:spPr/>
      <dgm:t>
        <a:bodyPr/>
        <a:lstStyle/>
        <a:p>
          <a:endParaRPr lang="ru-RU"/>
        </a:p>
      </dgm:t>
    </dgm:pt>
    <dgm:pt modelId="{64B0215C-2300-401D-92CC-FECF7A9B6AC5}">
      <dgm:prSet phldrT="[Текст]"/>
      <dgm:spPr/>
      <dgm:t>
        <a:bodyPr/>
        <a:lstStyle/>
        <a:p>
          <a:r>
            <a:rPr lang="ru-RU" b="1" dirty="0" smtClean="0"/>
            <a:t>Вводный </a:t>
          </a:r>
        </a:p>
        <a:p>
          <a:r>
            <a:rPr lang="ru-RU" b="1" dirty="0" smtClean="0"/>
            <a:t>(февраль 2017)</a:t>
          </a:r>
          <a:endParaRPr lang="ru-RU" b="1" dirty="0"/>
        </a:p>
      </dgm:t>
    </dgm:pt>
    <dgm:pt modelId="{413528D0-822D-4E99-A821-836B63A5A560}" type="parTrans" cxnId="{C8C40E2E-3E1C-43A8-BAB4-51111F059AD3}">
      <dgm:prSet/>
      <dgm:spPr/>
      <dgm:t>
        <a:bodyPr/>
        <a:lstStyle/>
        <a:p>
          <a:endParaRPr lang="ru-RU"/>
        </a:p>
      </dgm:t>
    </dgm:pt>
    <dgm:pt modelId="{FC117720-9DBC-476F-A8D1-1690E6B257D6}" type="sibTrans" cxnId="{C8C40E2E-3E1C-43A8-BAB4-51111F059AD3}">
      <dgm:prSet/>
      <dgm:spPr/>
      <dgm:t>
        <a:bodyPr/>
        <a:lstStyle/>
        <a:p>
          <a:endParaRPr lang="ru-RU"/>
        </a:p>
      </dgm:t>
    </dgm:pt>
    <dgm:pt modelId="{D1AB3A75-0D09-451C-B7EC-07C1C60832BA}">
      <dgm:prSet phldrT="[Текст]"/>
      <dgm:spPr/>
      <dgm:t>
        <a:bodyPr/>
        <a:lstStyle/>
        <a:p>
          <a:r>
            <a:rPr lang="ru-RU" b="1" dirty="0" smtClean="0"/>
            <a:t>Внедренческий</a:t>
          </a:r>
        </a:p>
        <a:p>
          <a:r>
            <a:rPr lang="ru-RU" b="1" dirty="0" smtClean="0"/>
            <a:t>(март2017)</a:t>
          </a:r>
          <a:endParaRPr lang="ru-RU" b="1" dirty="0"/>
        </a:p>
      </dgm:t>
    </dgm:pt>
    <dgm:pt modelId="{6349196C-D380-40CB-B7E0-2B1B93927527}" type="parTrans" cxnId="{556D624A-BE96-44DA-B419-AF194DF65F38}">
      <dgm:prSet/>
      <dgm:spPr/>
      <dgm:t>
        <a:bodyPr/>
        <a:lstStyle/>
        <a:p>
          <a:endParaRPr lang="ru-RU"/>
        </a:p>
      </dgm:t>
    </dgm:pt>
    <dgm:pt modelId="{87D5F082-DA63-4112-9607-2B7BA880BDBB}" type="sibTrans" cxnId="{556D624A-BE96-44DA-B419-AF194DF65F38}">
      <dgm:prSet/>
      <dgm:spPr/>
      <dgm:t>
        <a:bodyPr/>
        <a:lstStyle/>
        <a:p>
          <a:endParaRPr lang="ru-RU"/>
        </a:p>
      </dgm:t>
    </dgm:pt>
    <dgm:pt modelId="{1E73980E-663D-46CB-9DB2-FAC3781F072E}" type="pres">
      <dgm:prSet presAssocID="{D3FD825A-8AFE-4CF2-9972-2C220CE3F15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D4F99E-9792-42F6-A0C8-092DB41EE261}" type="pres">
      <dgm:prSet presAssocID="{909D705F-7418-486E-968F-5C221D24DAE2}" presName="node" presStyleLbl="node1" presStyleIdx="0" presStyleCnt="5" custScaleX="29449" custScaleY="23775" custLinFactNeighborX="-20273" custLinFactNeighborY="-35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7268BF-CA37-4EB7-A215-4341EC08D6E4}" type="pres">
      <dgm:prSet presAssocID="{CBF93BC5-0A2B-4B26-98DC-613EC69FF957}" presName="sibTrans" presStyleCnt="0"/>
      <dgm:spPr/>
    </dgm:pt>
    <dgm:pt modelId="{89E0505F-1D7F-4A20-872C-7D998902431B}" type="pres">
      <dgm:prSet presAssocID="{784264F3-754E-4BD3-8BB2-608A44D7894B}" presName="node" presStyleLbl="node1" presStyleIdx="1" presStyleCnt="5" custScaleX="32797" custScaleY="20393" custLinFactNeighborX="-39385" custLinFactNeighborY="218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BF4E2B-148C-4399-9126-535829ED980D}" type="pres">
      <dgm:prSet presAssocID="{6AF5C524-8E92-4381-8889-78F7377FA1AA}" presName="sibTrans" presStyleCnt="0"/>
      <dgm:spPr/>
    </dgm:pt>
    <dgm:pt modelId="{3C26005C-4E29-4170-AA5E-4ABA009CAAD6}" type="pres">
      <dgm:prSet presAssocID="{C2C9749B-9059-4B32-ABB7-2991650085E5}" presName="node" presStyleLbl="node1" presStyleIdx="2" presStyleCnt="5" custScaleX="29984" custScaleY="20480" custLinFactNeighborX="52126" custLinFactNeighborY="450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D7CCCF-DF60-4B32-998F-047B752B52B8}" type="pres">
      <dgm:prSet presAssocID="{A98D1789-9468-471F-BE06-F7B27CB453C7}" presName="sibTrans" presStyleCnt="0"/>
      <dgm:spPr/>
    </dgm:pt>
    <dgm:pt modelId="{84241240-2277-4AF8-B1C3-045D03EBA8D2}" type="pres">
      <dgm:prSet presAssocID="{64B0215C-2300-401D-92CC-FECF7A9B6AC5}" presName="node" presStyleLbl="node1" presStyleIdx="3" presStyleCnt="5" custScaleX="32058" custScaleY="20003" custLinFactNeighborX="-22279" custLinFactNeighborY="23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473A49-705C-435E-9429-60B9A8DA7EFF}" type="pres">
      <dgm:prSet presAssocID="{FC117720-9DBC-476F-A8D1-1690E6B257D6}" presName="sibTrans" presStyleCnt="0"/>
      <dgm:spPr/>
    </dgm:pt>
    <dgm:pt modelId="{50D867D2-4CD8-4E4D-A8FF-4E920CA9B9A8}" type="pres">
      <dgm:prSet presAssocID="{D1AB3A75-0D09-451C-B7EC-07C1C60832BA}" presName="node" presStyleLbl="node1" presStyleIdx="4" presStyleCnt="5" custScaleX="28142" custScaleY="17064" custLinFactNeighborX="15938" custLinFactNeighborY="-133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07B580C-54D7-4D04-A97C-D5078923E827}" type="presOf" srcId="{909D705F-7418-486E-968F-5C221D24DAE2}" destId="{1DD4F99E-9792-42F6-A0C8-092DB41EE261}" srcOrd="0" destOrd="0" presId="urn:microsoft.com/office/officeart/2005/8/layout/default#1"/>
    <dgm:cxn modelId="{2FB70B73-AD61-470C-8073-5668EB69E065}" type="presOf" srcId="{784264F3-754E-4BD3-8BB2-608A44D7894B}" destId="{89E0505F-1D7F-4A20-872C-7D998902431B}" srcOrd="0" destOrd="0" presId="urn:microsoft.com/office/officeart/2005/8/layout/default#1"/>
    <dgm:cxn modelId="{C8C40E2E-3E1C-43A8-BAB4-51111F059AD3}" srcId="{D3FD825A-8AFE-4CF2-9972-2C220CE3F15D}" destId="{64B0215C-2300-401D-92CC-FECF7A9B6AC5}" srcOrd="3" destOrd="0" parTransId="{413528D0-822D-4E99-A821-836B63A5A560}" sibTransId="{FC117720-9DBC-476F-A8D1-1690E6B257D6}"/>
    <dgm:cxn modelId="{BD1533B0-3ABE-483E-9614-ACCFD91B217E}" type="presOf" srcId="{D3FD825A-8AFE-4CF2-9972-2C220CE3F15D}" destId="{1E73980E-663D-46CB-9DB2-FAC3781F072E}" srcOrd="0" destOrd="0" presId="urn:microsoft.com/office/officeart/2005/8/layout/default#1"/>
    <dgm:cxn modelId="{556D624A-BE96-44DA-B419-AF194DF65F38}" srcId="{D3FD825A-8AFE-4CF2-9972-2C220CE3F15D}" destId="{D1AB3A75-0D09-451C-B7EC-07C1C60832BA}" srcOrd="4" destOrd="0" parTransId="{6349196C-D380-40CB-B7E0-2B1B93927527}" sibTransId="{87D5F082-DA63-4112-9607-2B7BA880BDBB}"/>
    <dgm:cxn modelId="{4BC4190A-3A13-4AE1-AA40-63951CAD2DC7}" srcId="{D3FD825A-8AFE-4CF2-9972-2C220CE3F15D}" destId="{784264F3-754E-4BD3-8BB2-608A44D7894B}" srcOrd="1" destOrd="0" parTransId="{23E9B992-8D13-4E3A-9DA0-41199E5A5361}" sibTransId="{6AF5C524-8E92-4381-8889-78F7377FA1AA}"/>
    <dgm:cxn modelId="{7CF7BF21-ED71-4A65-9066-E0255B6B482D}" type="presOf" srcId="{C2C9749B-9059-4B32-ABB7-2991650085E5}" destId="{3C26005C-4E29-4170-AA5E-4ABA009CAAD6}" srcOrd="0" destOrd="0" presId="urn:microsoft.com/office/officeart/2005/8/layout/default#1"/>
    <dgm:cxn modelId="{4F3E2F53-50D0-4B54-AE83-444DD25820A9}" srcId="{D3FD825A-8AFE-4CF2-9972-2C220CE3F15D}" destId="{C2C9749B-9059-4B32-ABB7-2991650085E5}" srcOrd="2" destOrd="0" parTransId="{E1DBF0B6-C464-4DA2-8BF3-5C9DFE002C98}" sibTransId="{A98D1789-9468-471F-BE06-F7B27CB453C7}"/>
    <dgm:cxn modelId="{B60906B6-B445-4127-AF01-8324B5D91A55}" type="presOf" srcId="{64B0215C-2300-401D-92CC-FECF7A9B6AC5}" destId="{84241240-2277-4AF8-B1C3-045D03EBA8D2}" srcOrd="0" destOrd="0" presId="urn:microsoft.com/office/officeart/2005/8/layout/default#1"/>
    <dgm:cxn modelId="{FDF3500A-00F9-4E7D-95E1-B036911CDC2B}" srcId="{D3FD825A-8AFE-4CF2-9972-2C220CE3F15D}" destId="{909D705F-7418-486E-968F-5C221D24DAE2}" srcOrd="0" destOrd="0" parTransId="{6AD5BF79-F9D4-42E1-856D-1DFA2952F7EA}" sibTransId="{CBF93BC5-0A2B-4B26-98DC-613EC69FF957}"/>
    <dgm:cxn modelId="{B7F4567D-B2C5-4AEE-AAC1-D88D8D77A1EE}" type="presOf" srcId="{D1AB3A75-0D09-451C-B7EC-07C1C60832BA}" destId="{50D867D2-4CD8-4E4D-A8FF-4E920CA9B9A8}" srcOrd="0" destOrd="0" presId="urn:microsoft.com/office/officeart/2005/8/layout/default#1"/>
    <dgm:cxn modelId="{214E394B-06D1-40D4-B1AA-57C73920CDF1}" type="presParOf" srcId="{1E73980E-663D-46CB-9DB2-FAC3781F072E}" destId="{1DD4F99E-9792-42F6-A0C8-092DB41EE261}" srcOrd="0" destOrd="0" presId="urn:microsoft.com/office/officeart/2005/8/layout/default#1"/>
    <dgm:cxn modelId="{93ACB899-3348-41CA-A13C-D0B5579316CC}" type="presParOf" srcId="{1E73980E-663D-46CB-9DB2-FAC3781F072E}" destId="{827268BF-CA37-4EB7-A215-4341EC08D6E4}" srcOrd="1" destOrd="0" presId="urn:microsoft.com/office/officeart/2005/8/layout/default#1"/>
    <dgm:cxn modelId="{9C093D9C-6183-455E-90AD-CC0B02660807}" type="presParOf" srcId="{1E73980E-663D-46CB-9DB2-FAC3781F072E}" destId="{89E0505F-1D7F-4A20-872C-7D998902431B}" srcOrd="2" destOrd="0" presId="urn:microsoft.com/office/officeart/2005/8/layout/default#1"/>
    <dgm:cxn modelId="{DA855807-84E6-42EF-937C-FEE6759AAF9E}" type="presParOf" srcId="{1E73980E-663D-46CB-9DB2-FAC3781F072E}" destId="{D6BF4E2B-148C-4399-9126-535829ED980D}" srcOrd="3" destOrd="0" presId="urn:microsoft.com/office/officeart/2005/8/layout/default#1"/>
    <dgm:cxn modelId="{82658319-508C-4343-AF3C-F0A7AFEF88D4}" type="presParOf" srcId="{1E73980E-663D-46CB-9DB2-FAC3781F072E}" destId="{3C26005C-4E29-4170-AA5E-4ABA009CAAD6}" srcOrd="4" destOrd="0" presId="urn:microsoft.com/office/officeart/2005/8/layout/default#1"/>
    <dgm:cxn modelId="{3FC9EED7-DC45-4DA2-88D1-2DEFCA186024}" type="presParOf" srcId="{1E73980E-663D-46CB-9DB2-FAC3781F072E}" destId="{A6D7CCCF-DF60-4B32-998F-047B752B52B8}" srcOrd="5" destOrd="0" presId="urn:microsoft.com/office/officeart/2005/8/layout/default#1"/>
    <dgm:cxn modelId="{E917B73E-85F3-4AD7-8623-44E078888A43}" type="presParOf" srcId="{1E73980E-663D-46CB-9DB2-FAC3781F072E}" destId="{84241240-2277-4AF8-B1C3-045D03EBA8D2}" srcOrd="6" destOrd="0" presId="urn:microsoft.com/office/officeart/2005/8/layout/default#1"/>
    <dgm:cxn modelId="{717EBAE4-48D0-4DA2-8476-7A3B73D32340}" type="presParOf" srcId="{1E73980E-663D-46CB-9DB2-FAC3781F072E}" destId="{3D473A49-705C-435E-9429-60B9A8DA7EFF}" srcOrd="7" destOrd="0" presId="urn:microsoft.com/office/officeart/2005/8/layout/default#1"/>
    <dgm:cxn modelId="{343F61FA-243E-422C-8213-A98EBCD1E11C}" type="presParOf" srcId="{1E73980E-663D-46CB-9DB2-FAC3781F072E}" destId="{50D867D2-4CD8-4E4D-A8FF-4E920CA9B9A8}" srcOrd="8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DD4F99E-9792-42F6-A0C8-092DB41EE261}">
      <dsp:nvSpPr>
        <dsp:cNvPr id="0" name=""/>
        <dsp:cNvSpPr/>
      </dsp:nvSpPr>
      <dsp:spPr>
        <a:xfrm>
          <a:off x="0" y="646148"/>
          <a:ext cx="2085121" cy="101002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Концептуальный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(январь 2017)</a:t>
          </a:r>
          <a:endParaRPr lang="ru-RU" sz="1700" b="1" kern="1200" dirty="0"/>
        </a:p>
      </dsp:txBody>
      <dsp:txXfrm>
        <a:off x="0" y="646148"/>
        <a:ext cx="2085121" cy="1010025"/>
      </dsp:txXfrm>
    </dsp:sp>
    <dsp:sp modelId="{89E0505F-1D7F-4A20-872C-7D998902431B}">
      <dsp:nvSpPr>
        <dsp:cNvPr id="0" name=""/>
        <dsp:cNvSpPr/>
      </dsp:nvSpPr>
      <dsp:spPr>
        <a:xfrm>
          <a:off x="987085" y="1797939"/>
          <a:ext cx="2322174" cy="86634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Подготовительный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(февраль 2017</a:t>
          </a:r>
          <a:r>
            <a:rPr lang="ru-RU" sz="1700" kern="1200" dirty="0" smtClean="0"/>
            <a:t>)</a:t>
          </a:r>
          <a:endParaRPr lang="ru-RU" sz="1700" kern="1200" dirty="0"/>
        </a:p>
      </dsp:txBody>
      <dsp:txXfrm>
        <a:off x="987085" y="1797939"/>
        <a:ext cx="2322174" cy="866349"/>
      </dsp:txXfrm>
    </dsp:sp>
    <dsp:sp modelId="{3C26005C-4E29-4170-AA5E-4ABA009CAAD6}">
      <dsp:nvSpPr>
        <dsp:cNvPr id="0" name=""/>
        <dsp:cNvSpPr/>
      </dsp:nvSpPr>
      <dsp:spPr>
        <a:xfrm>
          <a:off x="4680530" y="4429005"/>
          <a:ext cx="2123001" cy="87004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Итоговый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(апрель 2017)</a:t>
          </a:r>
          <a:endParaRPr lang="ru-RU" sz="1700" b="1" kern="1200" dirty="0"/>
        </a:p>
      </dsp:txBody>
      <dsp:txXfrm>
        <a:off x="4680530" y="4429005"/>
        <a:ext cx="2123001" cy="870045"/>
      </dsp:txXfrm>
    </dsp:sp>
    <dsp:sp modelId="{84241240-2277-4AF8-B1C3-045D03EBA8D2}">
      <dsp:nvSpPr>
        <dsp:cNvPr id="0" name=""/>
        <dsp:cNvSpPr/>
      </dsp:nvSpPr>
      <dsp:spPr>
        <a:xfrm>
          <a:off x="2243369" y="2623979"/>
          <a:ext cx="2269850" cy="849781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Вводный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(февраль 2017)</a:t>
          </a:r>
          <a:endParaRPr lang="ru-RU" sz="1700" b="1" kern="1200" dirty="0"/>
        </a:p>
      </dsp:txBody>
      <dsp:txXfrm>
        <a:off x="2243369" y="2623979"/>
        <a:ext cx="2269850" cy="849781"/>
      </dsp:txXfrm>
    </dsp:sp>
    <dsp:sp modelId="{50D867D2-4CD8-4E4D-A8FF-4E920CA9B9A8}">
      <dsp:nvSpPr>
        <dsp:cNvPr id="0" name=""/>
        <dsp:cNvSpPr/>
      </dsp:nvSpPr>
      <dsp:spPr>
        <a:xfrm>
          <a:off x="3672415" y="3528400"/>
          <a:ext cx="1992579" cy="72492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Внедренческий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(март2017)</a:t>
          </a:r>
          <a:endParaRPr lang="ru-RU" sz="1700" b="1" kern="1200" dirty="0"/>
        </a:p>
      </dsp:txBody>
      <dsp:txXfrm>
        <a:off x="3672415" y="3528400"/>
        <a:ext cx="1992579" cy="7249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791BCF-C1DA-47F7-B1D4-DC11EEBF0695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B65D4F-B10B-4396-B380-EA1F83AE56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0216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65D4F-B10B-4396-B380-EA1F83AE56BF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65D4F-B10B-4396-B380-EA1F83AE56BF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ТВОРЧЕСТВО\Клавиатура\KlavMa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03848" y="4293096"/>
            <a:ext cx="5940152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6165304"/>
            <a:ext cx="6400800" cy="62562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ТВОРЧЕСТВО\Клавиатура\KlavSlid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1042988" y="274638"/>
            <a:ext cx="72009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1042988" y="1600200"/>
            <a:ext cx="7200900" cy="501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7786688" y="6613525"/>
            <a:ext cx="1414462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1200" smtClean="0">
                <a:latin typeface="Ariston" pitchFamily="66" charset="0"/>
              </a:rPr>
              <a:t>ProPowerPoint.Ru</a:t>
            </a:r>
            <a:endParaRPr lang="ru-RU" sz="1200" smtClean="0">
              <a:latin typeface="Ariston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5" r:id="rId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&#1052;&#1086;&#1081;%20&#1092;&#1080;&#1083;&#1100;&#1084;.mp4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hyperlink" Target="&#1052;&#1086;&#1081;%20&#1092;&#1080;&#1083;&#1100;&#1084;1.mp4" TargetMode="Externa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&#1052;&#1086;&#1081;%20&#1092;&#1080;&#1083;&#1100;&#1084;2.mp4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hyperlink" Target="&#1052;&#1086;&#1081;%20&#1092;&#1080;&#1083;&#1100;&#1084;%208.mp4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&#1052;&#1086;&#1081;%20&#1092;&#1080;&#1083;&#1100;&#1084;4.mp4" TargetMode="Externa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hyperlink" Target="&#1052;&#1086;&#1081;%20&#1092;&#1080;&#1083;&#1100;5.mp4" TargetMode="External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5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&#1052;&#1086;&#1081;%20&#1092;&#1080;&#1083;&#1100;&#1084;6.mp4" TargetMode="Externa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&#1052;&#1086;&#1081;%20&#1092;&#1080;&#1083;&#1100;&#1084;7.mp4" TargetMode="Externa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3563888" y="4437112"/>
            <a:ext cx="5580112" cy="1325513"/>
          </a:xfrm>
        </p:spPr>
        <p:txBody>
          <a:bodyPr/>
          <a:lstStyle/>
          <a:p>
            <a:r>
              <a:rPr lang="ru-RU" sz="4000" dirty="0" smtClean="0"/>
              <a:t>Презентация проекта «Мы рисуем музыку»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5805264"/>
            <a:ext cx="6400800" cy="864096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</a:rPr>
              <a:t>Выполнила музыкальный руководитель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</a:rPr>
              <a:t>Рогова Елена Анатольевна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07704" y="260648"/>
            <a:ext cx="54243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/>
              <a:t>МКДОУ «Бородинский детский сад «Теремок»</a:t>
            </a:r>
            <a:endParaRPr lang="ru-RU" sz="2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836712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ЦЕЛЬ ПРОЕКТА</a:t>
            </a:r>
            <a:endParaRPr lang="ru-RU" sz="32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2276872"/>
            <a:ext cx="7200800" cy="304698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Создание условий для формирование у детей основ музыкальной, художественной и эстетической культуры, для развития творческого потенциала на основе внедрения темы «Мы рисуем музыку»</a:t>
            </a:r>
            <a:endParaRPr lang="ru-RU" sz="3200" b="1" dirty="0"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260648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Задачи проектной деятельности </a:t>
            </a:r>
            <a:endParaRPr lang="ru-RU" sz="32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8375" y="1052736"/>
            <a:ext cx="813562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- теоретически обосновать тему «Мы рисуем музыку» </a:t>
            </a:r>
          </a:p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как способ ознакомления с классической музыкой, </a:t>
            </a:r>
          </a:p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развития представлений детей о связи изобразительных и </a:t>
            </a:r>
          </a:p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музыкальных интонаций, творческого воображени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616" y="3356992"/>
            <a:ext cx="7128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- приобрести практические знания и умения по внедрению данной темы в воспитательно-образовательный процесс ДОУ</a:t>
            </a:r>
            <a:endParaRPr lang="ru-RU" sz="24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5085184"/>
            <a:ext cx="6912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-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разработать модель организации работы по теме «Мы рисуем музыку» в образовательном процессе ДОУ для детей 6-7 лет</a:t>
            </a:r>
            <a:endParaRPr lang="ru-RU" sz="2400" b="1" dirty="0"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2708920"/>
            <a:ext cx="60337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Предполагаемые результаты</a:t>
            </a:r>
            <a:endParaRPr lang="ru-RU" sz="36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47664" y="692696"/>
            <a:ext cx="2664296" cy="16561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rgbClr val="0070C0"/>
                </a:solidFill>
              </a:rPr>
              <a:t>Сформированность</a:t>
            </a:r>
            <a:r>
              <a:rPr lang="ru-RU" sz="2000" b="1" dirty="0" smtClean="0">
                <a:solidFill>
                  <a:srgbClr val="0070C0"/>
                </a:solidFill>
              </a:rPr>
              <a:t> эмоционально-оценочного отношения к музыке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76056" y="1124744"/>
            <a:ext cx="2664296" cy="158417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Развитое образное мышление и творческое воображение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691680" y="3789040"/>
            <a:ext cx="2520280" cy="208823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Повышенный уровень интереса к различным формам музыкальной деятельности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436096" y="4293096"/>
            <a:ext cx="2592288" cy="208823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Творческое самовыражение воспитанников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188640"/>
            <a:ext cx="42719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ЭТАПЫ РЕАЛИЗАЦИИ ПРОЕКТА</a:t>
            </a:r>
            <a:endParaRPr lang="ru-RU" sz="24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1115616" y="620688"/>
          <a:ext cx="7080448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332656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Организация работы</a:t>
            </a:r>
            <a:endParaRPr lang="ru-RU" sz="36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771800" y="2780928"/>
            <a:ext cx="4032448" cy="127444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«МЫ РИСУЕМ МУЗЫКУ»</a:t>
            </a:r>
            <a:endParaRPr lang="ru-RU" sz="2400" b="1" dirty="0"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1196752"/>
            <a:ext cx="2376264" cy="14904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Организация музыкально-изобразительной предметной среды</a:t>
            </a:r>
            <a:endParaRPr lang="ru-RU" sz="20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79912" y="1196752"/>
            <a:ext cx="1944216" cy="14401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Программно-методическое обеспечение</a:t>
            </a:r>
            <a:endParaRPr lang="ru-RU" sz="20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68144" y="1268760"/>
            <a:ext cx="1944216" cy="14401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Содержание деятельности</a:t>
            </a:r>
            <a:endParaRPr lang="ru-RU" sz="20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19672" y="4293096"/>
            <a:ext cx="2088232" cy="165618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Взаимодействие участников процесса</a:t>
            </a:r>
            <a:endParaRPr lang="ru-RU" sz="20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40152" y="4221088"/>
            <a:ext cx="2088232" cy="165618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Диагностическая основа</a:t>
            </a:r>
            <a:endParaRPr lang="ru-RU" sz="20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260648"/>
            <a:ext cx="63367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Музыкально-изобразительная</a:t>
            </a:r>
            <a:r>
              <a:rPr lang="ru-RU" sz="3200" b="1" dirty="0" smtClean="0">
                <a:solidFill>
                  <a:srgbClr val="0070C0"/>
                </a:solidFill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предметная</a:t>
            </a:r>
            <a:r>
              <a:rPr lang="ru-RU" sz="3200" b="1" dirty="0" smtClean="0">
                <a:solidFill>
                  <a:srgbClr val="0070C0"/>
                </a:solidFill>
              </a:rPr>
              <a:t> </a:t>
            </a:r>
            <a:r>
              <a:rPr lang="ru-RU" sz="32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среда</a:t>
            </a:r>
            <a:endParaRPr lang="ru-RU" sz="32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7170" name="Picture 2" descr="C:\Users\Елена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700808"/>
            <a:ext cx="5821115" cy="3150096"/>
          </a:xfrm>
          <a:prstGeom prst="flowChartAlternateProcess">
            <a:avLst/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332656"/>
            <a:ext cx="74243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ПРОГРАММНО-МЕТОДИЧЕСКОЕ ОБЕСПЕЧЕНИЕ</a:t>
            </a:r>
            <a:endParaRPr lang="ru-RU" sz="28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" name="Рисунок 2" descr="10103131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980728"/>
            <a:ext cx="2510383" cy="3578958"/>
          </a:xfrm>
          <a:prstGeom prst="rect">
            <a:avLst/>
          </a:prstGeom>
          <a:scene3d>
            <a:camera prst="perspectiveContrastingRightFacing"/>
            <a:lightRig rig="threePt" dir="t"/>
          </a:scene3d>
        </p:spPr>
      </p:pic>
      <p:pic>
        <p:nvPicPr>
          <p:cNvPr id="4" name="Рисунок 3" descr="10136406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908720"/>
            <a:ext cx="2504849" cy="3600400"/>
          </a:xfrm>
          <a:prstGeom prst="rect">
            <a:avLst/>
          </a:prstGeom>
          <a:scene3d>
            <a:camera prst="perspectiveHeroicExtremeLeftFacing"/>
            <a:lightRig rig="threePt" dir="t"/>
          </a:scene3d>
        </p:spPr>
      </p:pic>
      <p:pic>
        <p:nvPicPr>
          <p:cNvPr id="5" name="Рисунок 4" descr="загруженно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66550" y="1459543"/>
            <a:ext cx="1763937" cy="2604746"/>
          </a:xfrm>
          <a:prstGeom prst="rect">
            <a:avLst/>
          </a:prstGeom>
          <a:scene3d>
            <a:camera prst="perspectiveHeroicExtremeRightFacing"/>
            <a:lightRig rig="threePt" dir="t"/>
          </a:scene3d>
        </p:spPr>
      </p:pic>
      <p:pic>
        <p:nvPicPr>
          <p:cNvPr id="6" name="Рисунок 5" descr="101323518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9233690">
            <a:off x="3309529" y="3712451"/>
            <a:ext cx="1813459" cy="2569678"/>
          </a:xfrm>
          <a:prstGeom prst="rect">
            <a:avLst/>
          </a:prstGeom>
          <a:scene3d>
            <a:camera prst="obliqueTopRigh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88640"/>
            <a:ext cx="542379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Музыкально-дидактическая игра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«Узнай настроение»</a:t>
            </a:r>
            <a:endParaRPr lang="ru-RU" sz="28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" name="Рисунок 3" descr="20170320_1016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1052736"/>
            <a:ext cx="4392488" cy="24700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20170320_1017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3212976"/>
            <a:ext cx="4380092" cy="24630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332656"/>
            <a:ext cx="4682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Творческая игра «музыка и цвет»</a:t>
            </a:r>
            <a:endParaRPr lang="ru-RU" sz="24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" name="Рисунок 2" descr="20170322_0959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908720"/>
            <a:ext cx="5904656" cy="36724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10634389.pn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39752" y="5373216"/>
            <a:ext cx="889613" cy="1131632"/>
          </a:xfrm>
          <a:prstGeom prst="rect">
            <a:avLst/>
          </a:prstGeom>
        </p:spPr>
      </p:pic>
      <p:pic>
        <p:nvPicPr>
          <p:cNvPr id="5" name="Рисунок 4" descr="0_520ae_8d00aac3_XXXL.jpg.png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08304" y="2420888"/>
            <a:ext cx="1512168" cy="1512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332656"/>
            <a:ext cx="47270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Музыкально-дидактическая игра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«Мажор и Минор»</a:t>
            </a:r>
            <a:endParaRPr lang="ru-RU" sz="24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" name="Рисунок 3" descr="20170322_1211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1268760"/>
            <a:ext cx="4355976" cy="24495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20170320_1026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9832" y="3140968"/>
            <a:ext cx="4646860" cy="33394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8МАРТА 2013 061_937x7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188640"/>
            <a:ext cx="3935038" cy="2952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1043608" y="4077072"/>
            <a:ext cx="686649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Рогова Елена Анатольевна,</a:t>
            </a:r>
          </a:p>
          <a:p>
            <a:r>
              <a:rPr lang="ru-RU" sz="2400" b="1" dirty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м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узыкальный руководитель </a:t>
            </a:r>
          </a:p>
          <a:p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МКДОУ «Бородинский детский сад «Теремок»</a:t>
            </a:r>
          </a:p>
          <a:p>
            <a:r>
              <a:rPr lang="ru-RU" sz="2400" b="1" dirty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м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униципального образования 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иреевский район</a:t>
            </a:r>
            <a:endParaRPr lang="ru-RU" sz="24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4048" y="1196752"/>
            <a:ext cx="362464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Образование:</a:t>
            </a:r>
          </a:p>
          <a:p>
            <a:r>
              <a:rPr lang="ru-RU" sz="20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высшее.</a:t>
            </a:r>
          </a:p>
          <a:p>
            <a:r>
              <a:rPr lang="ru-RU" sz="20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Педагогический стаж:</a:t>
            </a:r>
          </a:p>
          <a:p>
            <a:r>
              <a:rPr lang="ru-RU" sz="20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34 года.</a:t>
            </a:r>
          </a:p>
          <a:p>
            <a:r>
              <a:rPr lang="ru-RU" sz="20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Квалификационная категория:</a:t>
            </a:r>
          </a:p>
          <a:p>
            <a:r>
              <a:rPr lang="ru-RU" sz="20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высшая.</a:t>
            </a:r>
            <a:endParaRPr lang="ru-RU" sz="20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620688"/>
            <a:ext cx="45257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Музкально-дидактическая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игра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«Измени настроение»</a:t>
            </a:r>
            <a:endParaRPr lang="ru-RU" sz="24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" name="Рисунок 2" descr="20170320_1026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1556792"/>
            <a:ext cx="6014933" cy="3384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10634389.pn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1640" y="4725144"/>
            <a:ext cx="1255489" cy="1597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404664"/>
            <a:ext cx="4896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НОД «Мы рисуем музыку»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Полька»</a:t>
            </a:r>
            <a:r>
              <a:rPr lang="ru-RU" sz="2400" b="1" dirty="0" err="1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Трик-трак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», И.Штраус</a:t>
            </a:r>
            <a:endParaRPr lang="ru-RU" sz="24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" name="Рисунок 3" descr="20170320_1009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5976" y="3573016"/>
            <a:ext cx="4355976" cy="24495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20170320_1028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1268760"/>
            <a:ext cx="4788024" cy="26924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10634389.png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23728" y="5013176"/>
            <a:ext cx="1111473" cy="14138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260648"/>
            <a:ext cx="49676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НОД «Мы рисуем музыку»</a:t>
            </a:r>
          </a:p>
          <a:p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«В пещере Горного Короля», Э. Григ</a:t>
            </a:r>
            <a:endParaRPr lang="ru-RU" sz="24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" name="Рисунок 3" descr="20170322_1025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5936" y="1988840"/>
            <a:ext cx="4187844" cy="23549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20170322_10254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3608" y="1196752"/>
            <a:ext cx="3931740" cy="22109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20170322_10272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15616" y="3861048"/>
            <a:ext cx="4139952" cy="23280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10634389.png">
            <a:hlinkClick r:id="rId6" action="ppaction://hlinkfile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44208" y="5058706"/>
            <a:ext cx="1074836" cy="1367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9832" y="260648"/>
            <a:ext cx="3393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НОД « Я рисую музыку</a:t>
            </a:r>
            <a:r>
              <a:rPr lang="ru-RU" sz="2400" b="1" dirty="0" smtClean="0">
                <a:solidFill>
                  <a:srgbClr val="0070C0"/>
                </a:solidFill>
              </a:rPr>
              <a:t>»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3" name="Рисунок 2" descr="20170327_1132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836712"/>
            <a:ext cx="1993007" cy="35406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20170327_1144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63888" y="1988840"/>
            <a:ext cx="1884769" cy="3348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20170327_11155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2852936"/>
            <a:ext cx="1907639" cy="33889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10634389.png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35696" y="4941168"/>
            <a:ext cx="1280453" cy="16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88640"/>
            <a:ext cx="49567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ВЫСТАВКА «МЫ РИСУЕМ МУЗЫКУ»</a:t>
            </a:r>
            <a:endParaRPr lang="ru-RU" sz="24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" name="Рисунок 3" descr="20170327_1244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1556792"/>
            <a:ext cx="4067944" cy="226989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20170327_1244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3212976"/>
            <a:ext cx="2634066" cy="33843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 descr="20170327_1245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920" y="4077072"/>
            <a:ext cx="3969610" cy="22322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 descr="20170327_12440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3608" y="908720"/>
            <a:ext cx="3779912" cy="212557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 descr="10634389.png">
            <a:hlinkClick r:id="rId6" action="ppaction://hlinkfile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956376" y="4312686"/>
            <a:ext cx="925406" cy="11771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260648"/>
            <a:ext cx="39625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Работа с родителями</a:t>
            </a:r>
            <a:endParaRPr lang="ru-RU" sz="32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" name="Рисунок 2" descr="16678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836712"/>
            <a:ext cx="3384376" cy="3384376"/>
          </a:xfrm>
          <a:prstGeom prst="rect">
            <a:avLst/>
          </a:prstGeom>
        </p:spPr>
      </p:pic>
      <p:pic>
        <p:nvPicPr>
          <p:cNvPr id="4" name="Рисунок 3" descr="Презентация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7944" y="1988840"/>
            <a:ext cx="4620005" cy="3465004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5" name="Рисунок 4" descr="1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8489118">
            <a:off x="2116005" y="3659062"/>
            <a:ext cx="1997693" cy="2825769"/>
          </a:xfrm>
          <a:prstGeom prst="rect">
            <a:avLst/>
          </a:prstGeom>
          <a:scene3d>
            <a:camera prst="perspectiveBelow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260648"/>
            <a:ext cx="698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Результаты диагностики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особенностей эмоциональной отзывчивости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на музыку у детей подготовительной группы</a:t>
            </a:r>
            <a:endParaRPr lang="ru-RU" sz="24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987824" y="2708920"/>
          <a:ext cx="670609" cy="2685886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670609"/>
              </a:tblGrid>
              <a:tr h="268588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580112" y="2708920"/>
          <a:ext cx="609600" cy="2656858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609600"/>
              </a:tblGrid>
              <a:tr h="265685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771800" y="1700808"/>
            <a:ext cx="1304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Стартовый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этап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92080" y="1700808"/>
            <a:ext cx="11569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Итоговый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этап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259632" y="5949280"/>
            <a:ext cx="914400" cy="43204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067944" y="5949280"/>
            <a:ext cx="914400" cy="43204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267744" y="5733256"/>
            <a:ext cx="10968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Средний </a:t>
            </a:r>
          </a:p>
          <a:p>
            <a:r>
              <a:rPr lang="ru-RU" dirty="0" smtClean="0"/>
              <a:t>и низкий</a:t>
            </a:r>
          </a:p>
          <a:p>
            <a:r>
              <a:rPr lang="ru-RU" dirty="0" smtClean="0"/>
              <a:t>уровень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148064" y="5877272"/>
            <a:ext cx="10935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Высокий </a:t>
            </a:r>
          </a:p>
          <a:p>
            <a:r>
              <a:rPr lang="ru-RU" dirty="0" smtClean="0"/>
              <a:t>уровень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Слайд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784255">
            <a:off x="1187624" y="4365104"/>
            <a:ext cx="2843808" cy="2132856"/>
          </a:xfrm>
          <a:prstGeom prst="rect">
            <a:avLst/>
          </a:prstGeom>
        </p:spPr>
      </p:pic>
      <p:pic>
        <p:nvPicPr>
          <p:cNvPr id="6" name="Рисунок 5" descr="Слайд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913075">
            <a:off x="5364088" y="3356992"/>
            <a:ext cx="2939818" cy="2204864"/>
          </a:xfrm>
          <a:prstGeom prst="rect">
            <a:avLst/>
          </a:prstGeom>
        </p:spPr>
      </p:pic>
      <p:pic>
        <p:nvPicPr>
          <p:cNvPr id="4" name="Рисунок 3" descr="Слайд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945019">
            <a:off x="5292080" y="1052736"/>
            <a:ext cx="2939819" cy="220486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915816" y="188640"/>
            <a:ext cx="20798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ПЕРСПЕКТИВА</a:t>
            </a:r>
            <a:endParaRPr lang="ru-RU" sz="24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" name="Рисунок 2" descr="Слайд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87624" y="980728"/>
            <a:ext cx="4355976" cy="3266982"/>
          </a:xfrm>
          <a:prstGeom prst="rect">
            <a:avLst/>
          </a:prstGeom>
        </p:spPr>
      </p:pic>
      <p:pic>
        <p:nvPicPr>
          <p:cNvPr id="8" name="Рисунок 7" descr="Слайд1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19872" y="4365104"/>
            <a:ext cx="2939819" cy="2204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70331_0847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404664"/>
            <a:ext cx="5148064" cy="28941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10634389.pn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4581128"/>
            <a:ext cx="1450276" cy="1844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ТВОРЧЕСТВО\Клавиатура\Klav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596188" y="6596063"/>
            <a:ext cx="1312862" cy="261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  <a:latin typeface="Ariston" pitchFamily="66" charset="0"/>
              </a:rPr>
              <a:t>ProPowerPoint.Ru</a:t>
            </a:r>
            <a:endParaRPr lang="ru-RU" sz="1100" dirty="0">
              <a:solidFill>
                <a:schemeClr val="bg1">
                  <a:lumMod val="65000"/>
                </a:schemeClr>
              </a:solidFill>
              <a:latin typeface="Ariston" pitchFamily="66" charset="0"/>
            </a:endParaRPr>
          </a:p>
        </p:txBody>
      </p:sp>
      <p:pic>
        <p:nvPicPr>
          <p:cNvPr id="6" name="Рисунок 5" descr="a9363073501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692696"/>
            <a:ext cx="7425173" cy="563007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03648" y="836712"/>
            <a:ext cx="69188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Спасибо за внимание!</a:t>
            </a:r>
            <a:endParaRPr lang="ru-RU" sz="4800" b="1" dirty="0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7" grpId="1" build="allAtOnce"/>
      <p:bldP spid="7" grpId="2" build="allAtOnce"/>
      <p:bldP spid="7" grpId="3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aw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60648"/>
            <a:ext cx="2376264" cy="30340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4716016" y="1772816"/>
            <a:ext cx="2160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Эпиграф</a:t>
            </a:r>
            <a:endParaRPr lang="ru-RU" sz="40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3441680"/>
            <a:ext cx="698477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Любите и изучайте великое искусство музыки. </a:t>
            </a:r>
          </a:p>
          <a:p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Оно откроет вам целый мир высоких чувств,</a:t>
            </a:r>
          </a:p>
          <a:p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страстей, мыслей. Оно сделает вас духовно богаче. </a:t>
            </a:r>
          </a:p>
          <a:p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Благодаря музыке вы найдёте в себе новые неведомые вам прежде силы. Вы увидите жизнь в новых тонах и красках.</a:t>
            </a:r>
          </a:p>
          <a:p>
            <a:pPr algn="r"/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Д.Д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.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Шостакович</a:t>
            </a:r>
            <a:r>
              <a:rPr lang="ru-RU" sz="2400" b="1" dirty="0" smtClean="0">
                <a:solidFill>
                  <a:srgbClr val="0070C0"/>
                </a:solidFill>
              </a:rPr>
              <a:t>.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476672"/>
            <a:ext cx="552106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ТВОРЧЕСКИЙ ПРОЕКТ</a:t>
            </a:r>
          </a:p>
          <a:p>
            <a:endParaRPr lang="ru-RU" sz="4000" b="1" dirty="0" smtClean="0">
              <a:solidFill>
                <a:srgbClr val="0070C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ru-RU" sz="4000" b="1" dirty="0" smtClean="0"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«МЫРИСУЕМ МУЗЫКУ»</a:t>
            </a:r>
            <a:endParaRPr lang="ru-RU" sz="4000" b="1" dirty="0">
              <a:solidFill>
                <a:srgbClr val="0070C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3" name="Рисунок 2" descr="20170320_1004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5856" y="2564904"/>
            <a:ext cx="3672408" cy="3183406"/>
          </a:xfrm>
          <a:prstGeom prst="flowChartAlternateProcess">
            <a:avLst/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332656"/>
            <a:ext cx="37920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НАПРАВЛЕНИЕ</a:t>
            </a:r>
            <a:endParaRPr lang="ru-RU" sz="4400" b="1" dirty="0">
              <a:solidFill>
                <a:srgbClr val="0070C0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1988840"/>
            <a:ext cx="75608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«Развитие эмоциональной отзывчивости на музыкальные произведения у старших дошкольников»</a:t>
            </a:r>
            <a:endParaRPr lang="ru-RU" sz="4000" b="1" dirty="0"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792" y="548680"/>
            <a:ext cx="40827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Аннотация проекта</a:t>
            </a:r>
            <a:endParaRPr lang="ru-RU" sz="36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043608" y="1412776"/>
            <a:ext cx="3456384" cy="136815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Тип проекта:</a:t>
            </a:r>
          </a:p>
          <a:p>
            <a:pPr algn="ctr"/>
            <a:r>
              <a:rPr lang="ru-RU" b="1" dirty="0" smtClean="0"/>
              <a:t>творческий</a:t>
            </a:r>
            <a:endParaRPr lang="ru-RU" b="1" dirty="0"/>
          </a:p>
        </p:txBody>
      </p:sp>
      <p:sp>
        <p:nvSpPr>
          <p:cNvPr id="4" name="Овал 3"/>
          <p:cNvSpPr/>
          <p:nvPr/>
        </p:nvSpPr>
        <p:spPr>
          <a:xfrm>
            <a:off x="4716016" y="1412776"/>
            <a:ext cx="3600400" cy="1368152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Доминирующая в проекте деятельность:</a:t>
            </a:r>
          </a:p>
          <a:p>
            <a:pPr algn="ctr"/>
            <a:r>
              <a:rPr lang="ru-RU" b="1" dirty="0"/>
              <a:t>в</a:t>
            </a:r>
            <a:r>
              <a:rPr lang="ru-RU" b="1" dirty="0" smtClean="0"/>
              <a:t>осприятие музыки</a:t>
            </a:r>
            <a:endParaRPr lang="ru-RU" b="1" dirty="0"/>
          </a:p>
        </p:txBody>
      </p:sp>
      <p:sp>
        <p:nvSpPr>
          <p:cNvPr id="7" name="Овал 6"/>
          <p:cNvSpPr/>
          <p:nvPr/>
        </p:nvSpPr>
        <p:spPr>
          <a:xfrm>
            <a:off x="1115616" y="3140968"/>
            <a:ext cx="3456384" cy="1872208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Направленность деятельности:</a:t>
            </a:r>
          </a:p>
          <a:p>
            <a:pPr algn="ctr"/>
            <a:r>
              <a:rPr lang="ru-RU" b="1" dirty="0"/>
              <a:t>в</a:t>
            </a:r>
            <a:r>
              <a:rPr lang="ru-RU" b="1" dirty="0" smtClean="0"/>
              <a:t>оспитательно-образовательная, художественно-эстетическая</a:t>
            </a:r>
            <a:endParaRPr lang="ru-RU" b="1" dirty="0"/>
          </a:p>
        </p:txBody>
      </p:sp>
      <p:sp>
        <p:nvSpPr>
          <p:cNvPr id="8" name="Овал 7"/>
          <p:cNvSpPr/>
          <p:nvPr/>
        </p:nvSpPr>
        <p:spPr>
          <a:xfrm>
            <a:off x="4860032" y="3140968"/>
            <a:ext cx="3816424" cy="187220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Участники проекта:</a:t>
            </a:r>
          </a:p>
          <a:p>
            <a:pPr algn="ctr"/>
            <a:r>
              <a:rPr lang="ru-RU" b="1" dirty="0"/>
              <a:t>д</a:t>
            </a:r>
            <a:r>
              <a:rPr lang="ru-RU" b="1" dirty="0" smtClean="0"/>
              <a:t>ети подготовительной группы,</a:t>
            </a:r>
          </a:p>
          <a:p>
            <a:pPr algn="ctr"/>
            <a:r>
              <a:rPr lang="ru-RU" b="1" dirty="0"/>
              <a:t>р</a:t>
            </a:r>
            <a:r>
              <a:rPr lang="ru-RU" b="1" dirty="0" smtClean="0"/>
              <a:t>одители, музыкальный руководитель,</a:t>
            </a:r>
          </a:p>
          <a:p>
            <a:pPr algn="ctr"/>
            <a:r>
              <a:rPr lang="ru-RU" b="1" dirty="0" smtClean="0"/>
              <a:t>воспитатель</a:t>
            </a:r>
            <a:endParaRPr lang="ru-RU" b="1" dirty="0"/>
          </a:p>
        </p:txBody>
      </p:sp>
      <p:sp>
        <p:nvSpPr>
          <p:cNvPr id="9" name="Овал 8"/>
          <p:cNvSpPr/>
          <p:nvPr/>
        </p:nvSpPr>
        <p:spPr>
          <a:xfrm>
            <a:off x="1331640" y="5301208"/>
            <a:ext cx="3024336" cy="127444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Сроки проведения:</a:t>
            </a:r>
          </a:p>
          <a:p>
            <a:pPr algn="ctr"/>
            <a:r>
              <a:rPr lang="ru-RU" b="1" dirty="0"/>
              <a:t>я</a:t>
            </a:r>
            <a:r>
              <a:rPr lang="ru-RU" b="1" dirty="0" smtClean="0"/>
              <a:t>нварь-апрель 2017 года</a:t>
            </a:r>
            <a:endParaRPr lang="ru-RU" b="1" dirty="0"/>
          </a:p>
        </p:txBody>
      </p:sp>
      <p:sp>
        <p:nvSpPr>
          <p:cNvPr id="10" name="Овал 9"/>
          <p:cNvSpPr/>
          <p:nvPr/>
        </p:nvSpPr>
        <p:spPr>
          <a:xfrm>
            <a:off x="5292080" y="5301208"/>
            <a:ext cx="2736304" cy="1296144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Характер контактов:</a:t>
            </a:r>
          </a:p>
          <a:p>
            <a:pPr algn="ctr"/>
            <a:r>
              <a:rPr lang="ru-RU" dirty="0" smtClean="0"/>
              <a:t> </a:t>
            </a:r>
            <a:r>
              <a:rPr lang="ru-RU" b="1" dirty="0" smtClean="0"/>
              <a:t>в рамках ДОУ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260648"/>
            <a:ext cx="41164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АКТУАЛЬНОСТЬ ПРОЕКТА</a:t>
            </a:r>
            <a:endParaRPr lang="ru-RU" sz="28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980728"/>
            <a:ext cx="7848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defRPr/>
            </a:pPr>
            <a:r>
              <a:rPr lang="ru-RU" sz="2400" b="1" dirty="0" smtClean="0">
                <a:solidFill>
                  <a:srgbClr val="C00000"/>
                </a:solidFill>
              </a:rPr>
              <a:t>1. В </a:t>
            </a:r>
            <a:r>
              <a:rPr lang="ru-RU" sz="2400" b="1" dirty="0">
                <a:solidFill>
                  <a:srgbClr val="C00000"/>
                </a:solidFill>
              </a:rPr>
              <a:t>дошкольном возрасте важно развивать целостное 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defRPr/>
            </a:pPr>
            <a:r>
              <a:rPr lang="ru-RU" sz="2400" b="1" dirty="0" smtClean="0">
                <a:solidFill>
                  <a:srgbClr val="C00000"/>
                </a:solidFill>
              </a:rPr>
              <a:t>художественно-эстетическое </a:t>
            </a:r>
            <a:r>
              <a:rPr lang="ru-RU" sz="2400" b="1" dirty="0">
                <a:solidFill>
                  <a:srgbClr val="C00000"/>
                </a:solidFill>
              </a:rPr>
              <a:t>восприятие мира.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1600" y="1844824"/>
            <a:ext cx="7920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2. Дети растут на примитивных музыкальных «шедеврах».Это не способствует гармоничному и нравственному развитию детей.</a:t>
            </a:r>
          </a:p>
          <a:p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2924944"/>
            <a:ext cx="6912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3.Через высокохудожественную музыку, 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можно дать детям нравственные понятия: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доброта, отзывчивость, сопереживание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4149080"/>
            <a:ext cx="7560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</a:rPr>
              <a:t>4</a:t>
            </a:r>
            <a:r>
              <a:rPr lang="ru-RU" sz="2400" b="1" dirty="0" smtClean="0">
                <a:solidFill>
                  <a:srgbClr val="0070C0"/>
                </a:solidFill>
              </a:rPr>
              <a:t>.Рисунок, цвет помогает детям лучше понять и представить музыкальный образ, содержание 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музыкального произведения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3608" y="5445224"/>
            <a:ext cx="53469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5</a:t>
            </a:r>
            <a:r>
              <a:rPr lang="ru-RU" sz="2400" b="1" dirty="0" smtClean="0">
                <a:solidFill>
                  <a:srgbClr val="C00000"/>
                </a:solidFill>
              </a:rPr>
              <a:t>.Музыка, воплощенная в рисунках,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лучше осмысливается и запоминается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15816" y="260648"/>
            <a:ext cx="39462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ОСНОВНЫЕ ПРОТИВОРЕЧИЯ</a:t>
            </a:r>
            <a:endParaRPr lang="ru-RU" sz="24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499992" y="1484784"/>
            <a:ext cx="2304256" cy="1130424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Содержание современной  музыкальной индустрии</a:t>
            </a:r>
            <a:endParaRPr lang="ru-RU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908720"/>
            <a:ext cx="2088232" cy="1202432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Потребности детей в чистой и доброй музыке</a:t>
            </a:r>
            <a:endParaRPr lang="ru-RU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95936" y="3356992"/>
            <a:ext cx="2376264" cy="1346448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Уровень готовности дошкольников к данному виду деятельности</a:t>
            </a:r>
            <a:endParaRPr lang="ru-RU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43608" y="2492896"/>
            <a:ext cx="3024336" cy="1872208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Необходимость использования современных методик и технологий в процессе художественно-эстетического воспитания</a:t>
            </a:r>
            <a:endParaRPr lang="ru-RU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779912" y="5301208"/>
            <a:ext cx="2520280" cy="1346448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Слабая материально-техническая база я ДОУ</a:t>
            </a:r>
            <a:endParaRPr lang="ru-RU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75656" y="4797152"/>
            <a:ext cx="2376264" cy="1296144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Уровень современных средств ТСО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6" grpId="0" animBg="1"/>
      <p:bldP spid="5" grpId="0" animBg="1"/>
      <p:bldP spid="8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5856" y="260648"/>
            <a:ext cx="2822889" cy="46166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ГИПОТЕЗА ПРОЕКТА</a:t>
            </a:r>
            <a:endParaRPr lang="ru-RU" sz="24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980728"/>
            <a:ext cx="5760640" cy="14401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Если создать благоприятные условия для использования изобразительной деятельности в музыкальном развитии детей, то возможно: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2924944"/>
            <a:ext cx="3024336" cy="24482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Развить более глубокое эмоциональное восприятие музыки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60032" y="2924944"/>
            <a:ext cx="3744416" cy="24482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Расширить возможности умений выражать переживания музыки с помощью освоенных детьми представлений и творческих способов действий (в пении, движении, игре на ДМИ)</a:t>
            </a:r>
            <a:endParaRPr lang="ru-RU" sz="2000" b="1" dirty="0">
              <a:solidFill>
                <a:srgbClr val="0070C0"/>
              </a:solidFill>
            </a:endParaRPr>
          </a:p>
        </p:txBody>
      </p:sp>
      <p:cxnSp>
        <p:nvCxnSpPr>
          <p:cNvPr id="8" name="Прямая со стрелкой 7"/>
          <p:cNvCxnSpPr>
            <a:stCxn id="4" idx="2"/>
          </p:cNvCxnSpPr>
          <p:nvPr/>
        </p:nvCxnSpPr>
        <p:spPr>
          <a:xfrm flipH="1">
            <a:off x="2843808" y="2420888"/>
            <a:ext cx="1872208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4" idx="2"/>
            <a:endCxn id="6" idx="0"/>
          </p:cNvCxnSpPr>
          <p:nvPr/>
        </p:nvCxnSpPr>
        <p:spPr>
          <a:xfrm>
            <a:off x="4716016" y="2420888"/>
            <a:ext cx="2016224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klaviat_royal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</TotalTime>
  <Words>595</Words>
  <Application>Microsoft Office PowerPoint</Application>
  <PresentationFormat>Экран (4:3)</PresentationFormat>
  <Paragraphs>128</Paragraphs>
  <Slides>29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klaviat_royal</vt:lpstr>
      <vt:lpstr>Презентация проекта «Мы рисуем музыку»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PowerPoint</dc:title>
  <dc:creator>Propowerpoint.ru</dc:creator>
  <dc:description>http://propowerpoint.ru - Бесплатные шаблоны для презентаций. Полезные советы и уроки  PowerPoint .</dc:description>
  <cp:lastModifiedBy>Елена</cp:lastModifiedBy>
  <cp:revision>234</cp:revision>
  <dcterms:created xsi:type="dcterms:W3CDTF">2013-02-04T11:52:56Z</dcterms:created>
  <dcterms:modified xsi:type="dcterms:W3CDTF">2017-04-12T17:49:47Z</dcterms:modified>
</cp:coreProperties>
</file>