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2.jpg" ContentType="image/jpeg"/>
  <Override PartName="/ppt/media/image3.jpg" ContentType="image/jpeg"/>
  <Override PartName="/ppt/media/image1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1430000" cy="6445250"/>
  <p:notesSz cx="11430000" cy="64452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72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473825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BCEB21-3AE7-4735-9909-3DE0F9D946CA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86188" y="806450"/>
            <a:ext cx="3857625" cy="2174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143000" y="3101975"/>
            <a:ext cx="9144000" cy="2538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473825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A44868-4769-4EEE-9B28-D56A707B10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578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A44868-4769-4EEE-9B28-D56A707B102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588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1998027"/>
            <a:ext cx="9715500" cy="1353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609340"/>
            <a:ext cx="8001000" cy="1611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50" b="0" i="0">
                <a:solidFill>
                  <a:srgbClr val="5B6E8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0" i="0">
                <a:solidFill>
                  <a:srgbClr val="5B6E8B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150" b="0" i="0">
                <a:solidFill>
                  <a:srgbClr val="5B6E8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0" i="0">
                <a:solidFill>
                  <a:srgbClr val="5B6E8B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3"/>
            <a:ext cx="4286250" cy="64386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0" i="0">
                <a:solidFill>
                  <a:srgbClr val="5B6E8B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7375" y="732275"/>
            <a:ext cx="9079230" cy="100411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cs typeface="SimSu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87381" y="1550828"/>
            <a:ext cx="5960745" cy="2444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50" b="0" i="0">
                <a:solidFill>
                  <a:srgbClr val="5B6E8B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5994082"/>
            <a:ext cx="36576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/>
          <p:cNvSpPr txBox="1">
            <a:spLocks/>
          </p:cNvSpPr>
          <p:nvPr/>
        </p:nvSpPr>
        <p:spPr>
          <a:xfrm>
            <a:off x="0" y="174625"/>
            <a:ext cx="11430000" cy="155042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ctr">
              <a:spcBef>
                <a:spcPts val="130"/>
              </a:spcBef>
            </a:pPr>
            <a:r>
              <a:rPr lang="ru-RU" sz="2600" b="1" spc="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МИНИСТЕРСТВО ОБРАЗОВАНИЯ И НАУКИ ХАБАРОВСКОГО КРАЯ </a:t>
            </a:r>
          </a:p>
          <a:p>
            <a:pPr marL="12700" algn="ctr">
              <a:spcBef>
                <a:spcPts val="130"/>
              </a:spcBef>
            </a:pPr>
            <a:r>
              <a:rPr lang="ru-RU" sz="1800" b="1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КРАЕВОЕ ГОСУДАРСТВЕННОЕ БЮДЖЕТНОЕ ПРОФЕССИОНАЛЬНОЕ ОБРАЗОВАТЕЛЬНОЕ УЧРЕЖДЕНИЕ «ХАБАРОВСКИЙ АВТОМЕХАНИЧЕСКИЙ КОЛЛЕДЖ (АВТОДОР)» </a:t>
            </a:r>
          </a:p>
          <a:p>
            <a:pPr marL="12700" algn="ctr">
              <a:spcBef>
                <a:spcPts val="130"/>
              </a:spcBef>
            </a:pPr>
            <a:r>
              <a:rPr lang="ru-RU" sz="1800" b="1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(КГБ ПОУ «ХАМК АВТОДОР)»)</a:t>
            </a:r>
          </a:p>
        </p:txBody>
      </p:sp>
      <p:sp>
        <p:nvSpPr>
          <p:cNvPr id="6" name="object 2"/>
          <p:cNvSpPr txBox="1">
            <a:spLocks/>
          </p:cNvSpPr>
          <p:nvPr/>
        </p:nvSpPr>
        <p:spPr>
          <a:xfrm>
            <a:off x="-36786" y="2079440"/>
            <a:ext cx="11466786" cy="146065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ctr">
              <a:lnSpc>
                <a:spcPct val="150000"/>
              </a:lnSpc>
              <a:spcBef>
                <a:spcPts val="130"/>
              </a:spcBef>
            </a:pPr>
            <a:r>
              <a:rPr lang="ru-RU" sz="2600" spc="6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РАЗРАБОТКА ВНЕУРОЧНОГО ЗАНЯТИЯ «РАЗГОВОРЫ О ВАЖНОМ» С ИСПОЛЬЗОВАНИЕМ РЕГИОНАЛЬНОГО КОМПОНЕНТА </a:t>
            </a:r>
          </a:p>
          <a:p>
            <a:pPr marL="12700" algn="ctr">
              <a:lnSpc>
                <a:spcPct val="150000"/>
              </a:lnSpc>
              <a:spcBef>
                <a:spcPts val="130"/>
              </a:spcBef>
            </a:pPr>
            <a:r>
              <a:rPr lang="ru-RU" sz="1800" b="1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ПО ТЕМЕ</a:t>
            </a:r>
            <a:r>
              <a:rPr lang="ru-RU" sz="1800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: "ГЕРОИ С НАШЕГО ДВОРА»</a:t>
            </a:r>
          </a:p>
        </p:txBody>
      </p:sp>
      <p:sp>
        <p:nvSpPr>
          <p:cNvPr id="7" name="object 2"/>
          <p:cNvSpPr txBox="1">
            <a:spLocks/>
          </p:cNvSpPr>
          <p:nvPr/>
        </p:nvSpPr>
        <p:spPr>
          <a:xfrm>
            <a:off x="0" y="6006133"/>
            <a:ext cx="11430000" cy="2936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ctr">
              <a:spcBef>
                <a:spcPts val="130"/>
              </a:spcBef>
            </a:pPr>
            <a:r>
              <a:rPr lang="ru-RU" sz="1800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ХАБАРОВСК, 2026 ГОД</a:t>
            </a:r>
          </a:p>
        </p:txBody>
      </p:sp>
      <p:sp>
        <p:nvSpPr>
          <p:cNvPr id="8" name="object 2"/>
          <p:cNvSpPr txBox="1">
            <a:spLocks/>
          </p:cNvSpPr>
          <p:nvPr/>
        </p:nvSpPr>
        <p:spPr>
          <a:xfrm>
            <a:off x="6705600" y="4733990"/>
            <a:ext cx="4611414" cy="156581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r">
              <a:lnSpc>
                <a:spcPct val="150000"/>
              </a:lnSpc>
              <a:spcBef>
                <a:spcPts val="130"/>
              </a:spcBef>
            </a:pPr>
            <a:r>
              <a:rPr lang="ru-RU" sz="1800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РАЗРАБОТАЛ(А) ПРЕПОДАВАТЕЛЬ: </a:t>
            </a:r>
            <a:r>
              <a:rPr lang="ru-RU" sz="1800" u="sng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ГУДКОВА </a:t>
            </a:r>
          </a:p>
          <a:p>
            <a:pPr marL="12700" algn="r">
              <a:lnSpc>
                <a:spcPct val="150000"/>
              </a:lnSpc>
              <a:spcBef>
                <a:spcPts val="130"/>
              </a:spcBef>
            </a:pPr>
            <a:r>
              <a:rPr lang="ru-RU" sz="1800" u="sng" spc="235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ЛЮДМИЛА ИГОРЕВНА</a:t>
            </a:r>
          </a:p>
          <a:p>
            <a:pPr marL="12700" algn="ctr">
              <a:spcBef>
                <a:spcPts val="130"/>
              </a:spcBef>
            </a:pPr>
            <a:endParaRPr lang="ru-RU" sz="1800" spc="235" dirty="0" smtClean="0"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bject 2"/>
          <p:cNvSpPr txBox="1">
            <a:spLocks/>
          </p:cNvSpPr>
          <p:nvPr/>
        </p:nvSpPr>
        <p:spPr>
          <a:xfrm>
            <a:off x="152400" y="4114948"/>
            <a:ext cx="10896600" cy="43217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l">
              <a:lnSpc>
                <a:spcPct val="150000"/>
              </a:lnSpc>
              <a:spcBef>
                <a:spcPts val="130"/>
              </a:spcBef>
            </a:pPr>
            <a:r>
              <a:rPr lang="ru-RU" sz="1800" spc="60" dirty="0" smtClean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ИСТОРИИ ХАБАРОВСКОГО КРАЯ ЧЕРЕЗ ПОДВИГИ И ДОСТИЖЕНИЯ</a:t>
            </a:r>
            <a:endParaRPr lang="ru-RU" sz="1800" spc="235" dirty="0" smtClean="0"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37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" y="0"/>
            <a:ext cx="5845977" cy="97629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ctr">
              <a:lnSpc>
                <a:spcPct val="150000"/>
              </a:lnSpc>
              <a:spcBef>
                <a:spcPts val="130"/>
              </a:spcBef>
            </a:pPr>
            <a:r>
              <a:rPr sz="2600" spc="40" dirty="0"/>
              <a:t> </a:t>
            </a:r>
            <a:r>
              <a:rPr lang="ru-RU" sz="1800" b="1" spc="340" dirty="0" smtClean="0">
                <a:latin typeface="Verdana" panose="020B0604030504040204" pitchFamily="34" charset="0"/>
                <a:ea typeface="Verdana" panose="020B0604030504040204" pitchFamily="34" charset="0"/>
              </a:rPr>
              <a:t>В ПОИСКАХ ГЕРОЕВ В ПОВСЕДНЕВНОСТИ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52400" y="1165225"/>
            <a:ext cx="5845976" cy="506164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189865" algn="just">
              <a:spcBef>
                <a:spcPts val="90"/>
              </a:spcBef>
            </a:pPr>
            <a:r>
              <a:rPr lang="ru-RU" sz="1800" spc="-10" dirty="0" smtClean="0"/>
              <a:t>Часто мы ищем героев в книгах или фильмах, но они жили и живут совсем рядом. </a:t>
            </a:r>
            <a:endParaRPr lang="ru-RU" sz="1800" spc="-10" dirty="0"/>
          </a:p>
          <a:p>
            <a:pPr marL="12700" marR="189865" algn="just">
              <a:spcBef>
                <a:spcPts val="90"/>
              </a:spcBef>
            </a:pPr>
            <a:r>
              <a:rPr lang="ru-RU" sz="1800" spc="-10" dirty="0" smtClean="0"/>
              <a:t>Посмотрите на это здание школу №15 в Хабаровске. Здесь учился обычный мальчишка, который в 20 лет стал Героем Советского Союза.</a:t>
            </a:r>
          </a:p>
          <a:p>
            <a:pPr marL="12700" marR="189865" algn="just">
              <a:spcBef>
                <a:spcPts val="90"/>
              </a:spcBef>
            </a:pPr>
            <a:endParaRPr lang="ru-RU" sz="1800" spc="-10" dirty="0"/>
          </a:p>
          <a:p>
            <a:pPr marL="12700" marR="189865" algn="just">
              <a:spcBef>
                <a:spcPts val="90"/>
              </a:spcBef>
            </a:pPr>
            <a:r>
              <a:rPr lang="ru-RU" sz="1800" spc="-10" dirty="0" smtClean="0"/>
              <a:t>Мы привыкли думать о героях как о чем-то далеком и недосягаемом, но настоящие герои часто рождаются в самых обычных местах. Это школы, где сидят обычные ученики, улицы, по которым мы проходим каждый день, заводы, где работают простые рабочие.</a:t>
            </a:r>
          </a:p>
          <a:p>
            <a:pPr marL="12700" marR="189865" algn="just">
              <a:spcBef>
                <a:spcPts val="90"/>
              </a:spcBef>
            </a:pPr>
            <a:endParaRPr lang="ru-RU" sz="1800" spc="-10" dirty="0"/>
          </a:p>
          <a:p>
            <a:pPr marL="12700" marR="189865" algn="just">
              <a:spcBef>
                <a:spcPts val="90"/>
              </a:spcBef>
            </a:pPr>
            <a:r>
              <a:rPr lang="ru-RU" sz="1800" spc="-10" dirty="0" smtClean="0"/>
              <a:t>А Вы знаете, в честь кого названа ваша школа или улица</a:t>
            </a:r>
            <a:r>
              <a:rPr lang="en-US" sz="1800" spc="-10" dirty="0" smtClean="0"/>
              <a:t>? </a:t>
            </a:r>
            <a:r>
              <a:rPr lang="ru-RU" sz="1800" spc="-10" dirty="0" smtClean="0"/>
              <a:t>Кто тот человек, чье имя вы произносите десятки раз в день, даже не задумываясь о его подвиге</a:t>
            </a:r>
            <a:r>
              <a:rPr lang="en-US" sz="1800" spc="-10" dirty="0" smtClean="0"/>
              <a:t>?</a:t>
            </a:r>
            <a:endParaRPr sz="1800" spc="-1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98425"/>
            <a:ext cx="5443554" cy="624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-180949"/>
            <a:ext cx="11122572" cy="579645"/>
          </a:xfrm>
          <a:prstGeom prst="rect">
            <a:avLst/>
          </a:prstGeom>
        </p:spPr>
        <p:txBody>
          <a:bodyPr vert="horz" wrap="square" lIns="0" tIns="29971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"/>
              </a:spcBef>
            </a:pPr>
            <a:r>
              <a:rPr lang="ru-RU" sz="1800" b="1" dirty="0" smtClean="0">
                <a:latin typeface="Verdana"/>
                <a:cs typeface="Verdana"/>
              </a:rPr>
              <a:t>ВАСИЛИЙ ШЕЛЕСТ: ОТ ХАБАРОВСКА ДО ДНЕПРА</a:t>
            </a:r>
            <a:endParaRPr lang="ru-RU" sz="1800" b="1" dirty="0">
              <a:latin typeface="Verdana"/>
              <a:cs typeface="Verdana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479425"/>
            <a:ext cx="2885090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31177" y="541682"/>
            <a:ext cx="2869817" cy="3318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964132" y="555625"/>
            <a:ext cx="2590800" cy="2939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object 3"/>
          <p:cNvSpPr txBox="1">
            <a:spLocks noGrp="1"/>
          </p:cNvSpPr>
          <p:nvPr>
            <p:ph type="body" idx="1"/>
          </p:nvPr>
        </p:nvSpPr>
        <p:spPr>
          <a:xfrm>
            <a:off x="86710" y="4185391"/>
            <a:ext cx="3959772" cy="225318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189865" algn="ctr">
              <a:spcBef>
                <a:spcPts val="90"/>
              </a:spcBef>
            </a:pPr>
            <a:r>
              <a:rPr lang="ru-RU" sz="1800" b="1" spc="-10" dirty="0" smtClean="0"/>
              <a:t>РАННИЕ ГОДЫ </a:t>
            </a:r>
          </a:p>
          <a:p>
            <a:pPr marL="12700" marR="189865" algn="ctr">
              <a:spcBef>
                <a:spcPts val="90"/>
              </a:spcBef>
            </a:pPr>
            <a:r>
              <a:rPr lang="ru-RU" sz="1800" spc="-10" dirty="0" smtClean="0"/>
              <a:t>Шелест Василий Галактионович родился в 1923 году в Амурской области. </a:t>
            </a:r>
          </a:p>
          <a:p>
            <a:pPr marL="12700" marR="189865" algn="ctr">
              <a:spcBef>
                <a:spcPts val="90"/>
              </a:spcBef>
            </a:pPr>
            <a:r>
              <a:rPr lang="ru-RU" sz="1800" spc="-10" dirty="0" smtClean="0"/>
              <a:t>С семи лет его семья переехала в Хабаровский край, где мальчик рос в рабочей семье. </a:t>
            </a:r>
            <a:endParaRPr sz="1800" spc="-10" dirty="0"/>
          </a:p>
        </p:txBody>
      </p:sp>
      <p:sp>
        <p:nvSpPr>
          <p:cNvPr id="8" name="object 3"/>
          <p:cNvSpPr txBox="1">
            <a:spLocks/>
          </p:cNvSpPr>
          <p:nvPr/>
        </p:nvSpPr>
        <p:spPr>
          <a:xfrm>
            <a:off x="4059620" y="4104561"/>
            <a:ext cx="3767959" cy="224035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marL="0">
              <a:defRPr sz="1150" b="0" i="0">
                <a:solidFill>
                  <a:srgbClr val="5B6E8B"/>
                </a:solidFill>
                <a:latin typeface="Verdana"/>
                <a:ea typeface="+mn-ea"/>
                <a:cs typeface="Verdana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189865" algn="ctr">
              <a:spcBef>
                <a:spcPts val="90"/>
              </a:spcBef>
            </a:pPr>
            <a:r>
              <a:rPr lang="ru-RU" sz="1800" b="1" spc="-10" dirty="0" smtClean="0"/>
              <a:t>УЧЕБА В ШКОЛЕ</a:t>
            </a:r>
          </a:p>
          <a:p>
            <a:pPr marL="12700" marR="189865" algn="ctr">
              <a:spcBef>
                <a:spcPts val="90"/>
              </a:spcBef>
            </a:pPr>
            <a:r>
              <a:rPr lang="ru-RU" sz="1800" spc="-10" dirty="0" smtClean="0"/>
              <a:t>Василий окончил 7 классов школы №15 в Хабаровске-той самой школы, где сегодня учатся сотни детей. Затем продолжил обучение в ремесленном училище, готовясь к туровой жизни</a:t>
            </a:r>
            <a:endParaRPr lang="ru-RU" sz="1800" spc="-10" dirty="0"/>
          </a:p>
        </p:txBody>
      </p:sp>
      <p:sp>
        <p:nvSpPr>
          <p:cNvPr id="9" name="object 3"/>
          <p:cNvSpPr txBox="1">
            <a:spLocks/>
          </p:cNvSpPr>
          <p:nvPr/>
        </p:nvSpPr>
        <p:spPr>
          <a:xfrm>
            <a:off x="7554229" y="3584123"/>
            <a:ext cx="3875772" cy="280717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marL="0">
              <a:defRPr sz="1150" b="0" i="0">
                <a:solidFill>
                  <a:srgbClr val="5B6E8B"/>
                </a:solidFill>
                <a:latin typeface="Verdana"/>
                <a:ea typeface="+mn-ea"/>
                <a:cs typeface="Verdana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189865" algn="ctr">
              <a:spcBef>
                <a:spcPts val="90"/>
              </a:spcBef>
            </a:pPr>
            <a:r>
              <a:rPr lang="ru-RU" sz="1800" b="1" spc="-10" dirty="0" smtClean="0"/>
              <a:t>РАБОЧИЕ БУДНИ</a:t>
            </a:r>
          </a:p>
          <a:p>
            <a:pPr marL="12700" marR="189865" algn="ctr">
              <a:spcBef>
                <a:spcPts val="90"/>
              </a:spcBef>
            </a:pPr>
            <a:r>
              <a:rPr lang="ru-RU" sz="1800" spc="-10" dirty="0" smtClean="0"/>
              <a:t>До войны Василий работал слесарем и токарем на знаменитом заводе «Дальдизель» - предприятии, которое выпускало двигатели и играло важную роли в индустриализации края. </a:t>
            </a:r>
          </a:p>
          <a:p>
            <a:pPr marL="12700" marR="189865" algn="ctr">
              <a:spcBef>
                <a:spcPts val="90"/>
              </a:spcBef>
            </a:pPr>
            <a:r>
              <a:rPr lang="ru-RU" sz="1800" spc="-10" dirty="0" smtClean="0"/>
              <a:t>Это был обычный рабочий день за станком.</a:t>
            </a:r>
            <a:endParaRPr lang="ru-RU" sz="1800" spc="-1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03335" y="98425"/>
            <a:ext cx="4026664" cy="6207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object 6"/>
          <p:cNvSpPr txBox="1"/>
          <p:nvPr/>
        </p:nvSpPr>
        <p:spPr>
          <a:xfrm>
            <a:off x="152400" y="438461"/>
            <a:ext cx="7086600" cy="1116331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spcBef>
                <a:spcPts val="65"/>
              </a:spcBef>
            </a:pPr>
            <a:r>
              <a:rPr lang="ru-RU" spc="-85" dirty="0" smtClean="0">
                <a:solidFill>
                  <a:srgbClr val="5B6E8B"/>
                </a:solidFill>
                <a:latin typeface="Verdana"/>
                <a:cs typeface="Verdana"/>
              </a:rPr>
              <a:t>Сентябрь 1943 года стал переломным моментом в Великой отечественной войне. Советские войска начали форсирование Днепра – одной из самых масштабных и кровопролитных операций войны. 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42671" y="1642034"/>
            <a:ext cx="444113" cy="3647440"/>
            <a:chOff x="509344" y="1690509"/>
            <a:chExt cx="644525" cy="3647440"/>
          </a:xfrm>
        </p:grpSpPr>
        <p:sp>
          <p:nvSpPr>
            <p:cNvPr id="8" name="object 8"/>
            <p:cNvSpPr/>
            <p:nvPr/>
          </p:nvSpPr>
          <p:spPr>
            <a:xfrm>
              <a:off x="652081" y="1690623"/>
              <a:ext cx="501650" cy="3647440"/>
            </a:xfrm>
            <a:custGeom>
              <a:avLst/>
              <a:gdLst/>
              <a:ahLst/>
              <a:cxnLst/>
              <a:rect l="l" t="t" r="r" b="b"/>
              <a:pathLst>
                <a:path w="501650" h="3647440">
                  <a:moveTo>
                    <a:pt x="16103" y="5816"/>
                  </a:moveTo>
                  <a:lnTo>
                    <a:pt x="15316" y="3924"/>
                  </a:lnTo>
                  <a:lnTo>
                    <a:pt x="12179" y="774"/>
                  </a:lnTo>
                  <a:lnTo>
                    <a:pt x="10274" y="0"/>
                  </a:lnTo>
                  <a:lnTo>
                    <a:pt x="5829" y="0"/>
                  </a:lnTo>
                  <a:lnTo>
                    <a:pt x="3937" y="774"/>
                  </a:lnTo>
                  <a:lnTo>
                    <a:pt x="787" y="3924"/>
                  </a:lnTo>
                  <a:lnTo>
                    <a:pt x="0" y="5816"/>
                  </a:lnTo>
                  <a:lnTo>
                    <a:pt x="0" y="3638829"/>
                  </a:lnTo>
                  <a:lnTo>
                    <a:pt x="0" y="3641052"/>
                  </a:lnTo>
                  <a:lnTo>
                    <a:pt x="787" y="3642957"/>
                  </a:lnTo>
                  <a:lnTo>
                    <a:pt x="3937" y="3646106"/>
                  </a:lnTo>
                  <a:lnTo>
                    <a:pt x="5829" y="3646881"/>
                  </a:lnTo>
                  <a:lnTo>
                    <a:pt x="10274" y="3646881"/>
                  </a:lnTo>
                  <a:lnTo>
                    <a:pt x="12179" y="3646106"/>
                  </a:lnTo>
                  <a:lnTo>
                    <a:pt x="15316" y="3642957"/>
                  </a:lnTo>
                  <a:lnTo>
                    <a:pt x="16103" y="3641052"/>
                  </a:lnTo>
                  <a:lnTo>
                    <a:pt x="16103" y="5816"/>
                  </a:lnTo>
                  <a:close/>
                </a:path>
                <a:path w="501650" h="3647440">
                  <a:moveTo>
                    <a:pt x="501408" y="134632"/>
                  </a:moveTo>
                  <a:lnTo>
                    <a:pt x="500621" y="132727"/>
                  </a:lnTo>
                  <a:lnTo>
                    <a:pt x="497471" y="129590"/>
                  </a:lnTo>
                  <a:lnTo>
                    <a:pt x="495579" y="128803"/>
                  </a:lnTo>
                  <a:lnTo>
                    <a:pt x="128854" y="128803"/>
                  </a:lnTo>
                  <a:lnTo>
                    <a:pt x="126961" y="129590"/>
                  </a:lnTo>
                  <a:lnTo>
                    <a:pt x="123812" y="132727"/>
                  </a:lnTo>
                  <a:lnTo>
                    <a:pt x="123024" y="134632"/>
                  </a:lnTo>
                  <a:lnTo>
                    <a:pt x="123024" y="136855"/>
                  </a:lnTo>
                  <a:lnTo>
                    <a:pt x="123024" y="139077"/>
                  </a:lnTo>
                  <a:lnTo>
                    <a:pt x="123812" y="140970"/>
                  </a:lnTo>
                  <a:lnTo>
                    <a:pt x="126961" y="144119"/>
                  </a:lnTo>
                  <a:lnTo>
                    <a:pt x="128854" y="144907"/>
                  </a:lnTo>
                  <a:lnTo>
                    <a:pt x="495579" y="144907"/>
                  </a:lnTo>
                  <a:lnTo>
                    <a:pt x="497471" y="144119"/>
                  </a:lnTo>
                  <a:lnTo>
                    <a:pt x="500621" y="140970"/>
                  </a:lnTo>
                  <a:lnTo>
                    <a:pt x="501408" y="139077"/>
                  </a:lnTo>
                  <a:lnTo>
                    <a:pt x="501408" y="134632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13472" y="1694636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19">
                  <a:moveTo>
                    <a:pt x="136859" y="0"/>
                  </a:moveTo>
                  <a:lnTo>
                    <a:pt x="97190" y="5855"/>
                  </a:lnTo>
                  <a:lnTo>
                    <a:pt x="60809" y="23044"/>
                  </a:lnTo>
                  <a:lnTo>
                    <a:pt x="31011" y="50077"/>
                  </a:lnTo>
                  <a:lnTo>
                    <a:pt x="10419" y="84487"/>
                  </a:lnTo>
                  <a:lnTo>
                    <a:pt x="651" y="123376"/>
                  </a:lnTo>
                  <a:lnTo>
                    <a:pt x="0" y="136859"/>
                  </a:lnTo>
                  <a:lnTo>
                    <a:pt x="651" y="150341"/>
                  </a:lnTo>
                  <a:lnTo>
                    <a:pt x="10419" y="189230"/>
                  </a:lnTo>
                  <a:lnTo>
                    <a:pt x="31011" y="223640"/>
                  </a:lnTo>
                  <a:lnTo>
                    <a:pt x="60809" y="250672"/>
                  </a:lnTo>
                  <a:lnTo>
                    <a:pt x="97190" y="267858"/>
                  </a:lnTo>
                  <a:lnTo>
                    <a:pt x="136859" y="273718"/>
                  </a:lnTo>
                  <a:lnTo>
                    <a:pt x="150340" y="273067"/>
                  </a:lnTo>
                  <a:lnTo>
                    <a:pt x="189233" y="263295"/>
                  </a:lnTo>
                  <a:lnTo>
                    <a:pt x="223639" y="242706"/>
                  </a:lnTo>
                  <a:lnTo>
                    <a:pt x="250675" y="212907"/>
                  </a:lnTo>
                  <a:lnTo>
                    <a:pt x="267857" y="176526"/>
                  </a:lnTo>
                  <a:lnTo>
                    <a:pt x="273718" y="136859"/>
                  </a:lnTo>
                  <a:lnTo>
                    <a:pt x="273067" y="123376"/>
                  </a:lnTo>
                  <a:lnTo>
                    <a:pt x="263298" y="84487"/>
                  </a:lnTo>
                  <a:lnTo>
                    <a:pt x="242707" y="50077"/>
                  </a:lnTo>
                  <a:lnTo>
                    <a:pt x="212908" y="23044"/>
                  </a:lnTo>
                  <a:lnTo>
                    <a:pt x="176528" y="5855"/>
                  </a:lnTo>
                  <a:lnTo>
                    <a:pt x="13685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7497" y="1698661"/>
              <a:ext cx="265667" cy="26566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13472" y="1694636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19">
                  <a:moveTo>
                    <a:pt x="273718" y="136859"/>
                  </a:moveTo>
                  <a:lnTo>
                    <a:pt x="267827" y="176589"/>
                  </a:lnTo>
                  <a:lnTo>
                    <a:pt x="250652" y="212898"/>
                  </a:lnTo>
                  <a:lnTo>
                    <a:pt x="223684" y="242651"/>
                  </a:lnTo>
                  <a:lnTo>
                    <a:pt x="189233" y="263295"/>
                  </a:lnTo>
                  <a:lnTo>
                    <a:pt x="150273" y="273059"/>
                  </a:lnTo>
                  <a:lnTo>
                    <a:pt x="136859" y="273718"/>
                  </a:lnTo>
                  <a:lnTo>
                    <a:pt x="130135" y="273553"/>
                  </a:lnTo>
                  <a:lnTo>
                    <a:pt x="90759" y="265720"/>
                  </a:lnTo>
                  <a:lnTo>
                    <a:pt x="55324" y="246778"/>
                  </a:lnTo>
                  <a:lnTo>
                    <a:pt x="26938" y="218395"/>
                  </a:lnTo>
                  <a:lnTo>
                    <a:pt x="7996" y="182958"/>
                  </a:lnTo>
                  <a:lnTo>
                    <a:pt x="164" y="143581"/>
                  </a:lnTo>
                  <a:lnTo>
                    <a:pt x="0" y="136859"/>
                  </a:lnTo>
                  <a:lnTo>
                    <a:pt x="164" y="130136"/>
                  </a:lnTo>
                  <a:lnTo>
                    <a:pt x="7996" y="90758"/>
                  </a:lnTo>
                  <a:lnTo>
                    <a:pt x="26938" y="55320"/>
                  </a:lnTo>
                  <a:lnTo>
                    <a:pt x="55324" y="26939"/>
                  </a:lnTo>
                  <a:lnTo>
                    <a:pt x="90759" y="7997"/>
                  </a:lnTo>
                  <a:lnTo>
                    <a:pt x="130135" y="164"/>
                  </a:lnTo>
                  <a:lnTo>
                    <a:pt x="136859" y="0"/>
                  </a:lnTo>
                  <a:lnTo>
                    <a:pt x="143582" y="164"/>
                  </a:lnTo>
                  <a:lnTo>
                    <a:pt x="182959" y="7997"/>
                  </a:lnTo>
                  <a:lnTo>
                    <a:pt x="218394" y="26939"/>
                  </a:lnTo>
                  <a:lnTo>
                    <a:pt x="246780" y="55320"/>
                  </a:lnTo>
                  <a:lnTo>
                    <a:pt x="265721" y="90758"/>
                  </a:lnTo>
                  <a:lnTo>
                    <a:pt x="273553" y="130136"/>
                  </a:lnTo>
                  <a:lnTo>
                    <a:pt x="273718" y="136859"/>
                  </a:lnTo>
                  <a:close/>
                </a:path>
              </a:pathLst>
            </a:custGeom>
            <a:ln w="8050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87182" y="1669454"/>
            <a:ext cx="254395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-430" dirty="0">
                <a:latin typeface="Verdana"/>
                <a:cs typeface="Verdana"/>
              </a:rPr>
              <a:t>1</a:t>
            </a:r>
            <a:endParaRPr sz="1500" b="1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13000" y="1595586"/>
            <a:ext cx="6511872" cy="89896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spcBef>
                <a:spcPts val="130"/>
              </a:spcBef>
            </a:pPr>
            <a:r>
              <a:rPr lang="ru-RU" b="1" spc="-15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СЕНТЯБРЬ 1943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  <a:p>
            <a:pPr marL="12700" marR="5080" algn="just">
              <a:spcBef>
                <a:spcPts val="420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/>
                <a:cs typeface="Verdana"/>
              </a:rPr>
              <a:t>Василий со своим взводом учувствует в форсировании Днепра под сильным огнем противника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45515" y="2619376"/>
            <a:ext cx="473921" cy="282575"/>
            <a:chOff x="509344" y="2664623"/>
            <a:chExt cx="644525" cy="282575"/>
          </a:xfrm>
        </p:grpSpPr>
        <p:sp>
          <p:nvSpPr>
            <p:cNvPr id="15" name="object 15"/>
            <p:cNvSpPr/>
            <p:nvPr/>
          </p:nvSpPr>
          <p:spPr>
            <a:xfrm>
              <a:off x="775114" y="2801584"/>
              <a:ext cx="378460" cy="16510"/>
            </a:xfrm>
            <a:custGeom>
              <a:avLst/>
              <a:gdLst/>
              <a:ahLst/>
              <a:cxnLst/>
              <a:rect l="l" t="t" r="r" b="b"/>
              <a:pathLst>
                <a:path w="378459" h="16510">
                  <a:moveTo>
                    <a:pt x="372547" y="0"/>
                  </a:moveTo>
                  <a:lnTo>
                    <a:pt x="5828" y="0"/>
                  </a:lnTo>
                  <a:lnTo>
                    <a:pt x="3929" y="783"/>
                  </a:lnTo>
                  <a:lnTo>
                    <a:pt x="784" y="3928"/>
                  </a:lnTo>
                  <a:lnTo>
                    <a:pt x="0" y="5828"/>
                  </a:lnTo>
                  <a:lnTo>
                    <a:pt x="0" y="8050"/>
                  </a:lnTo>
                  <a:lnTo>
                    <a:pt x="0" y="10272"/>
                  </a:lnTo>
                  <a:lnTo>
                    <a:pt x="784" y="12172"/>
                  </a:lnTo>
                  <a:lnTo>
                    <a:pt x="3929" y="15317"/>
                  </a:lnTo>
                  <a:lnTo>
                    <a:pt x="5828" y="16101"/>
                  </a:lnTo>
                  <a:lnTo>
                    <a:pt x="372547" y="16101"/>
                  </a:lnTo>
                  <a:lnTo>
                    <a:pt x="374447" y="15317"/>
                  </a:lnTo>
                  <a:lnTo>
                    <a:pt x="377592" y="12172"/>
                  </a:lnTo>
                  <a:lnTo>
                    <a:pt x="378375" y="10272"/>
                  </a:lnTo>
                  <a:lnTo>
                    <a:pt x="378375" y="5828"/>
                  </a:lnTo>
                  <a:lnTo>
                    <a:pt x="377592" y="3928"/>
                  </a:lnTo>
                  <a:lnTo>
                    <a:pt x="374447" y="783"/>
                  </a:lnTo>
                  <a:lnTo>
                    <a:pt x="372547" y="0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13472" y="2668750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19">
                  <a:moveTo>
                    <a:pt x="136859" y="0"/>
                  </a:moveTo>
                  <a:lnTo>
                    <a:pt x="97190" y="5855"/>
                  </a:lnTo>
                  <a:lnTo>
                    <a:pt x="60809" y="23044"/>
                  </a:lnTo>
                  <a:lnTo>
                    <a:pt x="31011" y="50077"/>
                  </a:lnTo>
                  <a:lnTo>
                    <a:pt x="10419" y="84487"/>
                  </a:lnTo>
                  <a:lnTo>
                    <a:pt x="651" y="123376"/>
                  </a:lnTo>
                  <a:lnTo>
                    <a:pt x="0" y="136859"/>
                  </a:lnTo>
                  <a:lnTo>
                    <a:pt x="651" y="150341"/>
                  </a:lnTo>
                  <a:lnTo>
                    <a:pt x="10419" y="189230"/>
                  </a:lnTo>
                  <a:lnTo>
                    <a:pt x="31011" y="223640"/>
                  </a:lnTo>
                  <a:lnTo>
                    <a:pt x="60809" y="250672"/>
                  </a:lnTo>
                  <a:lnTo>
                    <a:pt x="97190" y="267858"/>
                  </a:lnTo>
                  <a:lnTo>
                    <a:pt x="136859" y="273718"/>
                  </a:lnTo>
                  <a:lnTo>
                    <a:pt x="150340" y="273067"/>
                  </a:lnTo>
                  <a:lnTo>
                    <a:pt x="189233" y="263295"/>
                  </a:lnTo>
                  <a:lnTo>
                    <a:pt x="223639" y="242706"/>
                  </a:lnTo>
                  <a:lnTo>
                    <a:pt x="250675" y="212907"/>
                  </a:lnTo>
                  <a:lnTo>
                    <a:pt x="267857" y="176526"/>
                  </a:lnTo>
                  <a:lnTo>
                    <a:pt x="273718" y="136859"/>
                  </a:lnTo>
                  <a:lnTo>
                    <a:pt x="273067" y="123376"/>
                  </a:lnTo>
                  <a:lnTo>
                    <a:pt x="263298" y="84487"/>
                  </a:lnTo>
                  <a:lnTo>
                    <a:pt x="242707" y="50077"/>
                  </a:lnTo>
                  <a:lnTo>
                    <a:pt x="212908" y="23044"/>
                  </a:lnTo>
                  <a:lnTo>
                    <a:pt x="176528" y="5855"/>
                  </a:lnTo>
                  <a:lnTo>
                    <a:pt x="13685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7497" y="2672775"/>
              <a:ext cx="265667" cy="26566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13472" y="2668750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19">
                  <a:moveTo>
                    <a:pt x="273718" y="136859"/>
                  </a:moveTo>
                  <a:lnTo>
                    <a:pt x="267827" y="176589"/>
                  </a:lnTo>
                  <a:lnTo>
                    <a:pt x="250652" y="212898"/>
                  </a:lnTo>
                  <a:lnTo>
                    <a:pt x="223684" y="242651"/>
                  </a:lnTo>
                  <a:lnTo>
                    <a:pt x="189233" y="263295"/>
                  </a:lnTo>
                  <a:lnTo>
                    <a:pt x="150273" y="273059"/>
                  </a:lnTo>
                  <a:lnTo>
                    <a:pt x="136859" y="273718"/>
                  </a:lnTo>
                  <a:lnTo>
                    <a:pt x="130135" y="273553"/>
                  </a:lnTo>
                  <a:lnTo>
                    <a:pt x="90759" y="265720"/>
                  </a:lnTo>
                  <a:lnTo>
                    <a:pt x="55324" y="246778"/>
                  </a:lnTo>
                  <a:lnTo>
                    <a:pt x="26938" y="218395"/>
                  </a:lnTo>
                  <a:lnTo>
                    <a:pt x="7996" y="182958"/>
                  </a:lnTo>
                  <a:lnTo>
                    <a:pt x="164" y="143581"/>
                  </a:lnTo>
                  <a:lnTo>
                    <a:pt x="0" y="136859"/>
                  </a:lnTo>
                  <a:lnTo>
                    <a:pt x="164" y="130136"/>
                  </a:lnTo>
                  <a:lnTo>
                    <a:pt x="7996" y="90758"/>
                  </a:lnTo>
                  <a:lnTo>
                    <a:pt x="26938" y="55320"/>
                  </a:lnTo>
                  <a:lnTo>
                    <a:pt x="55324" y="26937"/>
                  </a:lnTo>
                  <a:lnTo>
                    <a:pt x="90759" y="7993"/>
                  </a:lnTo>
                  <a:lnTo>
                    <a:pt x="130135" y="164"/>
                  </a:lnTo>
                  <a:lnTo>
                    <a:pt x="136859" y="0"/>
                  </a:lnTo>
                  <a:lnTo>
                    <a:pt x="143582" y="164"/>
                  </a:lnTo>
                  <a:lnTo>
                    <a:pt x="182959" y="7993"/>
                  </a:lnTo>
                  <a:lnTo>
                    <a:pt x="218394" y="26937"/>
                  </a:lnTo>
                  <a:lnTo>
                    <a:pt x="246780" y="55320"/>
                  </a:lnTo>
                  <a:lnTo>
                    <a:pt x="265721" y="90758"/>
                  </a:lnTo>
                  <a:lnTo>
                    <a:pt x="273553" y="130136"/>
                  </a:lnTo>
                  <a:lnTo>
                    <a:pt x="273718" y="136859"/>
                  </a:lnTo>
                  <a:close/>
                </a:path>
              </a:pathLst>
            </a:custGeom>
            <a:ln w="8050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82970" y="2637699"/>
            <a:ext cx="235418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-50" dirty="0">
                <a:latin typeface="Verdana"/>
                <a:cs typeface="Verdana"/>
              </a:rPr>
              <a:t>2</a:t>
            </a:r>
            <a:endParaRPr sz="1500" b="1" dirty="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98939" y="2559976"/>
            <a:ext cx="6636095" cy="89896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spcBef>
                <a:spcPts val="130"/>
              </a:spcBef>
            </a:pPr>
            <a:r>
              <a:rPr lang="ru-RU" b="1" spc="3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НЕСКОЛЬКО ДНЕЙ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Trebuchet MS"/>
            </a:endParaRPr>
          </a:p>
          <a:p>
            <a:pPr marL="12700" marR="5080" algn="just">
              <a:spcBef>
                <a:spcPts val="420"/>
              </a:spcBef>
            </a:pPr>
            <a:r>
              <a:rPr lang="ru-RU" spc="-5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Взвод удерживает плацдарм на правом берегу, отражая атаки превосходящих сил врага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82971" y="3568465"/>
            <a:ext cx="403501" cy="290195"/>
            <a:chOff x="509344" y="3638737"/>
            <a:chExt cx="644525" cy="290195"/>
          </a:xfrm>
        </p:grpSpPr>
        <p:sp>
          <p:nvSpPr>
            <p:cNvPr id="22" name="object 22"/>
            <p:cNvSpPr/>
            <p:nvPr/>
          </p:nvSpPr>
          <p:spPr>
            <a:xfrm>
              <a:off x="775114" y="3775698"/>
              <a:ext cx="378460" cy="16510"/>
            </a:xfrm>
            <a:custGeom>
              <a:avLst/>
              <a:gdLst/>
              <a:ahLst/>
              <a:cxnLst/>
              <a:rect l="l" t="t" r="r" b="b"/>
              <a:pathLst>
                <a:path w="378459" h="16510">
                  <a:moveTo>
                    <a:pt x="372547" y="0"/>
                  </a:moveTo>
                  <a:lnTo>
                    <a:pt x="5828" y="0"/>
                  </a:lnTo>
                  <a:lnTo>
                    <a:pt x="3929" y="783"/>
                  </a:lnTo>
                  <a:lnTo>
                    <a:pt x="784" y="3928"/>
                  </a:lnTo>
                  <a:lnTo>
                    <a:pt x="0" y="5828"/>
                  </a:lnTo>
                  <a:lnTo>
                    <a:pt x="0" y="8050"/>
                  </a:lnTo>
                  <a:lnTo>
                    <a:pt x="0" y="10272"/>
                  </a:lnTo>
                  <a:lnTo>
                    <a:pt x="784" y="12172"/>
                  </a:lnTo>
                  <a:lnTo>
                    <a:pt x="3929" y="15317"/>
                  </a:lnTo>
                  <a:lnTo>
                    <a:pt x="5828" y="16101"/>
                  </a:lnTo>
                  <a:lnTo>
                    <a:pt x="372547" y="16101"/>
                  </a:lnTo>
                  <a:lnTo>
                    <a:pt x="374447" y="15317"/>
                  </a:lnTo>
                  <a:lnTo>
                    <a:pt x="377592" y="12172"/>
                  </a:lnTo>
                  <a:lnTo>
                    <a:pt x="378375" y="10272"/>
                  </a:lnTo>
                  <a:lnTo>
                    <a:pt x="378375" y="5828"/>
                  </a:lnTo>
                  <a:lnTo>
                    <a:pt x="377592" y="3928"/>
                  </a:lnTo>
                  <a:lnTo>
                    <a:pt x="374447" y="783"/>
                  </a:lnTo>
                  <a:lnTo>
                    <a:pt x="372547" y="0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13472" y="3642864"/>
              <a:ext cx="274320" cy="281940"/>
            </a:xfrm>
            <a:custGeom>
              <a:avLst/>
              <a:gdLst/>
              <a:ahLst/>
              <a:cxnLst/>
              <a:rect l="l" t="t" r="r" b="b"/>
              <a:pathLst>
                <a:path w="274320" h="281939">
                  <a:moveTo>
                    <a:pt x="136859" y="0"/>
                  </a:moveTo>
                  <a:lnTo>
                    <a:pt x="97190" y="5855"/>
                  </a:lnTo>
                  <a:lnTo>
                    <a:pt x="60809" y="23044"/>
                  </a:lnTo>
                  <a:lnTo>
                    <a:pt x="31011" y="50077"/>
                  </a:lnTo>
                  <a:lnTo>
                    <a:pt x="10419" y="84487"/>
                  </a:lnTo>
                  <a:lnTo>
                    <a:pt x="651" y="123376"/>
                  </a:lnTo>
                  <a:lnTo>
                    <a:pt x="0" y="136859"/>
                  </a:lnTo>
                  <a:lnTo>
                    <a:pt x="0" y="144909"/>
                  </a:lnTo>
                  <a:lnTo>
                    <a:pt x="5860" y="184577"/>
                  </a:lnTo>
                  <a:lnTo>
                    <a:pt x="23043" y="220957"/>
                  </a:lnTo>
                  <a:lnTo>
                    <a:pt x="50079" y="250756"/>
                  </a:lnTo>
                  <a:lnTo>
                    <a:pt x="84484" y="271345"/>
                  </a:lnTo>
                  <a:lnTo>
                    <a:pt x="123377" y="281118"/>
                  </a:lnTo>
                  <a:lnTo>
                    <a:pt x="136859" y="281768"/>
                  </a:lnTo>
                  <a:lnTo>
                    <a:pt x="150340" y="281118"/>
                  </a:lnTo>
                  <a:lnTo>
                    <a:pt x="189233" y="271345"/>
                  </a:lnTo>
                  <a:lnTo>
                    <a:pt x="223639" y="250756"/>
                  </a:lnTo>
                  <a:lnTo>
                    <a:pt x="250675" y="220957"/>
                  </a:lnTo>
                  <a:lnTo>
                    <a:pt x="267857" y="184577"/>
                  </a:lnTo>
                  <a:lnTo>
                    <a:pt x="273718" y="144909"/>
                  </a:lnTo>
                  <a:lnTo>
                    <a:pt x="273718" y="136859"/>
                  </a:lnTo>
                  <a:lnTo>
                    <a:pt x="267857" y="97191"/>
                  </a:lnTo>
                  <a:lnTo>
                    <a:pt x="250675" y="60811"/>
                  </a:lnTo>
                  <a:lnTo>
                    <a:pt x="223639" y="31011"/>
                  </a:lnTo>
                  <a:lnTo>
                    <a:pt x="189233" y="10412"/>
                  </a:lnTo>
                  <a:lnTo>
                    <a:pt x="150340" y="650"/>
                  </a:lnTo>
                  <a:lnTo>
                    <a:pt x="13685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7497" y="3646889"/>
              <a:ext cx="265667" cy="273718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513472" y="3642864"/>
              <a:ext cx="274320" cy="281940"/>
            </a:xfrm>
            <a:custGeom>
              <a:avLst/>
              <a:gdLst/>
              <a:ahLst/>
              <a:cxnLst/>
              <a:rect l="l" t="t" r="r" b="b"/>
              <a:pathLst>
                <a:path w="274320" h="281939">
                  <a:moveTo>
                    <a:pt x="0" y="144909"/>
                  </a:moveTo>
                  <a:lnTo>
                    <a:pt x="0" y="136859"/>
                  </a:lnTo>
                  <a:lnTo>
                    <a:pt x="164" y="130136"/>
                  </a:lnTo>
                  <a:lnTo>
                    <a:pt x="7996" y="90758"/>
                  </a:lnTo>
                  <a:lnTo>
                    <a:pt x="26938" y="55320"/>
                  </a:lnTo>
                  <a:lnTo>
                    <a:pt x="55324" y="26937"/>
                  </a:lnTo>
                  <a:lnTo>
                    <a:pt x="90759" y="7993"/>
                  </a:lnTo>
                  <a:lnTo>
                    <a:pt x="130135" y="164"/>
                  </a:lnTo>
                  <a:lnTo>
                    <a:pt x="136859" y="0"/>
                  </a:lnTo>
                  <a:lnTo>
                    <a:pt x="143582" y="164"/>
                  </a:lnTo>
                  <a:lnTo>
                    <a:pt x="182959" y="7993"/>
                  </a:lnTo>
                  <a:lnTo>
                    <a:pt x="218394" y="26937"/>
                  </a:lnTo>
                  <a:lnTo>
                    <a:pt x="246780" y="55320"/>
                  </a:lnTo>
                  <a:lnTo>
                    <a:pt x="265721" y="90758"/>
                  </a:lnTo>
                  <a:lnTo>
                    <a:pt x="273553" y="130136"/>
                  </a:lnTo>
                  <a:lnTo>
                    <a:pt x="273718" y="136859"/>
                  </a:lnTo>
                  <a:lnTo>
                    <a:pt x="273718" y="144909"/>
                  </a:lnTo>
                  <a:lnTo>
                    <a:pt x="267827" y="184640"/>
                  </a:lnTo>
                  <a:lnTo>
                    <a:pt x="250652" y="220949"/>
                  </a:lnTo>
                  <a:lnTo>
                    <a:pt x="223684" y="250701"/>
                  </a:lnTo>
                  <a:lnTo>
                    <a:pt x="189233" y="271345"/>
                  </a:lnTo>
                  <a:lnTo>
                    <a:pt x="150273" y="281109"/>
                  </a:lnTo>
                  <a:lnTo>
                    <a:pt x="136859" y="281768"/>
                  </a:lnTo>
                  <a:lnTo>
                    <a:pt x="130135" y="281603"/>
                  </a:lnTo>
                  <a:lnTo>
                    <a:pt x="90759" y="273771"/>
                  </a:lnTo>
                  <a:lnTo>
                    <a:pt x="55324" y="254829"/>
                  </a:lnTo>
                  <a:lnTo>
                    <a:pt x="26938" y="226446"/>
                  </a:lnTo>
                  <a:lnTo>
                    <a:pt x="7996" y="191009"/>
                  </a:lnTo>
                  <a:lnTo>
                    <a:pt x="164" y="151631"/>
                  </a:lnTo>
                  <a:lnTo>
                    <a:pt x="0" y="144909"/>
                  </a:lnTo>
                  <a:close/>
                </a:path>
              </a:pathLst>
            </a:custGeom>
            <a:ln w="8050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205634" y="3583918"/>
            <a:ext cx="208223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-50" dirty="0">
                <a:latin typeface="Verdana"/>
                <a:cs typeface="Verdana"/>
              </a:rPr>
              <a:t>3</a:t>
            </a:r>
            <a:endParaRPr sz="1500" b="1" dirty="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0200" y="3532375"/>
            <a:ext cx="6463626" cy="89896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spcBef>
                <a:spcPts val="130"/>
              </a:spcBef>
            </a:pPr>
            <a:r>
              <a:rPr lang="ru-RU" b="1" spc="-70" dirty="0" smtClean="0">
                <a:solidFill>
                  <a:srgbClr val="5B6E8B"/>
                </a:solidFill>
                <a:latin typeface="Verdana"/>
                <a:cs typeface="Verdana"/>
              </a:rPr>
              <a:t>3 ОКТЯБРЯ 1943</a:t>
            </a:r>
            <a:endParaRPr lang="ru-RU" b="1" dirty="0" smtClean="0">
              <a:latin typeface="Verdana"/>
              <a:cs typeface="Verdana"/>
            </a:endParaRPr>
          </a:p>
          <a:p>
            <a:pPr marL="12700" marR="5080" algn="just">
              <a:spcBef>
                <a:spcPts val="420"/>
              </a:spcBef>
            </a:pPr>
            <a:r>
              <a:rPr lang="ru-RU" spc="-60" dirty="0" smtClean="0">
                <a:solidFill>
                  <a:srgbClr val="5B6E8B"/>
                </a:solidFill>
                <a:latin typeface="Verdana"/>
                <a:cs typeface="Verdana"/>
              </a:rPr>
              <a:t>Заменив погибшего пулеметчика, Василий в одиночку уничтожает более 30 фашистов, погибая сам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33921" y="4473629"/>
            <a:ext cx="452368" cy="281940"/>
            <a:chOff x="509447" y="4621004"/>
            <a:chExt cx="644525" cy="281940"/>
          </a:xfrm>
        </p:grpSpPr>
        <p:sp>
          <p:nvSpPr>
            <p:cNvPr id="29" name="object 29"/>
            <p:cNvSpPr/>
            <p:nvPr/>
          </p:nvSpPr>
          <p:spPr>
            <a:xfrm>
              <a:off x="775114" y="4749812"/>
              <a:ext cx="378460" cy="16510"/>
            </a:xfrm>
            <a:custGeom>
              <a:avLst/>
              <a:gdLst/>
              <a:ahLst/>
              <a:cxnLst/>
              <a:rect l="l" t="t" r="r" b="b"/>
              <a:pathLst>
                <a:path w="378459" h="16510">
                  <a:moveTo>
                    <a:pt x="372547" y="0"/>
                  </a:moveTo>
                  <a:lnTo>
                    <a:pt x="5828" y="0"/>
                  </a:lnTo>
                  <a:lnTo>
                    <a:pt x="3929" y="783"/>
                  </a:lnTo>
                  <a:lnTo>
                    <a:pt x="784" y="3928"/>
                  </a:lnTo>
                  <a:lnTo>
                    <a:pt x="0" y="5828"/>
                  </a:lnTo>
                  <a:lnTo>
                    <a:pt x="0" y="8050"/>
                  </a:lnTo>
                  <a:lnTo>
                    <a:pt x="0" y="10272"/>
                  </a:lnTo>
                  <a:lnTo>
                    <a:pt x="784" y="12172"/>
                  </a:lnTo>
                  <a:lnTo>
                    <a:pt x="3929" y="15317"/>
                  </a:lnTo>
                  <a:lnTo>
                    <a:pt x="5828" y="16101"/>
                  </a:lnTo>
                  <a:lnTo>
                    <a:pt x="372547" y="16101"/>
                  </a:lnTo>
                  <a:lnTo>
                    <a:pt x="374447" y="15317"/>
                  </a:lnTo>
                  <a:lnTo>
                    <a:pt x="377592" y="12172"/>
                  </a:lnTo>
                  <a:lnTo>
                    <a:pt x="378375" y="10272"/>
                  </a:lnTo>
                  <a:lnTo>
                    <a:pt x="378375" y="5828"/>
                  </a:lnTo>
                  <a:lnTo>
                    <a:pt x="377592" y="3928"/>
                  </a:lnTo>
                  <a:lnTo>
                    <a:pt x="374447" y="783"/>
                  </a:lnTo>
                  <a:lnTo>
                    <a:pt x="372547" y="0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513472" y="4625029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20">
                  <a:moveTo>
                    <a:pt x="136859" y="0"/>
                  </a:moveTo>
                  <a:lnTo>
                    <a:pt x="97190" y="5855"/>
                  </a:lnTo>
                  <a:lnTo>
                    <a:pt x="60809" y="23044"/>
                  </a:lnTo>
                  <a:lnTo>
                    <a:pt x="31011" y="50077"/>
                  </a:lnTo>
                  <a:lnTo>
                    <a:pt x="10419" y="84487"/>
                  </a:lnTo>
                  <a:lnTo>
                    <a:pt x="651" y="123376"/>
                  </a:lnTo>
                  <a:lnTo>
                    <a:pt x="0" y="136859"/>
                  </a:lnTo>
                  <a:lnTo>
                    <a:pt x="651" y="150341"/>
                  </a:lnTo>
                  <a:lnTo>
                    <a:pt x="10419" y="189230"/>
                  </a:lnTo>
                  <a:lnTo>
                    <a:pt x="31011" y="223640"/>
                  </a:lnTo>
                  <a:lnTo>
                    <a:pt x="60809" y="250672"/>
                  </a:lnTo>
                  <a:lnTo>
                    <a:pt x="97208" y="267858"/>
                  </a:lnTo>
                  <a:lnTo>
                    <a:pt x="136859" y="273718"/>
                  </a:lnTo>
                  <a:lnTo>
                    <a:pt x="150340" y="273067"/>
                  </a:lnTo>
                  <a:lnTo>
                    <a:pt x="189233" y="263295"/>
                  </a:lnTo>
                  <a:lnTo>
                    <a:pt x="223639" y="242706"/>
                  </a:lnTo>
                  <a:lnTo>
                    <a:pt x="250675" y="212907"/>
                  </a:lnTo>
                  <a:lnTo>
                    <a:pt x="267857" y="176526"/>
                  </a:lnTo>
                  <a:lnTo>
                    <a:pt x="273718" y="136859"/>
                  </a:lnTo>
                  <a:lnTo>
                    <a:pt x="273067" y="123376"/>
                  </a:lnTo>
                  <a:lnTo>
                    <a:pt x="263298" y="84487"/>
                  </a:lnTo>
                  <a:lnTo>
                    <a:pt x="242707" y="50077"/>
                  </a:lnTo>
                  <a:lnTo>
                    <a:pt x="212908" y="23044"/>
                  </a:lnTo>
                  <a:lnTo>
                    <a:pt x="176528" y="5855"/>
                  </a:lnTo>
                  <a:lnTo>
                    <a:pt x="13685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7497" y="4629054"/>
              <a:ext cx="265667" cy="265667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13472" y="4625029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20" h="274320">
                  <a:moveTo>
                    <a:pt x="273718" y="136859"/>
                  </a:moveTo>
                  <a:lnTo>
                    <a:pt x="267827" y="176589"/>
                  </a:lnTo>
                  <a:lnTo>
                    <a:pt x="250652" y="212898"/>
                  </a:lnTo>
                  <a:lnTo>
                    <a:pt x="223684" y="242651"/>
                  </a:lnTo>
                  <a:lnTo>
                    <a:pt x="189233" y="263295"/>
                  </a:lnTo>
                  <a:lnTo>
                    <a:pt x="150273" y="273059"/>
                  </a:lnTo>
                  <a:lnTo>
                    <a:pt x="136859" y="273718"/>
                  </a:lnTo>
                  <a:lnTo>
                    <a:pt x="130135" y="273553"/>
                  </a:lnTo>
                  <a:lnTo>
                    <a:pt x="90759" y="265720"/>
                  </a:lnTo>
                  <a:lnTo>
                    <a:pt x="55324" y="246778"/>
                  </a:lnTo>
                  <a:lnTo>
                    <a:pt x="26938" y="218395"/>
                  </a:lnTo>
                  <a:lnTo>
                    <a:pt x="7996" y="182958"/>
                  </a:lnTo>
                  <a:lnTo>
                    <a:pt x="164" y="143581"/>
                  </a:lnTo>
                  <a:lnTo>
                    <a:pt x="0" y="136859"/>
                  </a:lnTo>
                  <a:lnTo>
                    <a:pt x="164" y="130136"/>
                  </a:lnTo>
                  <a:lnTo>
                    <a:pt x="7996" y="90758"/>
                  </a:lnTo>
                  <a:lnTo>
                    <a:pt x="26938" y="55320"/>
                  </a:lnTo>
                  <a:lnTo>
                    <a:pt x="55324" y="26939"/>
                  </a:lnTo>
                  <a:lnTo>
                    <a:pt x="90759" y="7993"/>
                  </a:lnTo>
                  <a:lnTo>
                    <a:pt x="130135" y="164"/>
                  </a:lnTo>
                  <a:lnTo>
                    <a:pt x="136859" y="0"/>
                  </a:lnTo>
                  <a:lnTo>
                    <a:pt x="143582" y="164"/>
                  </a:lnTo>
                  <a:lnTo>
                    <a:pt x="182959" y="7993"/>
                  </a:lnTo>
                  <a:lnTo>
                    <a:pt x="218394" y="26939"/>
                  </a:lnTo>
                  <a:lnTo>
                    <a:pt x="246780" y="55320"/>
                  </a:lnTo>
                  <a:lnTo>
                    <a:pt x="265721" y="90758"/>
                  </a:lnTo>
                  <a:lnTo>
                    <a:pt x="273553" y="130136"/>
                  </a:lnTo>
                  <a:lnTo>
                    <a:pt x="273718" y="136859"/>
                  </a:lnTo>
                  <a:close/>
                </a:path>
              </a:pathLst>
            </a:custGeom>
            <a:ln w="8050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149921" y="4465545"/>
            <a:ext cx="263936" cy="2430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1" spc="-50" dirty="0">
                <a:latin typeface="Verdana"/>
                <a:cs typeface="Verdana"/>
              </a:rPr>
              <a:t>4</a:t>
            </a:r>
            <a:endParaRPr sz="1500" b="1" dirty="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09470" y="4471617"/>
            <a:ext cx="6474356" cy="89896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just">
              <a:spcBef>
                <a:spcPts val="130"/>
              </a:spcBef>
            </a:pPr>
            <a:r>
              <a:rPr lang="ru-RU" b="1" spc="-70" dirty="0" smtClean="0">
                <a:solidFill>
                  <a:srgbClr val="5B6E8B"/>
                </a:solidFill>
                <a:latin typeface="Verdana"/>
                <a:cs typeface="Verdana"/>
              </a:rPr>
              <a:t>3 ИЮНЯ 1944</a:t>
            </a:r>
            <a:endParaRPr lang="ru-RU" b="1" dirty="0" smtClean="0">
              <a:latin typeface="Verdana"/>
              <a:cs typeface="Verdana"/>
            </a:endParaRPr>
          </a:p>
          <a:p>
            <a:pPr marL="12700" marR="5080" algn="just">
              <a:spcBef>
                <a:spcPts val="420"/>
              </a:spcBef>
            </a:pPr>
            <a:r>
              <a:rPr lang="ru-RU" spc="-55" dirty="0" smtClean="0">
                <a:solidFill>
                  <a:srgbClr val="5B6E8B"/>
                </a:solidFill>
                <a:latin typeface="Verdana"/>
                <a:cs typeface="Verdana"/>
              </a:rPr>
              <a:t>Указом Президиума Верховного Совета СССР присвоено звание Героя Советского Союза (посмертно)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37945" y="5477172"/>
            <a:ext cx="7177255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pc="-55" dirty="0">
                <a:solidFill>
                  <a:srgbClr val="5B6E8B"/>
                </a:solidFill>
                <a:latin typeface="Verdana"/>
                <a:cs typeface="Verdana"/>
              </a:rPr>
              <a:t>3а</a:t>
            </a:r>
            <a:r>
              <a:rPr spc="-110" dirty="0">
                <a:solidFill>
                  <a:srgbClr val="5B6E8B"/>
                </a:solidFill>
                <a:latin typeface="Verdana"/>
                <a:cs typeface="Verdana"/>
              </a:rPr>
              <a:t> </a:t>
            </a:r>
            <a:r>
              <a:rPr spc="-45" dirty="0">
                <a:solidFill>
                  <a:srgbClr val="5B6E8B"/>
                </a:solidFill>
                <a:latin typeface="Verdana"/>
                <a:cs typeface="Verdana"/>
              </a:rPr>
              <a:t>свой</a:t>
            </a:r>
            <a:r>
              <a:rPr spc="-110" dirty="0">
                <a:solidFill>
                  <a:srgbClr val="5B6E8B"/>
                </a:solidFill>
                <a:latin typeface="Verdana"/>
                <a:cs typeface="Verdana"/>
              </a:rPr>
              <a:t> </a:t>
            </a:r>
            <a:r>
              <a:rPr spc="-55" dirty="0" err="1">
                <a:solidFill>
                  <a:srgbClr val="5B6E8B"/>
                </a:solidFill>
                <a:latin typeface="Verdana"/>
                <a:cs typeface="Verdana"/>
              </a:rPr>
              <a:t>подвиг</a:t>
            </a:r>
            <a:r>
              <a:rPr spc="-110" dirty="0">
                <a:solidFill>
                  <a:srgbClr val="5B6E8B"/>
                </a:solidFill>
                <a:latin typeface="Verdana"/>
                <a:cs typeface="Verdana"/>
              </a:rPr>
              <a:t> </a:t>
            </a:r>
            <a:r>
              <a:rPr spc="-65" dirty="0" err="1" smtClean="0">
                <a:solidFill>
                  <a:srgbClr val="5B6E8B"/>
                </a:solidFill>
                <a:latin typeface="Verdana"/>
                <a:cs typeface="Verdana"/>
              </a:rPr>
              <a:t>Василий</a:t>
            </a:r>
            <a:r>
              <a:rPr lang="ru-RU" spc="-65" dirty="0" smtClean="0">
                <a:solidFill>
                  <a:srgbClr val="5B6E8B"/>
                </a:solidFill>
                <a:latin typeface="Verdana"/>
                <a:cs typeface="Verdana"/>
              </a:rPr>
              <a:t> Шелест был удостоен высшей награды Советского Союза. Его имя занесено в историю Хабаровского края как символ мужества и самоотверженности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10" y="111351"/>
            <a:ext cx="6603124" cy="276999"/>
          </a:xfrm>
        </p:spPr>
        <p:txBody>
          <a:bodyPr/>
          <a:lstStyle/>
          <a:p>
            <a:pPr algn="ctr"/>
            <a:r>
              <a:rPr lang="ru-RU" sz="1800" b="1" dirty="0" smtClean="0">
                <a:latin typeface="Verdana" panose="020B0604030504040204" pitchFamily="34" charset="0"/>
                <a:ea typeface="Verdana" panose="020B0604030504040204" pitchFamily="34" charset="0"/>
              </a:rPr>
              <a:t>ПОДВИГ НА ДНЕПРЕ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-112352"/>
            <a:ext cx="11385265" cy="620848"/>
          </a:xfrm>
          <a:prstGeom prst="rect">
            <a:avLst/>
          </a:prstGeom>
        </p:spPr>
        <p:txBody>
          <a:bodyPr vert="horz" wrap="square" lIns="0" tIns="340524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8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УЛИЦА ШЕЛЕСТА: ПАМЯТЬ В НАЗВАНИЯХ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0081" y="692588"/>
            <a:ext cx="11135759" cy="77777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5900"/>
              </a:lnSpc>
              <a:spcBef>
                <a:spcPts val="90"/>
              </a:spcBef>
            </a:pPr>
            <a:r>
              <a:rPr lang="ru-RU" spc="-100" dirty="0" smtClean="0">
                <a:solidFill>
                  <a:srgbClr val="5B6E8B"/>
                </a:solidFill>
                <a:latin typeface="Verdana"/>
                <a:cs typeface="Verdana"/>
              </a:rPr>
              <a:t>Каждый день мы проходим по улицам не задумываясь о том, в честь кого они названы. </a:t>
            </a:r>
          </a:p>
          <a:p>
            <a:pPr marL="12700" marR="5080" algn="just">
              <a:lnSpc>
                <a:spcPct val="135900"/>
              </a:lnSpc>
              <a:spcBef>
                <a:spcPts val="90"/>
              </a:spcBef>
            </a:pPr>
            <a:r>
              <a:rPr lang="ru-RU" spc="-100" dirty="0" smtClean="0">
                <a:solidFill>
                  <a:srgbClr val="5B6E8B"/>
                </a:solidFill>
                <a:latin typeface="Verdana"/>
                <a:cs typeface="Verdana"/>
              </a:rPr>
              <a:t>Но за каждым названием скрывается реальная история подвига и жертвы.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56299" y="1751276"/>
            <a:ext cx="3560738" cy="3267921"/>
            <a:chOff x="604837" y="2509837"/>
            <a:chExt cx="3305175" cy="2428875"/>
          </a:xfrm>
        </p:grpSpPr>
        <p:sp>
          <p:nvSpPr>
            <p:cNvPr id="5" name="object 5"/>
            <p:cNvSpPr/>
            <p:nvPr/>
          </p:nvSpPr>
          <p:spPr>
            <a:xfrm>
              <a:off x="604837" y="2509837"/>
              <a:ext cx="3305175" cy="2428875"/>
            </a:xfrm>
            <a:custGeom>
              <a:avLst/>
              <a:gdLst/>
              <a:ahLst/>
              <a:cxnLst/>
              <a:rect l="l" t="t" r="r" b="b"/>
              <a:pathLst>
                <a:path w="3305175" h="2428875">
                  <a:moveTo>
                    <a:pt x="3122409" y="0"/>
                  </a:moveTo>
                  <a:lnTo>
                    <a:pt x="182760" y="0"/>
                  </a:lnTo>
                  <a:lnTo>
                    <a:pt x="164757" y="869"/>
                  </a:lnTo>
                  <a:lnTo>
                    <a:pt x="112821" y="13906"/>
                  </a:lnTo>
                  <a:lnTo>
                    <a:pt x="66875" y="41409"/>
                  </a:lnTo>
                  <a:lnTo>
                    <a:pt x="30772" y="81202"/>
                  </a:lnTo>
                  <a:lnTo>
                    <a:pt x="7825" y="129791"/>
                  </a:lnTo>
                  <a:lnTo>
                    <a:pt x="0" y="182765"/>
                  </a:lnTo>
                  <a:lnTo>
                    <a:pt x="0" y="2246109"/>
                  </a:lnTo>
                  <a:lnTo>
                    <a:pt x="7825" y="2299083"/>
                  </a:lnTo>
                  <a:lnTo>
                    <a:pt x="30772" y="2347667"/>
                  </a:lnTo>
                  <a:lnTo>
                    <a:pt x="66875" y="2387457"/>
                  </a:lnTo>
                  <a:lnTo>
                    <a:pt x="112821" y="2414955"/>
                  </a:lnTo>
                  <a:lnTo>
                    <a:pt x="164757" y="2428005"/>
                  </a:lnTo>
                  <a:lnTo>
                    <a:pt x="182760" y="2428874"/>
                  </a:lnTo>
                  <a:lnTo>
                    <a:pt x="3122409" y="2428874"/>
                  </a:lnTo>
                  <a:lnTo>
                    <a:pt x="3175388" y="2421047"/>
                  </a:lnTo>
                  <a:lnTo>
                    <a:pt x="3223967" y="2398097"/>
                  </a:lnTo>
                  <a:lnTo>
                    <a:pt x="3263757" y="2362000"/>
                  </a:lnTo>
                  <a:lnTo>
                    <a:pt x="3291268" y="2316048"/>
                  </a:lnTo>
                  <a:lnTo>
                    <a:pt x="3304305" y="2264116"/>
                  </a:lnTo>
                  <a:lnTo>
                    <a:pt x="3305174" y="2246109"/>
                  </a:lnTo>
                  <a:lnTo>
                    <a:pt x="3305174" y="182765"/>
                  </a:lnTo>
                  <a:lnTo>
                    <a:pt x="3297352" y="129791"/>
                  </a:lnTo>
                  <a:lnTo>
                    <a:pt x="3274399" y="81202"/>
                  </a:lnTo>
                  <a:lnTo>
                    <a:pt x="3238300" y="41409"/>
                  </a:lnTo>
                  <a:lnTo>
                    <a:pt x="3192347" y="13906"/>
                  </a:lnTo>
                  <a:lnTo>
                    <a:pt x="3140418" y="869"/>
                  </a:lnTo>
                  <a:lnTo>
                    <a:pt x="312240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599" y="2509837"/>
              <a:ext cx="3295649" cy="2424114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04837" y="2509837"/>
              <a:ext cx="3305175" cy="2428875"/>
            </a:xfrm>
            <a:custGeom>
              <a:avLst/>
              <a:gdLst/>
              <a:ahLst/>
              <a:cxnLst/>
              <a:rect l="l" t="t" r="r" b="b"/>
              <a:pathLst>
                <a:path w="3305175" h="2428875">
                  <a:moveTo>
                    <a:pt x="0" y="2246109"/>
                  </a:moveTo>
                  <a:lnTo>
                    <a:pt x="0" y="182765"/>
                  </a:lnTo>
                  <a:lnTo>
                    <a:pt x="219" y="173786"/>
                  </a:lnTo>
                  <a:lnTo>
                    <a:pt x="7868" y="129703"/>
                  </a:lnTo>
                  <a:lnTo>
                    <a:pt x="25996" y="88807"/>
                  </a:lnTo>
                  <a:lnTo>
                    <a:pt x="53527" y="53530"/>
                  </a:lnTo>
                  <a:lnTo>
                    <a:pt x="88812" y="25991"/>
                  </a:lnTo>
                  <a:lnTo>
                    <a:pt x="129707" y="7867"/>
                  </a:lnTo>
                  <a:lnTo>
                    <a:pt x="173781" y="219"/>
                  </a:lnTo>
                  <a:lnTo>
                    <a:pt x="182760" y="0"/>
                  </a:lnTo>
                  <a:lnTo>
                    <a:pt x="3122409" y="0"/>
                  </a:lnTo>
                  <a:lnTo>
                    <a:pt x="3166828" y="5476"/>
                  </a:lnTo>
                  <a:lnTo>
                    <a:pt x="3208566" y="21575"/>
                  </a:lnTo>
                  <a:lnTo>
                    <a:pt x="3245141" y="47337"/>
                  </a:lnTo>
                  <a:lnTo>
                    <a:pt x="3274377" y="81216"/>
                  </a:lnTo>
                  <a:lnTo>
                    <a:pt x="3294497" y="121199"/>
                  </a:lnTo>
                  <a:lnTo>
                    <a:pt x="3304297" y="164849"/>
                  </a:lnTo>
                  <a:lnTo>
                    <a:pt x="3305175" y="182765"/>
                  </a:lnTo>
                  <a:lnTo>
                    <a:pt x="3305175" y="2246109"/>
                  </a:lnTo>
                  <a:lnTo>
                    <a:pt x="3299692" y="2290528"/>
                  </a:lnTo>
                  <a:lnTo>
                    <a:pt x="3283599" y="2332261"/>
                  </a:lnTo>
                  <a:lnTo>
                    <a:pt x="3257837" y="2368841"/>
                  </a:lnTo>
                  <a:lnTo>
                    <a:pt x="3223945" y="2398077"/>
                  </a:lnTo>
                  <a:lnTo>
                    <a:pt x="3183968" y="2418192"/>
                  </a:lnTo>
                  <a:lnTo>
                    <a:pt x="3140325" y="2427998"/>
                  </a:lnTo>
                  <a:lnTo>
                    <a:pt x="3122409" y="2428875"/>
                  </a:lnTo>
                  <a:lnTo>
                    <a:pt x="182760" y="2428875"/>
                  </a:lnTo>
                  <a:lnTo>
                    <a:pt x="138342" y="2423397"/>
                  </a:lnTo>
                  <a:lnTo>
                    <a:pt x="96606" y="2407297"/>
                  </a:lnTo>
                  <a:lnTo>
                    <a:pt x="60033" y="2381537"/>
                  </a:lnTo>
                  <a:lnTo>
                    <a:pt x="30802" y="2347645"/>
                  </a:lnTo>
                  <a:lnTo>
                    <a:pt x="10679" y="2307668"/>
                  </a:lnTo>
                  <a:lnTo>
                    <a:pt x="878" y="2264025"/>
                  </a:lnTo>
                  <a:lnTo>
                    <a:pt x="0" y="2246109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1999" y="2657475"/>
              <a:ext cx="447674" cy="45719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237324" y="2318100"/>
            <a:ext cx="3412354" cy="251799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b="1" dirty="0" smtClean="0">
                <a:latin typeface="Verdana"/>
                <a:cs typeface="Verdana"/>
              </a:rPr>
              <a:t>УЛИЦА ШЕЛЕСТА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dirty="0" smtClean="0">
                <a:latin typeface="Verdana"/>
                <a:cs typeface="Verdana"/>
              </a:rPr>
              <a:t>Расположена в Железнодорожном районе Хабаровска. Переименована в 1975 году в честь Героя Советского Союза. Многие жители приходят по ней каждый день, не зная истории.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868697" y="1751276"/>
            <a:ext cx="3793050" cy="3293628"/>
            <a:chOff x="4057650" y="2505074"/>
            <a:chExt cx="3314700" cy="2438400"/>
          </a:xfrm>
        </p:grpSpPr>
        <p:sp>
          <p:nvSpPr>
            <p:cNvPr id="11" name="object 11"/>
            <p:cNvSpPr/>
            <p:nvPr/>
          </p:nvSpPr>
          <p:spPr>
            <a:xfrm>
              <a:off x="4062412" y="2509837"/>
              <a:ext cx="3305175" cy="2428875"/>
            </a:xfrm>
            <a:custGeom>
              <a:avLst/>
              <a:gdLst/>
              <a:ahLst/>
              <a:cxnLst/>
              <a:rect l="l" t="t" r="r" b="b"/>
              <a:pathLst>
                <a:path w="3305175" h="2428875">
                  <a:moveTo>
                    <a:pt x="3122409" y="0"/>
                  </a:moveTo>
                  <a:lnTo>
                    <a:pt x="182765" y="0"/>
                  </a:lnTo>
                  <a:lnTo>
                    <a:pt x="164756" y="869"/>
                  </a:lnTo>
                  <a:lnTo>
                    <a:pt x="112826" y="13906"/>
                  </a:lnTo>
                  <a:lnTo>
                    <a:pt x="66872" y="41409"/>
                  </a:lnTo>
                  <a:lnTo>
                    <a:pt x="30775" y="81202"/>
                  </a:lnTo>
                  <a:lnTo>
                    <a:pt x="7822" y="129791"/>
                  </a:lnTo>
                  <a:lnTo>
                    <a:pt x="0" y="182765"/>
                  </a:lnTo>
                  <a:lnTo>
                    <a:pt x="0" y="2246109"/>
                  </a:lnTo>
                  <a:lnTo>
                    <a:pt x="7822" y="2299083"/>
                  </a:lnTo>
                  <a:lnTo>
                    <a:pt x="30775" y="2347667"/>
                  </a:lnTo>
                  <a:lnTo>
                    <a:pt x="66872" y="2387457"/>
                  </a:lnTo>
                  <a:lnTo>
                    <a:pt x="112826" y="2414955"/>
                  </a:lnTo>
                  <a:lnTo>
                    <a:pt x="164756" y="2428005"/>
                  </a:lnTo>
                  <a:lnTo>
                    <a:pt x="182765" y="2428874"/>
                  </a:lnTo>
                  <a:lnTo>
                    <a:pt x="3122409" y="2428874"/>
                  </a:lnTo>
                  <a:lnTo>
                    <a:pt x="3175383" y="2421047"/>
                  </a:lnTo>
                  <a:lnTo>
                    <a:pt x="3223967" y="2398097"/>
                  </a:lnTo>
                  <a:lnTo>
                    <a:pt x="3263757" y="2362000"/>
                  </a:lnTo>
                  <a:lnTo>
                    <a:pt x="3291255" y="2316048"/>
                  </a:lnTo>
                  <a:lnTo>
                    <a:pt x="3304305" y="2264116"/>
                  </a:lnTo>
                  <a:lnTo>
                    <a:pt x="3305174" y="2246109"/>
                  </a:lnTo>
                  <a:lnTo>
                    <a:pt x="3305174" y="182765"/>
                  </a:lnTo>
                  <a:lnTo>
                    <a:pt x="3297347" y="129791"/>
                  </a:lnTo>
                  <a:lnTo>
                    <a:pt x="3274397" y="81202"/>
                  </a:lnTo>
                  <a:lnTo>
                    <a:pt x="3238300" y="41409"/>
                  </a:lnTo>
                  <a:lnTo>
                    <a:pt x="3192347" y="13906"/>
                  </a:lnTo>
                  <a:lnTo>
                    <a:pt x="3140416" y="869"/>
                  </a:lnTo>
                  <a:lnTo>
                    <a:pt x="3122409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067174" y="2514600"/>
              <a:ext cx="3295649" cy="241934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062412" y="2509837"/>
              <a:ext cx="3305175" cy="2428875"/>
            </a:xfrm>
            <a:custGeom>
              <a:avLst/>
              <a:gdLst/>
              <a:ahLst/>
              <a:cxnLst/>
              <a:rect l="l" t="t" r="r" b="b"/>
              <a:pathLst>
                <a:path w="3305175" h="2428875">
                  <a:moveTo>
                    <a:pt x="0" y="2246109"/>
                  </a:moveTo>
                  <a:lnTo>
                    <a:pt x="0" y="182765"/>
                  </a:lnTo>
                  <a:lnTo>
                    <a:pt x="219" y="173786"/>
                  </a:lnTo>
                  <a:lnTo>
                    <a:pt x="7869" y="129703"/>
                  </a:lnTo>
                  <a:lnTo>
                    <a:pt x="25991" y="88807"/>
                  </a:lnTo>
                  <a:lnTo>
                    <a:pt x="53530" y="53530"/>
                  </a:lnTo>
                  <a:lnTo>
                    <a:pt x="88813" y="25991"/>
                  </a:lnTo>
                  <a:lnTo>
                    <a:pt x="129708" y="7867"/>
                  </a:lnTo>
                  <a:lnTo>
                    <a:pt x="173786" y="219"/>
                  </a:lnTo>
                  <a:lnTo>
                    <a:pt x="182765" y="0"/>
                  </a:lnTo>
                  <a:lnTo>
                    <a:pt x="3122409" y="0"/>
                  </a:lnTo>
                  <a:lnTo>
                    <a:pt x="3166828" y="5476"/>
                  </a:lnTo>
                  <a:lnTo>
                    <a:pt x="3208566" y="21575"/>
                  </a:lnTo>
                  <a:lnTo>
                    <a:pt x="3245141" y="47337"/>
                  </a:lnTo>
                  <a:lnTo>
                    <a:pt x="3274377" y="81216"/>
                  </a:lnTo>
                  <a:lnTo>
                    <a:pt x="3294491" y="121199"/>
                  </a:lnTo>
                  <a:lnTo>
                    <a:pt x="3304297" y="164849"/>
                  </a:lnTo>
                  <a:lnTo>
                    <a:pt x="3305175" y="182765"/>
                  </a:lnTo>
                  <a:lnTo>
                    <a:pt x="3305175" y="2246109"/>
                  </a:lnTo>
                  <a:lnTo>
                    <a:pt x="3299692" y="2290528"/>
                  </a:lnTo>
                  <a:lnTo>
                    <a:pt x="3283597" y="2332261"/>
                  </a:lnTo>
                  <a:lnTo>
                    <a:pt x="3257837" y="2368841"/>
                  </a:lnTo>
                  <a:lnTo>
                    <a:pt x="3223945" y="2398077"/>
                  </a:lnTo>
                  <a:lnTo>
                    <a:pt x="3183968" y="2418192"/>
                  </a:lnTo>
                  <a:lnTo>
                    <a:pt x="3140325" y="2427998"/>
                  </a:lnTo>
                  <a:lnTo>
                    <a:pt x="3122409" y="2428875"/>
                  </a:lnTo>
                  <a:lnTo>
                    <a:pt x="182765" y="2428875"/>
                  </a:lnTo>
                  <a:lnTo>
                    <a:pt x="138340" y="2423397"/>
                  </a:lnTo>
                  <a:lnTo>
                    <a:pt x="96608" y="2407297"/>
                  </a:lnTo>
                  <a:lnTo>
                    <a:pt x="60033" y="2381537"/>
                  </a:lnTo>
                  <a:lnTo>
                    <a:pt x="30797" y="2347645"/>
                  </a:lnTo>
                  <a:lnTo>
                    <a:pt x="10677" y="2307668"/>
                  </a:lnTo>
                  <a:lnTo>
                    <a:pt x="877" y="2264025"/>
                  </a:lnTo>
                  <a:lnTo>
                    <a:pt x="0" y="2246109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219574" y="2657475"/>
              <a:ext cx="447674" cy="457199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7756029" y="1751275"/>
            <a:ext cx="3532082" cy="3300149"/>
            <a:chOff x="7524750" y="2505074"/>
            <a:chExt cx="3305175" cy="2438400"/>
          </a:xfrm>
        </p:grpSpPr>
        <p:sp>
          <p:nvSpPr>
            <p:cNvPr id="17" name="object 17"/>
            <p:cNvSpPr/>
            <p:nvPr/>
          </p:nvSpPr>
          <p:spPr>
            <a:xfrm>
              <a:off x="7529511" y="2509837"/>
              <a:ext cx="3295650" cy="2428875"/>
            </a:xfrm>
            <a:custGeom>
              <a:avLst/>
              <a:gdLst/>
              <a:ahLst/>
              <a:cxnLst/>
              <a:rect l="l" t="t" r="r" b="b"/>
              <a:pathLst>
                <a:path w="3295650" h="2428875">
                  <a:moveTo>
                    <a:pt x="3112884" y="0"/>
                  </a:moveTo>
                  <a:lnTo>
                    <a:pt x="182765" y="0"/>
                  </a:lnTo>
                  <a:lnTo>
                    <a:pt x="164756" y="869"/>
                  </a:lnTo>
                  <a:lnTo>
                    <a:pt x="112826" y="13906"/>
                  </a:lnTo>
                  <a:lnTo>
                    <a:pt x="66872" y="41409"/>
                  </a:lnTo>
                  <a:lnTo>
                    <a:pt x="30775" y="81202"/>
                  </a:lnTo>
                  <a:lnTo>
                    <a:pt x="7822" y="129791"/>
                  </a:lnTo>
                  <a:lnTo>
                    <a:pt x="0" y="182765"/>
                  </a:lnTo>
                  <a:lnTo>
                    <a:pt x="0" y="2246109"/>
                  </a:lnTo>
                  <a:lnTo>
                    <a:pt x="7822" y="2299083"/>
                  </a:lnTo>
                  <a:lnTo>
                    <a:pt x="30775" y="2347667"/>
                  </a:lnTo>
                  <a:lnTo>
                    <a:pt x="66872" y="2387457"/>
                  </a:lnTo>
                  <a:lnTo>
                    <a:pt x="112826" y="2414955"/>
                  </a:lnTo>
                  <a:lnTo>
                    <a:pt x="164756" y="2428005"/>
                  </a:lnTo>
                  <a:lnTo>
                    <a:pt x="182765" y="2428874"/>
                  </a:lnTo>
                  <a:lnTo>
                    <a:pt x="3112884" y="2428874"/>
                  </a:lnTo>
                  <a:lnTo>
                    <a:pt x="3165858" y="2421047"/>
                  </a:lnTo>
                  <a:lnTo>
                    <a:pt x="3214442" y="2398097"/>
                  </a:lnTo>
                  <a:lnTo>
                    <a:pt x="3254232" y="2362000"/>
                  </a:lnTo>
                  <a:lnTo>
                    <a:pt x="3281730" y="2316048"/>
                  </a:lnTo>
                  <a:lnTo>
                    <a:pt x="3294780" y="2264116"/>
                  </a:lnTo>
                  <a:lnTo>
                    <a:pt x="3295649" y="2246109"/>
                  </a:lnTo>
                  <a:lnTo>
                    <a:pt x="3295649" y="182765"/>
                  </a:lnTo>
                  <a:lnTo>
                    <a:pt x="3287822" y="129791"/>
                  </a:lnTo>
                  <a:lnTo>
                    <a:pt x="3264872" y="81202"/>
                  </a:lnTo>
                  <a:lnTo>
                    <a:pt x="3228775" y="41409"/>
                  </a:lnTo>
                  <a:lnTo>
                    <a:pt x="3182822" y="13906"/>
                  </a:lnTo>
                  <a:lnTo>
                    <a:pt x="3130891" y="869"/>
                  </a:lnTo>
                  <a:lnTo>
                    <a:pt x="3112884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34274" y="2514600"/>
              <a:ext cx="3286124" cy="241934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529512" y="2509837"/>
              <a:ext cx="3295650" cy="2428875"/>
            </a:xfrm>
            <a:custGeom>
              <a:avLst/>
              <a:gdLst/>
              <a:ahLst/>
              <a:cxnLst/>
              <a:rect l="l" t="t" r="r" b="b"/>
              <a:pathLst>
                <a:path w="3295650" h="2428875">
                  <a:moveTo>
                    <a:pt x="0" y="2246109"/>
                  </a:moveTo>
                  <a:lnTo>
                    <a:pt x="0" y="182765"/>
                  </a:lnTo>
                  <a:lnTo>
                    <a:pt x="219" y="173786"/>
                  </a:lnTo>
                  <a:lnTo>
                    <a:pt x="7869" y="129703"/>
                  </a:lnTo>
                  <a:lnTo>
                    <a:pt x="25991" y="88807"/>
                  </a:lnTo>
                  <a:lnTo>
                    <a:pt x="53530" y="53530"/>
                  </a:lnTo>
                  <a:lnTo>
                    <a:pt x="88813" y="25991"/>
                  </a:lnTo>
                  <a:lnTo>
                    <a:pt x="129708" y="7867"/>
                  </a:lnTo>
                  <a:lnTo>
                    <a:pt x="173786" y="219"/>
                  </a:lnTo>
                  <a:lnTo>
                    <a:pt x="182765" y="0"/>
                  </a:lnTo>
                  <a:lnTo>
                    <a:pt x="3112884" y="0"/>
                  </a:lnTo>
                  <a:lnTo>
                    <a:pt x="3157309" y="5476"/>
                  </a:lnTo>
                  <a:lnTo>
                    <a:pt x="3199041" y="21575"/>
                  </a:lnTo>
                  <a:lnTo>
                    <a:pt x="3235616" y="47337"/>
                  </a:lnTo>
                  <a:lnTo>
                    <a:pt x="3264852" y="81216"/>
                  </a:lnTo>
                  <a:lnTo>
                    <a:pt x="3284966" y="121199"/>
                  </a:lnTo>
                  <a:lnTo>
                    <a:pt x="3294772" y="164849"/>
                  </a:lnTo>
                  <a:lnTo>
                    <a:pt x="3295650" y="182765"/>
                  </a:lnTo>
                  <a:lnTo>
                    <a:pt x="3295650" y="2246109"/>
                  </a:lnTo>
                  <a:lnTo>
                    <a:pt x="3290167" y="2290528"/>
                  </a:lnTo>
                  <a:lnTo>
                    <a:pt x="3274072" y="2332261"/>
                  </a:lnTo>
                  <a:lnTo>
                    <a:pt x="3248312" y="2368841"/>
                  </a:lnTo>
                  <a:lnTo>
                    <a:pt x="3214420" y="2398077"/>
                  </a:lnTo>
                  <a:lnTo>
                    <a:pt x="3174445" y="2418192"/>
                  </a:lnTo>
                  <a:lnTo>
                    <a:pt x="3130800" y="2427998"/>
                  </a:lnTo>
                  <a:lnTo>
                    <a:pt x="3112884" y="2428875"/>
                  </a:lnTo>
                  <a:lnTo>
                    <a:pt x="182765" y="2428875"/>
                  </a:lnTo>
                  <a:lnTo>
                    <a:pt x="138340" y="2423397"/>
                  </a:lnTo>
                  <a:lnTo>
                    <a:pt x="96608" y="2407297"/>
                  </a:lnTo>
                  <a:lnTo>
                    <a:pt x="60033" y="2381537"/>
                  </a:lnTo>
                  <a:lnTo>
                    <a:pt x="30797" y="2347645"/>
                  </a:lnTo>
                  <a:lnTo>
                    <a:pt x="10677" y="2307668"/>
                  </a:lnTo>
                  <a:lnTo>
                    <a:pt x="877" y="2264025"/>
                  </a:lnTo>
                  <a:lnTo>
                    <a:pt x="0" y="2246109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77149" y="2657475"/>
              <a:ext cx="457199" cy="457199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7666837" y="3203919"/>
            <a:ext cx="2936875" cy="1891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50" spc="-85" dirty="0" smtClean="0">
                <a:latin typeface="Verdana"/>
                <a:cs typeface="Verdana"/>
              </a:rPr>
              <a:t>.</a:t>
            </a:r>
            <a:endParaRPr sz="1150" dirty="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57487" y="5433926"/>
            <a:ext cx="3245118" cy="264063"/>
          </a:xfrm>
          <a:custGeom>
            <a:avLst/>
            <a:gdLst/>
            <a:ahLst/>
            <a:cxnLst/>
            <a:rect l="l" t="t" r="r" b="b"/>
            <a:pathLst>
              <a:path w="2028825" h="209550">
                <a:moveTo>
                  <a:pt x="2012556" y="0"/>
                </a:moveTo>
                <a:lnTo>
                  <a:pt x="16267" y="0"/>
                </a:lnTo>
                <a:lnTo>
                  <a:pt x="13876" y="482"/>
                </a:lnTo>
                <a:lnTo>
                  <a:pt x="0" y="16268"/>
                </a:lnTo>
                <a:lnTo>
                  <a:pt x="0" y="190798"/>
                </a:lnTo>
                <a:lnTo>
                  <a:pt x="0" y="193283"/>
                </a:lnTo>
                <a:lnTo>
                  <a:pt x="16267" y="209551"/>
                </a:lnTo>
                <a:lnTo>
                  <a:pt x="2012556" y="209551"/>
                </a:lnTo>
                <a:lnTo>
                  <a:pt x="2028825" y="193283"/>
                </a:lnTo>
                <a:lnTo>
                  <a:pt x="2028825" y="16268"/>
                </a:lnTo>
                <a:lnTo>
                  <a:pt x="2014943" y="482"/>
                </a:lnTo>
                <a:lnTo>
                  <a:pt x="2012556" y="0"/>
                </a:lnTo>
                <a:close/>
              </a:path>
            </a:pathLst>
          </a:custGeom>
          <a:solidFill>
            <a:srgbClr val="A9E4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25923" y="5371726"/>
            <a:ext cx="11169918" cy="57066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ru-RU" spc="-45" dirty="0" smtClean="0">
                <a:solidFill>
                  <a:srgbClr val="5B6E8B"/>
                </a:solidFill>
                <a:latin typeface="Verdana"/>
                <a:cs typeface="Verdana"/>
              </a:rPr>
              <a:t>Задание для внимательных: Кто из Вас бывал на улице Шелеста</a:t>
            </a:r>
            <a:r>
              <a:rPr lang="en-US" spc="-45" dirty="0" smtClean="0">
                <a:solidFill>
                  <a:srgbClr val="5B6E8B"/>
                </a:solidFill>
                <a:latin typeface="Verdana"/>
                <a:cs typeface="Verdana"/>
              </a:rPr>
              <a:t>?</a:t>
            </a:r>
            <a:r>
              <a:rPr lang="ru-RU" spc="-45" dirty="0" smtClean="0">
                <a:solidFill>
                  <a:srgbClr val="5B6E8B"/>
                </a:solidFill>
                <a:latin typeface="Verdana"/>
                <a:cs typeface="Verdana"/>
              </a:rPr>
              <a:t> Проезжал или проходил мимо школы № 15</a:t>
            </a:r>
            <a:r>
              <a:rPr lang="en-US" spc="-45" dirty="0" smtClean="0">
                <a:solidFill>
                  <a:srgbClr val="5B6E8B"/>
                </a:solidFill>
                <a:latin typeface="Verdana"/>
                <a:cs typeface="Verdana"/>
              </a:rPr>
              <a:t>? </a:t>
            </a:r>
            <a:r>
              <a:rPr lang="ru-RU" spc="-45" dirty="0" smtClean="0">
                <a:solidFill>
                  <a:srgbClr val="5B6E8B"/>
                </a:solidFill>
                <a:latin typeface="Verdana"/>
                <a:cs typeface="Verdana"/>
              </a:rPr>
              <a:t>Теперь вы знаете историю этих мест!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24" name="object 9"/>
          <p:cNvSpPr txBox="1"/>
          <p:nvPr/>
        </p:nvSpPr>
        <p:spPr>
          <a:xfrm>
            <a:off x="3915219" y="2574683"/>
            <a:ext cx="3686291" cy="22409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b="1" dirty="0" smtClean="0">
                <a:latin typeface="Verdana"/>
                <a:cs typeface="Verdana"/>
              </a:rPr>
              <a:t>ШКОЛА № 15 ИМЕНИ ПЯТИ ГЕРОЕВ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dirty="0" smtClean="0">
                <a:latin typeface="Verdana"/>
                <a:cs typeface="Verdana"/>
              </a:rPr>
              <a:t>На здании установлена мемориальная доска с именем пяти героев советского союза, в числе которых и </a:t>
            </a:r>
            <a:r>
              <a:rPr lang="ru-RU" dirty="0" err="1" smtClean="0">
                <a:latin typeface="Verdana"/>
                <a:cs typeface="Verdana"/>
              </a:rPr>
              <a:t>василий</a:t>
            </a:r>
            <a:r>
              <a:rPr lang="ru-RU" dirty="0" smtClean="0">
                <a:latin typeface="Verdana"/>
                <a:cs typeface="Verdana"/>
              </a:rPr>
              <a:t> шелест. Здесь помнят о своих учениках-героях</a:t>
            </a:r>
          </a:p>
        </p:txBody>
      </p:sp>
      <p:sp>
        <p:nvSpPr>
          <p:cNvPr id="25" name="object 9"/>
          <p:cNvSpPr txBox="1"/>
          <p:nvPr/>
        </p:nvSpPr>
        <p:spPr>
          <a:xfrm>
            <a:off x="7799837" y="2543426"/>
            <a:ext cx="3387995" cy="22409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b="1" dirty="0" smtClean="0">
                <a:latin typeface="Verdana"/>
                <a:cs typeface="Verdana"/>
              </a:rPr>
              <a:t>ПАМЯТНЫЙ ЗНАК</a:t>
            </a:r>
          </a:p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ru-RU" dirty="0" smtClean="0">
                <a:latin typeface="Verdana"/>
                <a:cs typeface="Verdana"/>
              </a:rPr>
              <a:t>В районе бывшего завода «Дальдизель» установлен памятный </a:t>
            </a:r>
            <a:r>
              <a:rPr lang="ru-RU" dirty="0" err="1" smtClean="0">
                <a:latin typeface="Verdana"/>
                <a:cs typeface="Verdana"/>
              </a:rPr>
              <a:t>зна</a:t>
            </a:r>
            <a:r>
              <a:rPr lang="ru-RU" dirty="0" smtClean="0">
                <a:latin typeface="Verdana"/>
                <a:cs typeface="Verdana"/>
              </a:rPr>
              <a:t> в честь работников завода, погибших в годы войны. Место, где начинался путь героя</a:t>
            </a:r>
            <a:endParaRPr dirty="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8393" y="-6678"/>
            <a:ext cx="11430000" cy="468717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4"/>
              </a:spcBef>
            </a:pPr>
            <a:r>
              <a:rPr sz="2950" spc="280" dirty="0">
                <a:latin typeface="Trebuchet MS"/>
                <a:cs typeface="Trebuchet MS"/>
              </a:rPr>
              <a:t> </a:t>
            </a:r>
            <a:r>
              <a:rPr lang="ru-RU" sz="2000" b="1" spc="-50" dirty="0" smtClean="0"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АЛЕКСАНДР ЛУНИНА: СОВРЕМЕННЫЙ ГЕРОЙ</a:t>
            </a:r>
            <a:endParaRPr lang="ru-RU" sz="2000" b="1" dirty="0">
              <a:latin typeface="Verdana" panose="020B0604030504040204" pitchFamily="34" charset="0"/>
              <a:ea typeface="Verdana" panose="020B0604030504040204" pitchFamily="34" charset="0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2401" y="547878"/>
            <a:ext cx="6935628" cy="3925434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30"/>
              </a:spcBef>
            </a:pPr>
            <a:r>
              <a:rPr sz="1750" spc="140" dirty="0">
                <a:solidFill>
                  <a:srgbClr val="5B6E8B"/>
                </a:solidFill>
                <a:latin typeface="Trebuchet MS"/>
                <a:cs typeface="Trebuchet MS"/>
              </a:rPr>
              <a:t> </a:t>
            </a:r>
            <a:r>
              <a:rPr lang="ru-RU" b="1" spc="-16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ГЕРОЕМ МОЖЕТ СТАТЬ КАЖДЫЙ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Trebuchet MS"/>
            </a:endParaRPr>
          </a:p>
          <a:p>
            <a:pPr marL="12700" marR="66675">
              <a:spcBef>
                <a:spcPts val="765"/>
              </a:spcBef>
            </a:pPr>
            <a:r>
              <a:rPr lang="ru-RU" spc="-75" dirty="0" smtClean="0">
                <a:solidFill>
                  <a:srgbClr val="5B6E8B"/>
                </a:solidFill>
                <a:latin typeface="Verdana"/>
                <a:cs typeface="Verdana"/>
              </a:rPr>
              <a:t>Мы часто думаем о героях как о людях прошлого, но настоящий героизм не ушел в историю. Он живет сегодня, в обычных людях, которые каждый день делают свое дело с отвагой и преданностью.</a:t>
            </a:r>
          </a:p>
          <a:p>
            <a:pPr marL="12700" marR="66675" algn="l">
              <a:spcBef>
                <a:spcPts val="765"/>
              </a:spcBef>
            </a:pPr>
            <a:r>
              <a:rPr lang="ru-RU" spc="-75" dirty="0" smtClean="0">
                <a:solidFill>
                  <a:srgbClr val="5B6E8B"/>
                </a:solidFill>
                <a:latin typeface="Verdana"/>
                <a:cs typeface="Verdana"/>
              </a:rPr>
              <a:t>Александр Лунин – врач из Хабаровска, который за 22 года военной службы прошел путь от молодого медика до руководителя отдела аэромобильного медицинского обеспечения МЧС России.</a:t>
            </a:r>
          </a:p>
          <a:p>
            <a:pPr marL="12700" marR="66675">
              <a:spcBef>
                <a:spcPts val="765"/>
              </a:spcBef>
            </a:pPr>
            <a:r>
              <a:rPr lang="ru-RU" spc="-75" dirty="0" smtClean="0">
                <a:solidFill>
                  <a:srgbClr val="5B6E8B"/>
                </a:solidFill>
                <a:latin typeface="Verdana"/>
                <a:cs typeface="Verdana"/>
              </a:rPr>
              <a:t>Его специальности поражают разнообразием: анестезиолог-реаниматолог, психиатр, водолазный врач. Это человек, который готов помочь в любой ситуации – от оказания первой помощи до психологической поддержки. 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125" y="4193992"/>
            <a:ext cx="4035185" cy="1407437"/>
          </a:xfrm>
          <a:prstGeom prst="rect">
            <a:avLst/>
          </a:prstGeom>
        </p:spPr>
        <p:txBody>
          <a:bodyPr vert="horz" wrap="square" lIns="0" tIns="248285" rIns="0" bIns="0" rtlCol="0">
            <a:spAutoFit/>
          </a:bodyPr>
          <a:lstStyle/>
          <a:p>
            <a:pPr marL="3810" algn="ctr">
              <a:lnSpc>
                <a:spcPct val="100000"/>
              </a:lnSpc>
              <a:spcBef>
                <a:spcPts val="1955"/>
              </a:spcBef>
            </a:pPr>
            <a:r>
              <a:rPr sz="3300" b="1" spc="-25" dirty="0">
                <a:solidFill>
                  <a:srgbClr val="5B6E8B"/>
                </a:solidFill>
                <a:latin typeface="Verdana"/>
                <a:cs typeface="Verdana"/>
              </a:rPr>
              <a:t>22</a:t>
            </a:r>
            <a:endParaRPr sz="3300" b="1" dirty="0">
              <a:latin typeface="Verdana"/>
              <a:cs typeface="Verdana"/>
            </a:endParaRPr>
          </a:p>
          <a:p>
            <a:pPr marL="1270" algn="ctr">
              <a:lnSpc>
                <a:spcPct val="100000"/>
              </a:lnSpc>
              <a:spcBef>
                <a:spcPts val="869"/>
              </a:spcBef>
            </a:pPr>
            <a:r>
              <a:rPr lang="ru-RU" sz="1400" b="1" spc="110" dirty="0" smtClean="0">
                <a:solidFill>
                  <a:srgbClr val="5B6E8B"/>
                </a:solidFill>
                <a:latin typeface="Trebuchet MS"/>
                <a:cs typeface="Trebuchet MS"/>
              </a:rPr>
              <a:t>ГОДА СЛУЖБЫ</a:t>
            </a:r>
            <a:endParaRPr lang="ru-RU" sz="1400" b="1" dirty="0" smtClean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lang="ru-RU" sz="1400" b="1" spc="-85" dirty="0" smtClean="0">
                <a:solidFill>
                  <a:srgbClr val="5B6E8B"/>
                </a:solidFill>
                <a:latin typeface="Verdana"/>
                <a:cs typeface="Verdana"/>
              </a:rPr>
              <a:t>В СИСТЕМЕ МЧС </a:t>
            </a:r>
            <a:r>
              <a:rPr lang="ru-RU" sz="1400" b="1" spc="-25" dirty="0" smtClean="0">
                <a:solidFill>
                  <a:srgbClr val="5B6E8B"/>
                </a:solidFill>
                <a:latin typeface="Verdana"/>
                <a:cs typeface="Verdana"/>
              </a:rPr>
              <a:t>РОССИИ</a:t>
            </a:r>
            <a:endParaRPr lang="ru-RU" sz="1400" b="1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86155" y="4180438"/>
            <a:ext cx="3902606" cy="1330492"/>
          </a:xfrm>
          <a:prstGeom prst="rect">
            <a:avLst/>
          </a:prstGeom>
        </p:spPr>
        <p:txBody>
          <a:bodyPr vert="horz" wrap="square" lIns="0" tIns="24828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1955"/>
              </a:spcBef>
            </a:pPr>
            <a:r>
              <a:rPr sz="2800" b="1" spc="-20" dirty="0">
                <a:solidFill>
                  <a:srgbClr val="5B6E8B"/>
                </a:solidFill>
                <a:latin typeface="Verdana"/>
                <a:cs typeface="Verdana"/>
              </a:rPr>
              <a:t>2025</a:t>
            </a:r>
            <a:endParaRPr sz="2800" b="1" dirty="0">
              <a:latin typeface="Verdana"/>
              <a:cs typeface="Verdana"/>
            </a:endParaRPr>
          </a:p>
          <a:p>
            <a:pPr marL="1905" algn="ctr">
              <a:lnSpc>
                <a:spcPct val="100000"/>
              </a:lnSpc>
              <a:spcBef>
                <a:spcPts val="869"/>
              </a:spcBef>
            </a:pPr>
            <a:r>
              <a:rPr lang="ru-RU" sz="1400" b="1" spc="95" dirty="0" smtClean="0">
                <a:solidFill>
                  <a:srgbClr val="5B6E8B"/>
                </a:solidFill>
                <a:latin typeface="Trebuchet MS"/>
                <a:cs typeface="Trebuchet MS"/>
              </a:rPr>
              <a:t> </a:t>
            </a:r>
            <a:r>
              <a:rPr lang="ru-RU" sz="1400" b="1" spc="-3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ГОД</a:t>
            </a:r>
            <a:endParaRPr lang="ru-RU" sz="1400" b="1" dirty="0" smtClean="0">
              <a:latin typeface="Verdana" panose="020B0604030504040204" pitchFamily="34" charset="0"/>
              <a:ea typeface="Verdana" panose="020B0604030504040204" pitchFamily="34" charset="0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lang="ru-RU" sz="1400" b="1" spc="-85" dirty="0" smtClean="0">
                <a:solidFill>
                  <a:srgbClr val="5B6E8B"/>
                </a:solidFill>
                <a:latin typeface="Verdana"/>
                <a:cs typeface="Verdana"/>
              </a:rPr>
              <a:t>«ЛУЧШИЙ ВРАЧ МЧС </a:t>
            </a:r>
            <a:r>
              <a:rPr lang="ru-RU" sz="1400" b="1" spc="-40" dirty="0" smtClean="0">
                <a:solidFill>
                  <a:srgbClr val="5B6E8B"/>
                </a:solidFill>
                <a:latin typeface="Verdana"/>
                <a:cs typeface="Verdana"/>
              </a:rPr>
              <a:t>РОССИИ</a:t>
            </a:r>
            <a:r>
              <a:rPr sz="1000" spc="-40" dirty="0" smtClean="0">
                <a:solidFill>
                  <a:srgbClr val="5B6E8B"/>
                </a:solidFill>
                <a:latin typeface="Verdana"/>
                <a:cs typeface="Verdana"/>
              </a:rPr>
              <a:t>»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744916" y="4044750"/>
            <a:ext cx="3323339" cy="1476686"/>
          </a:xfrm>
          <a:prstGeom prst="rect">
            <a:avLst/>
          </a:prstGeom>
        </p:spPr>
        <p:txBody>
          <a:bodyPr vert="horz" wrap="square" lIns="0" tIns="24828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955"/>
              </a:spcBef>
            </a:pPr>
            <a:r>
              <a:rPr sz="3300" b="1" spc="-645" dirty="0">
                <a:solidFill>
                  <a:srgbClr val="5B6E8B"/>
                </a:solidFill>
                <a:latin typeface="Verdana"/>
                <a:cs typeface="Verdana"/>
              </a:rPr>
              <a:t>3+</a:t>
            </a:r>
            <a:endParaRPr sz="3300" b="1" dirty="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  <a:spcBef>
                <a:spcPts val="869"/>
              </a:spcBef>
            </a:pPr>
            <a:r>
              <a:rPr lang="ru-RU" sz="1450" b="1" spc="-5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Trebuchet MS"/>
              </a:rPr>
              <a:t>СПЕЦИАЛЬНОСТИ</a:t>
            </a:r>
            <a:endParaRPr sz="1450" b="1" dirty="0" smtClean="0">
              <a:latin typeface="Verdana" panose="020B0604030504040204" pitchFamily="34" charset="0"/>
              <a:ea typeface="Verdana" panose="020B0604030504040204" pitchFamily="34" charset="0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b="1" spc="-8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B</a:t>
            </a:r>
            <a:r>
              <a:rPr b="1" spc="-12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lang="ru-RU" b="1" spc="-8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арсенале врача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2402" y="5601429"/>
            <a:ext cx="11048998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</a:pPr>
            <a:r>
              <a:rPr lang="ru-RU" spc="-55" dirty="0" smtClean="0">
                <a:solidFill>
                  <a:srgbClr val="5B6E8B"/>
                </a:solidFill>
                <a:latin typeface="Verdana"/>
                <a:cs typeface="Verdana"/>
              </a:rPr>
              <a:t>За плечами </a:t>
            </a:r>
            <a:r>
              <a:rPr lang="ru-RU" b="1" spc="-55" dirty="0" smtClean="0">
                <a:solidFill>
                  <a:srgbClr val="5B6E8B"/>
                </a:solidFill>
                <a:latin typeface="Verdana"/>
                <a:cs typeface="Verdana"/>
              </a:rPr>
              <a:t>Александра Лунина </a:t>
            </a:r>
            <a:r>
              <a:rPr lang="ru-RU" spc="-55" dirty="0" smtClean="0">
                <a:solidFill>
                  <a:srgbClr val="5B6E8B"/>
                </a:solidFill>
                <a:latin typeface="Verdana"/>
                <a:cs typeface="Verdana"/>
              </a:rPr>
              <a:t>– работа в «ковидном» госпитале во время пандемии, реагирование на землетрясение в Мьянме в 2025 году. Это современный герой, который спасает жизни каждый день. </a:t>
            </a:r>
            <a:endParaRPr dirty="0">
              <a:latin typeface="Verdana"/>
              <a:cs typeface="Verdana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029" y="588532"/>
            <a:ext cx="4219903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192553"/>
            <a:ext cx="11429999" cy="2911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0"/>
              </a:spcBef>
            </a:pPr>
            <a:r>
              <a:rPr lang="ru-RU" sz="1800" b="1" spc="-10" dirty="0" smtClean="0">
                <a:latin typeface="Verdana" panose="020B0604030504040204" pitchFamily="34" charset="0"/>
                <a:ea typeface="Verdana" panose="020B0604030504040204" pitchFamily="34" charset="0"/>
              </a:rPr>
              <a:t>ТРАДИЦИИ ЧЕВСТВОВАНИЯ ГЕРОЕ В ХАБАРОВСКЕ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142" y="714073"/>
            <a:ext cx="11201399" cy="73148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35900"/>
              </a:lnSpc>
              <a:spcBef>
                <a:spcPts val="90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/>
                <a:cs typeface="Verdana"/>
              </a:rPr>
              <a:t>Память о героях живет не только в книгах истории, но и в топонимике города. </a:t>
            </a:r>
          </a:p>
          <a:p>
            <a:pPr marL="12700" marR="5080" algn="just">
              <a:lnSpc>
                <a:spcPct val="135900"/>
              </a:lnSpc>
              <a:spcBef>
                <a:spcPts val="90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/>
                <a:cs typeface="Verdana"/>
              </a:rPr>
              <a:t>Каждый год Хабаровск увековечивает память героев новыми улицами и мемориалами. 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04334" y="2332122"/>
            <a:ext cx="3319779" cy="459740"/>
            <a:chOff x="595386" y="2690886"/>
            <a:chExt cx="3319779" cy="45974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0074" y="2695574"/>
              <a:ext cx="3309937" cy="45006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00074" y="2695574"/>
              <a:ext cx="3310254" cy="450215"/>
            </a:xfrm>
            <a:custGeom>
              <a:avLst/>
              <a:gdLst/>
              <a:ahLst/>
              <a:cxnLst/>
              <a:rect l="l" t="t" r="r" b="b"/>
              <a:pathLst>
                <a:path w="3310254" h="450214">
                  <a:moveTo>
                    <a:pt x="0" y="75006"/>
                  </a:moveTo>
                  <a:lnTo>
                    <a:pt x="2934893" y="75006"/>
                  </a:lnTo>
                  <a:lnTo>
                    <a:pt x="2934893" y="0"/>
                  </a:lnTo>
                  <a:lnTo>
                    <a:pt x="3309937" y="225031"/>
                  </a:lnTo>
                  <a:lnTo>
                    <a:pt x="2934893" y="450062"/>
                  </a:lnTo>
                  <a:lnTo>
                    <a:pt x="2934893" y="375043"/>
                  </a:lnTo>
                  <a:lnTo>
                    <a:pt x="0" y="375043"/>
                  </a:lnTo>
                  <a:lnTo>
                    <a:pt x="0" y="75006"/>
                  </a:lnTo>
                  <a:close/>
                </a:path>
              </a:pathLst>
            </a:custGeom>
            <a:ln w="9376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228599" y="2882474"/>
            <a:ext cx="3369238" cy="247824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b="1" spc="-45" dirty="0" smtClean="0">
                <a:solidFill>
                  <a:srgbClr val="5B6E8B"/>
                </a:solidFill>
                <a:latin typeface="Verdana"/>
                <a:cs typeface="Verdana"/>
              </a:rPr>
              <a:t>29 АВГУСТА 2025 </a:t>
            </a: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endParaRPr lang="ru-RU" sz="1450" spc="-45" dirty="0">
              <a:solidFill>
                <a:srgbClr val="5B6E8B"/>
              </a:solidFill>
              <a:latin typeface="Verdana"/>
              <a:cs typeface="Verdana"/>
            </a:endParaRPr>
          </a:p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spc="-45" dirty="0" smtClean="0">
                <a:solidFill>
                  <a:srgbClr val="5B6E8B"/>
                </a:solidFill>
                <a:latin typeface="Verdana"/>
                <a:cs typeface="Verdana"/>
              </a:rPr>
              <a:t>В Хабаровске открыли улицу имени 205-й стрелковой дивизии – сформирована на Красной Речке. 11 тысяч дальневосточников ушли на Сталинград, в живых осталось всего 600 человек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036970" y="1911673"/>
            <a:ext cx="3319779" cy="459740"/>
            <a:chOff x="4052961" y="2462286"/>
            <a:chExt cx="3319779" cy="45974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57649" y="2466974"/>
              <a:ext cx="3309937" cy="45006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4057649" y="2466974"/>
              <a:ext cx="3310254" cy="450215"/>
            </a:xfrm>
            <a:custGeom>
              <a:avLst/>
              <a:gdLst/>
              <a:ahLst/>
              <a:cxnLst/>
              <a:rect l="l" t="t" r="r" b="b"/>
              <a:pathLst>
                <a:path w="3310254" h="450214">
                  <a:moveTo>
                    <a:pt x="0" y="75006"/>
                  </a:moveTo>
                  <a:lnTo>
                    <a:pt x="2934893" y="75006"/>
                  </a:lnTo>
                  <a:lnTo>
                    <a:pt x="2934893" y="0"/>
                  </a:lnTo>
                  <a:lnTo>
                    <a:pt x="3309937" y="225031"/>
                  </a:lnTo>
                  <a:lnTo>
                    <a:pt x="2934893" y="450062"/>
                  </a:lnTo>
                  <a:lnTo>
                    <a:pt x="2934893" y="375043"/>
                  </a:lnTo>
                  <a:lnTo>
                    <a:pt x="0" y="375043"/>
                  </a:lnTo>
                  <a:lnTo>
                    <a:pt x="0" y="75006"/>
                  </a:lnTo>
                  <a:close/>
                </a:path>
              </a:pathLst>
            </a:custGeom>
            <a:ln w="9376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854008" y="2576873"/>
            <a:ext cx="3685705" cy="263469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b="1" spc="30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 </a:t>
            </a:r>
            <a:r>
              <a:rPr lang="ru-RU" b="1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МИКРОРАЙОН ОРЕХОВАЯ СОПКА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algn="ctr">
              <a:lnSpc>
                <a:spcPct val="100000"/>
              </a:lnSpc>
              <a:spcBef>
                <a:spcPts val="975"/>
              </a:spcBef>
            </a:pPr>
            <a:r>
              <a:rPr lang="ru-RU" spc="-2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Здесь находится улица Героев </a:t>
            </a:r>
            <a:r>
              <a:rPr lang="ru-RU" spc="-20" dirty="0" err="1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Пассаров</a:t>
            </a:r>
            <a:r>
              <a:rPr lang="ru-RU" spc="-2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– в честь нанайских охотников, ставших снайперами. Максим </a:t>
            </a:r>
            <a:r>
              <a:rPr lang="ru-RU" spc="-20" dirty="0" err="1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Пассар</a:t>
            </a:r>
            <a:r>
              <a:rPr lang="ru-RU" spc="-2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уничтожил 237 фашистов, став одним из лучших снайперов фронта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636591" y="1474404"/>
            <a:ext cx="3319779" cy="459740"/>
            <a:chOff x="7520061" y="2233686"/>
            <a:chExt cx="3319779" cy="45974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24749" y="2238374"/>
              <a:ext cx="3309937" cy="450062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7524749" y="2238374"/>
              <a:ext cx="3310254" cy="450215"/>
            </a:xfrm>
            <a:custGeom>
              <a:avLst/>
              <a:gdLst/>
              <a:ahLst/>
              <a:cxnLst/>
              <a:rect l="l" t="t" r="r" b="b"/>
              <a:pathLst>
                <a:path w="3310254" h="450214">
                  <a:moveTo>
                    <a:pt x="0" y="75006"/>
                  </a:moveTo>
                  <a:lnTo>
                    <a:pt x="2934893" y="75006"/>
                  </a:lnTo>
                  <a:lnTo>
                    <a:pt x="2934893" y="0"/>
                  </a:lnTo>
                  <a:lnTo>
                    <a:pt x="3309937" y="225031"/>
                  </a:lnTo>
                  <a:lnTo>
                    <a:pt x="2934893" y="450062"/>
                  </a:lnTo>
                  <a:lnTo>
                    <a:pt x="2934893" y="375043"/>
                  </a:lnTo>
                  <a:lnTo>
                    <a:pt x="0" y="375043"/>
                  </a:lnTo>
                  <a:lnTo>
                    <a:pt x="0" y="75006"/>
                  </a:lnTo>
                  <a:close/>
                </a:path>
              </a:pathLst>
            </a:custGeom>
            <a:ln w="9376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7558957" y="2141543"/>
            <a:ext cx="3397413" cy="20806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ru-RU" b="1" spc="-8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27 ГЕРОИЧЕСКИХ УЛИЦ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spcBef>
                <a:spcPts val="450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Всего в Хабаровске 27 улиц носят имена Героев Великой Отечественной войны.</a:t>
            </a:r>
          </a:p>
          <a:p>
            <a:pPr marL="12700" marR="5080" algn="ctr">
              <a:spcBef>
                <a:spcPts val="450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Каждая улица – это маленький музей памяти, живая история города.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69451" y="5541941"/>
            <a:ext cx="11144783" cy="7864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90"/>
              </a:spcBef>
            </a:pPr>
            <a:r>
              <a:rPr lang="ru-RU" spc="-20" dirty="0" smtClean="0">
                <a:solidFill>
                  <a:srgbClr val="5B6E8B"/>
                </a:solidFill>
                <a:latin typeface="Verdana"/>
                <a:cs typeface="Verdana"/>
              </a:rPr>
              <a:t>Эти традиции чествования показывают, что наш город помнит своих героев. И важно, чтобы мы, молодое поколение, тоже помнили об этих людях и их подвиги.  </a:t>
            </a:r>
            <a:endParaRPr dirty="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2400" y="673364"/>
            <a:ext cx="11008042" cy="84766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30"/>
              </a:spcBef>
            </a:pPr>
            <a:r>
              <a:rPr lang="ru-RU" spc="-70" dirty="0" smtClean="0">
                <a:solidFill>
                  <a:srgbClr val="5B6E8B"/>
                </a:solidFill>
                <a:latin typeface="Verdana"/>
                <a:cs typeface="Verdana"/>
              </a:rPr>
              <a:t>Проверьте свои знания!</a:t>
            </a:r>
            <a:r>
              <a:rPr lang="ru-RU" spc="-10" dirty="0">
                <a:solidFill>
                  <a:srgbClr val="5B6E8B"/>
                </a:solidFill>
                <a:latin typeface="Verdana"/>
                <a:cs typeface="Verdana"/>
              </a:rPr>
              <a:t> </a:t>
            </a:r>
            <a:r>
              <a:rPr lang="ru-RU" spc="-10" dirty="0" smtClean="0">
                <a:solidFill>
                  <a:srgbClr val="5B6E8B"/>
                </a:solidFill>
                <a:latin typeface="Verdana"/>
                <a:cs typeface="Verdana"/>
              </a:rPr>
              <a:t>Попробуйте сопоставить имена героев Хабаровского края с их подвигом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5919" y="1603965"/>
            <a:ext cx="3519805" cy="2456860"/>
          </a:xfrm>
          <a:custGeom>
            <a:avLst/>
            <a:gdLst/>
            <a:ahLst/>
            <a:cxnLst/>
            <a:rect l="l" t="t" r="r" b="b"/>
            <a:pathLst>
              <a:path w="3295650" h="1362075">
                <a:moveTo>
                  <a:pt x="0" y="1184071"/>
                </a:moveTo>
                <a:lnTo>
                  <a:pt x="0" y="178003"/>
                </a:lnTo>
                <a:lnTo>
                  <a:pt x="213" y="169254"/>
                </a:lnTo>
                <a:lnTo>
                  <a:pt x="7662" y="126326"/>
                </a:lnTo>
                <a:lnTo>
                  <a:pt x="25318" y="86497"/>
                </a:lnTo>
                <a:lnTo>
                  <a:pt x="52134" y="52133"/>
                </a:lnTo>
                <a:lnTo>
                  <a:pt x="86497" y="25318"/>
                </a:lnTo>
                <a:lnTo>
                  <a:pt x="126328" y="7664"/>
                </a:lnTo>
                <a:lnTo>
                  <a:pt x="169253" y="214"/>
                </a:lnTo>
                <a:lnTo>
                  <a:pt x="177998" y="0"/>
                </a:lnTo>
                <a:lnTo>
                  <a:pt x="3117646" y="0"/>
                </a:lnTo>
                <a:lnTo>
                  <a:pt x="3160912" y="5335"/>
                </a:lnTo>
                <a:lnTo>
                  <a:pt x="3201560" y="21016"/>
                </a:lnTo>
                <a:lnTo>
                  <a:pt x="3237180" y="46099"/>
                </a:lnTo>
                <a:lnTo>
                  <a:pt x="3265652" y="79108"/>
                </a:lnTo>
                <a:lnTo>
                  <a:pt x="3285247" y="118040"/>
                </a:lnTo>
                <a:lnTo>
                  <a:pt x="3294794" y="160550"/>
                </a:lnTo>
                <a:lnTo>
                  <a:pt x="3295650" y="178003"/>
                </a:lnTo>
                <a:lnTo>
                  <a:pt x="3295650" y="1184071"/>
                </a:lnTo>
                <a:lnTo>
                  <a:pt x="3290314" y="1227332"/>
                </a:lnTo>
                <a:lnTo>
                  <a:pt x="3274633" y="1267985"/>
                </a:lnTo>
                <a:lnTo>
                  <a:pt x="3249550" y="1303605"/>
                </a:lnTo>
                <a:lnTo>
                  <a:pt x="3216541" y="1332077"/>
                </a:lnTo>
                <a:lnTo>
                  <a:pt x="3177609" y="1351672"/>
                </a:lnTo>
                <a:lnTo>
                  <a:pt x="3135099" y="1361219"/>
                </a:lnTo>
                <a:lnTo>
                  <a:pt x="3117646" y="1362075"/>
                </a:lnTo>
                <a:lnTo>
                  <a:pt x="177998" y="1362075"/>
                </a:lnTo>
                <a:lnTo>
                  <a:pt x="134738" y="1356739"/>
                </a:lnTo>
                <a:lnTo>
                  <a:pt x="94089" y="1341058"/>
                </a:lnTo>
                <a:lnTo>
                  <a:pt x="58469" y="1315970"/>
                </a:lnTo>
                <a:lnTo>
                  <a:pt x="29998" y="1282966"/>
                </a:lnTo>
                <a:lnTo>
                  <a:pt x="10400" y="1244034"/>
                </a:lnTo>
                <a:lnTo>
                  <a:pt x="854" y="1201523"/>
                </a:lnTo>
                <a:lnTo>
                  <a:pt x="0" y="1184071"/>
                </a:lnTo>
                <a:close/>
              </a:path>
            </a:pathLst>
          </a:custGeom>
          <a:ln w="19050">
            <a:solidFill>
              <a:srgbClr val="B2D5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88030" y="1883742"/>
            <a:ext cx="3308349" cy="175368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algn="ctr">
              <a:spcBef>
                <a:spcPts val="115"/>
              </a:spcBef>
            </a:pPr>
            <a:r>
              <a:rPr sz="1300" spc="295" dirty="0">
                <a:solidFill>
                  <a:srgbClr val="5B6E8B"/>
                </a:solidFill>
                <a:latin typeface="SimSun"/>
                <a:cs typeface="SimSun"/>
              </a:rPr>
              <a:t> </a:t>
            </a:r>
            <a:r>
              <a:rPr lang="ru-RU" b="1" spc="204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Василий Шелест 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spcBef>
                <a:spcPts val="570"/>
              </a:spcBef>
            </a:pPr>
            <a:r>
              <a:rPr lang="ru-RU" b="1" spc="-10" dirty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А</a:t>
            </a:r>
            <a:r>
              <a:rPr b="1" spc="-1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)</a:t>
            </a:r>
            <a:r>
              <a:rPr lang="ru-RU" spc="-1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«Лучший врач МЧС России 2025» - 22 года службы, работа в ковидном госпитале, спасение людей в Мьянме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27678" y="1589335"/>
            <a:ext cx="3295650" cy="2471489"/>
          </a:xfrm>
          <a:custGeom>
            <a:avLst/>
            <a:gdLst/>
            <a:ahLst/>
            <a:cxnLst/>
            <a:rect l="l" t="t" r="r" b="b"/>
            <a:pathLst>
              <a:path w="3295650" h="1362075">
                <a:moveTo>
                  <a:pt x="0" y="1184071"/>
                </a:moveTo>
                <a:lnTo>
                  <a:pt x="0" y="178003"/>
                </a:lnTo>
                <a:lnTo>
                  <a:pt x="214" y="169254"/>
                </a:lnTo>
                <a:lnTo>
                  <a:pt x="7664" y="126326"/>
                </a:lnTo>
                <a:lnTo>
                  <a:pt x="25318" y="86497"/>
                </a:lnTo>
                <a:lnTo>
                  <a:pt x="52133" y="52133"/>
                </a:lnTo>
                <a:lnTo>
                  <a:pt x="86497" y="25318"/>
                </a:lnTo>
                <a:lnTo>
                  <a:pt x="126326" y="7664"/>
                </a:lnTo>
                <a:lnTo>
                  <a:pt x="169254" y="214"/>
                </a:lnTo>
                <a:lnTo>
                  <a:pt x="178003" y="0"/>
                </a:lnTo>
                <a:lnTo>
                  <a:pt x="3117646" y="0"/>
                </a:lnTo>
                <a:lnTo>
                  <a:pt x="3160912" y="5335"/>
                </a:lnTo>
                <a:lnTo>
                  <a:pt x="3201560" y="21016"/>
                </a:lnTo>
                <a:lnTo>
                  <a:pt x="3237180" y="46099"/>
                </a:lnTo>
                <a:lnTo>
                  <a:pt x="3265652" y="79108"/>
                </a:lnTo>
                <a:lnTo>
                  <a:pt x="3285246" y="118040"/>
                </a:lnTo>
                <a:lnTo>
                  <a:pt x="3294792" y="160550"/>
                </a:lnTo>
                <a:lnTo>
                  <a:pt x="3295650" y="178003"/>
                </a:lnTo>
                <a:lnTo>
                  <a:pt x="3295650" y="1184071"/>
                </a:lnTo>
                <a:lnTo>
                  <a:pt x="3290309" y="1227332"/>
                </a:lnTo>
                <a:lnTo>
                  <a:pt x="3274633" y="1267985"/>
                </a:lnTo>
                <a:lnTo>
                  <a:pt x="3249550" y="1303605"/>
                </a:lnTo>
                <a:lnTo>
                  <a:pt x="3216541" y="1332077"/>
                </a:lnTo>
                <a:lnTo>
                  <a:pt x="3177609" y="1351672"/>
                </a:lnTo>
                <a:lnTo>
                  <a:pt x="3135099" y="1361219"/>
                </a:lnTo>
                <a:lnTo>
                  <a:pt x="3117646" y="1362075"/>
                </a:lnTo>
                <a:lnTo>
                  <a:pt x="178003" y="1362075"/>
                </a:lnTo>
                <a:lnTo>
                  <a:pt x="134737" y="1356739"/>
                </a:lnTo>
                <a:lnTo>
                  <a:pt x="94089" y="1341058"/>
                </a:lnTo>
                <a:lnTo>
                  <a:pt x="58470" y="1315970"/>
                </a:lnTo>
                <a:lnTo>
                  <a:pt x="29997" y="1282966"/>
                </a:lnTo>
                <a:lnTo>
                  <a:pt x="10402" y="1244034"/>
                </a:lnTo>
                <a:lnTo>
                  <a:pt x="855" y="1201523"/>
                </a:lnTo>
                <a:lnTo>
                  <a:pt x="0" y="1184071"/>
                </a:lnTo>
                <a:close/>
              </a:path>
            </a:pathLst>
          </a:custGeom>
          <a:ln w="19050">
            <a:solidFill>
              <a:srgbClr val="B2D5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297728" y="1941405"/>
            <a:ext cx="3166702" cy="175368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algn="ctr">
              <a:spcBef>
                <a:spcPts val="115"/>
              </a:spcBef>
            </a:pPr>
            <a:r>
              <a:rPr lang="ru-RU" b="1" spc="38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Дося Бельды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spcBef>
                <a:spcPts val="570"/>
              </a:spcBef>
            </a:pPr>
            <a:r>
              <a:rPr b="1" spc="-60" dirty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Б)</a:t>
            </a:r>
            <a:r>
              <a:rPr b="1" spc="-140" dirty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lang="ru-RU" spc="-5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Форсировал Днепр в 1943 году, удерживал плацдарм, уничтожил 30 фашистов, Герой Советского Союза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866434" y="1575672"/>
            <a:ext cx="3286125" cy="2485152"/>
          </a:xfrm>
          <a:custGeom>
            <a:avLst/>
            <a:gdLst/>
            <a:ahLst/>
            <a:cxnLst/>
            <a:rect l="l" t="t" r="r" b="b"/>
            <a:pathLst>
              <a:path w="3286125" h="1362075">
                <a:moveTo>
                  <a:pt x="0" y="1184071"/>
                </a:moveTo>
                <a:lnTo>
                  <a:pt x="0" y="178003"/>
                </a:lnTo>
                <a:lnTo>
                  <a:pt x="214" y="169254"/>
                </a:lnTo>
                <a:lnTo>
                  <a:pt x="7664" y="126326"/>
                </a:lnTo>
                <a:lnTo>
                  <a:pt x="25318" y="86497"/>
                </a:lnTo>
                <a:lnTo>
                  <a:pt x="52133" y="52133"/>
                </a:lnTo>
                <a:lnTo>
                  <a:pt x="86497" y="25318"/>
                </a:lnTo>
                <a:lnTo>
                  <a:pt x="126326" y="7664"/>
                </a:lnTo>
                <a:lnTo>
                  <a:pt x="169254" y="214"/>
                </a:lnTo>
                <a:lnTo>
                  <a:pt x="178003" y="0"/>
                </a:lnTo>
                <a:lnTo>
                  <a:pt x="3108121" y="0"/>
                </a:lnTo>
                <a:lnTo>
                  <a:pt x="3151387" y="5335"/>
                </a:lnTo>
                <a:lnTo>
                  <a:pt x="3192035" y="21016"/>
                </a:lnTo>
                <a:lnTo>
                  <a:pt x="3227655" y="46099"/>
                </a:lnTo>
                <a:lnTo>
                  <a:pt x="3256127" y="79108"/>
                </a:lnTo>
                <a:lnTo>
                  <a:pt x="3275721" y="118040"/>
                </a:lnTo>
                <a:lnTo>
                  <a:pt x="3285267" y="160550"/>
                </a:lnTo>
                <a:lnTo>
                  <a:pt x="3286125" y="178003"/>
                </a:lnTo>
                <a:lnTo>
                  <a:pt x="3286125" y="1184071"/>
                </a:lnTo>
                <a:lnTo>
                  <a:pt x="3280784" y="1227332"/>
                </a:lnTo>
                <a:lnTo>
                  <a:pt x="3265108" y="1267985"/>
                </a:lnTo>
                <a:lnTo>
                  <a:pt x="3240025" y="1303605"/>
                </a:lnTo>
                <a:lnTo>
                  <a:pt x="3207016" y="1332077"/>
                </a:lnTo>
                <a:lnTo>
                  <a:pt x="3168084" y="1351672"/>
                </a:lnTo>
                <a:lnTo>
                  <a:pt x="3125574" y="1361219"/>
                </a:lnTo>
                <a:lnTo>
                  <a:pt x="3108121" y="1362075"/>
                </a:lnTo>
                <a:lnTo>
                  <a:pt x="178003" y="1362075"/>
                </a:lnTo>
                <a:lnTo>
                  <a:pt x="134737" y="1356739"/>
                </a:lnTo>
                <a:lnTo>
                  <a:pt x="94089" y="1341058"/>
                </a:lnTo>
                <a:lnTo>
                  <a:pt x="58470" y="1315970"/>
                </a:lnTo>
                <a:lnTo>
                  <a:pt x="29997" y="1282966"/>
                </a:lnTo>
                <a:lnTo>
                  <a:pt x="10402" y="1244034"/>
                </a:lnTo>
                <a:lnTo>
                  <a:pt x="855" y="1201523"/>
                </a:lnTo>
                <a:lnTo>
                  <a:pt x="0" y="1184071"/>
                </a:lnTo>
                <a:close/>
              </a:path>
            </a:pathLst>
          </a:custGeom>
          <a:ln w="19050">
            <a:solidFill>
              <a:srgbClr val="B2D5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947396" y="2022241"/>
            <a:ext cx="3124200" cy="1476686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5"/>
              </a:spcBef>
            </a:pPr>
            <a:r>
              <a:rPr sz="1300" b="1" spc="260" dirty="0">
                <a:solidFill>
                  <a:srgbClr val="5B6E8B"/>
                </a:solidFill>
                <a:latin typeface="SimSun"/>
                <a:cs typeface="SimSun"/>
              </a:rPr>
              <a:t> </a:t>
            </a:r>
            <a:r>
              <a:rPr lang="ru-RU" b="1" spc="17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Александр Лунин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spcBef>
                <a:spcPts val="570"/>
              </a:spcBef>
            </a:pPr>
            <a:r>
              <a:rPr b="1" spc="-5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B)</a:t>
            </a:r>
            <a:r>
              <a:rPr lang="ru-RU" spc="-5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Рыбак, в 15 лет получил медаль «За доблестный труд ВОВ», работал в Синдинском леспромхозе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57655" y="4412894"/>
            <a:ext cx="10690444" cy="638175"/>
            <a:chOff x="600075" y="4060639"/>
            <a:chExt cx="10229850" cy="638175"/>
          </a:xfrm>
        </p:grpSpPr>
        <p:sp>
          <p:nvSpPr>
            <p:cNvPr id="11" name="object 11"/>
            <p:cNvSpPr/>
            <p:nvPr/>
          </p:nvSpPr>
          <p:spPr>
            <a:xfrm>
              <a:off x="600075" y="4060639"/>
              <a:ext cx="10229850" cy="638175"/>
            </a:xfrm>
            <a:custGeom>
              <a:avLst/>
              <a:gdLst/>
              <a:ahLst/>
              <a:cxnLst/>
              <a:rect l="l" t="t" r="r" b="b"/>
              <a:pathLst>
                <a:path w="10229850" h="638175">
                  <a:moveTo>
                    <a:pt x="10042321" y="0"/>
                  </a:moveTo>
                  <a:lnTo>
                    <a:pt x="187523" y="0"/>
                  </a:lnTo>
                  <a:lnTo>
                    <a:pt x="178310" y="226"/>
                  </a:lnTo>
                  <a:lnTo>
                    <a:pt x="133088" y="8074"/>
                  </a:lnTo>
                  <a:lnTo>
                    <a:pt x="91124" y="26670"/>
                  </a:lnTo>
                  <a:lnTo>
                    <a:pt x="54922" y="54927"/>
                  </a:lnTo>
                  <a:lnTo>
                    <a:pt x="26672" y="91121"/>
                  </a:lnTo>
                  <a:lnTo>
                    <a:pt x="8073" y="133088"/>
                  </a:lnTo>
                  <a:lnTo>
                    <a:pt x="225" y="178312"/>
                  </a:lnTo>
                  <a:lnTo>
                    <a:pt x="0" y="187528"/>
                  </a:lnTo>
                  <a:lnTo>
                    <a:pt x="0" y="450646"/>
                  </a:lnTo>
                  <a:lnTo>
                    <a:pt x="5621" y="496227"/>
                  </a:lnTo>
                  <a:lnTo>
                    <a:pt x="22140" y="539049"/>
                  </a:lnTo>
                  <a:lnTo>
                    <a:pt x="48567" y="576577"/>
                  </a:lnTo>
                  <a:lnTo>
                    <a:pt x="83338" y="606564"/>
                  </a:lnTo>
                  <a:lnTo>
                    <a:pt x="124359" y="627217"/>
                  </a:lnTo>
                  <a:lnTo>
                    <a:pt x="169143" y="637271"/>
                  </a:lnTo>
                  <a:lnTo>
                    <a:pt x="187523" y="638175"/>
                  </a:lnTo>
                  <a:lnTo>
                    <a:pt x="10042321" y="638175"/>
                  </a:lnTo>
                  <a:lnTo>
                    <a:pt x="10087902" y="632551"/>
                  </a:lnTo>
                  <a:lnTo>
                    <a:pt x="10130725" y="616032"/>
                  </a:lnTo>
                  <a:lnTo>
                    <a:pt x="10168252" y="589605"/>
                  </a:lnTo>
                  <a:lnTo>
                    <a:pt x="10198239" y="554837"/>
                  </a:lnTo>
                  <a:lnTo>
                    <a:pt x="10218892" y="513815"/>
                  </a:lnTo>
                  <a:lnTo>
                    <a:pt x="10228946" y="469031"/>
                  </a:lnTo>
                  <a:lnTo>
                    <a:pt x="10229850" y="450646"/>
                  </a:lnTo>
                  <a:lnTo>
                    <a:pt x="10229850" y="187528"/>
                  </a:lnTo>
                  <a:lnTo>
                    <a:pt x="10224226" y="141947"/>
                  </a:lnTo>
                  <a:lnTo>
                    <a:pt x="10207707" y="99120"/>
                  </a:lnTo>
                  <a:lnTo>
                    <a:pt x="10181280" y="61597"/>
                  </a:lnTo>
                  <a:lnTo>
                    <a:pt x="10146512" y="31597"/>
                  </a:lnTo>
                  <a:lnTo>
                    <a:pt x="10105490" y="10957"/>
                  </a:lnTo>
                  <a:lnTo>
                    <a:pt x="10060706" y="903"/>
                  </a:lnTo>
                  <a:lnTo>
                    <a:pt x="10042321" y="0"/>
                  </a:lnTo>
                  <a:close/>
                </a:path>
              </a:pathLst>
            </a:custGeom>
            <a:solidFill>
              <a:srgbClr val="B5FCB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1227" y="4171949"/>
              <a:ext cx="150018" cy="150025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152400" y="4507393"/>
            <a:ext cx="11125200" cy="165442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499745">
              <a:lnSpc>
                <a:spcPct val="100000"/>
              </a:lnSpc>
              <a:spcBef>
                <a:spcPts val="130"/>
              </a:spcBef>
            </a:pPr>
            <a:r>
              <a:rPr lang="ru-RU" b="1" spc="-114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ПРАВИЛЬНЫЕ ОТВЕТЫ</a:t>
            </a:r>
            <a:r>
              <a:rPr b="1" spc="-50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:</a:t>
            </a:r>
            <a:r>
              <a:rPr b="1" spc="-105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 </a:t>
            </a:r>
            <a:r>
              <a:rPr lang="ru-RU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ШЕЛЕСТ </a:t>
            </a:r>
            <a:r>
              <a:rPr spc="-229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—</a:t>
            </a:r>
            <a:r>
              <a:rPr spc="-135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spc="-90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Б,</a:t>
            </a:r>
            <a:r>
              <a:rPr spc="-135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spc="-60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Б</a:t>
            </a:r>
            <a:r>
              <a:rPr lang="ru-RU" spc="-6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ельды</a:t>
            </a:r>
            <a:r>
              <a:rPr spc="-130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spc="-229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—</a:t>
            </a:r>
            <a:r>
              <a:rPr spc="-135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spc="-110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B,</a:t>
            </a:r>
            <a:r>
              <a:rPr spc="-130" dirty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spc="-5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Лу</a:t>
            </a:r>
            <a:r>
              <a:rPr lang="ru-RU" spc="-5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нин</a:t>
            </a:r>
            <a:r>
              <a:rPr spc="-229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—</a:t>
            </a:r>
            <a:r>
              <a:rPr spc="-130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 </a:t>
            </a:r>
            <a:r>
              <a:rPr lang="ru-RU" spc="-50" dirty="0" smtClean="0"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А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  <a:p>
            <a:pPr marL="12700" marR="5080">
              <a:lnSpc>
                <a:spcPct val="141300"/>
              </a:lnSpc>
            </a:pPr>
            <a:r>
              <a:rPr lang="ru-RU" spc="-6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Дося Бельды – коренной народ Хабаровского края, представитель нанайцев. Его история показывает, что герои были из всех национальностей и народов, живущих в крае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15" name="object 2"/>
          <p:cNvSpPr txBox="1">
            <a:spLocks noGrp="1"/>
          </p:cNvSpPr>
          <p:nvPr>
            <p:ph type="title"/>
          </p:nvPr>
        </p:nvSpPr>
        <p:spPr>
          <a:xfrm>
            <a:off x="0" y="299327"/>
            <a:ext cx="11429999" cy="2911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10"/>
              </a:spcBef>
            </a:pPr>
            <a:r>
              <a:rPr lang="ru-RU" sz="1800" b="1" spc="-10" dirty="0" smtClean="0">
                <a:latin typeface="Verdana" panose="020B0604030504040204" pitchFamily="34" charset="0"/>
                <a:ea typeface="Verdana" panose="020B0604030504040204" pitchFamily="34" charset="0"/>
              </a:rPr>
              <a:t>ИГРА: СОПОСТАВЬТЕ ГЕРОЯ И ПОДВИГ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55118" y="667433"/>
            <a:ext cx="10972800" cy="84253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spcBef>
                <a:spcPts val="90"/>
              </a:spcBef>
            </a:pPr>
            <a:r>
              <a:rPr lang="ru-RU" spc="-90" dirty="0" smtClean="0">
                <a:solidFill>
                  <a:srgbClr val="5B6E8B"/>
                </a:solidFill>
                <a:latin typeface="Verdana"/>
                <a:cs typeface="Verdana"/>
              </a:rPr>
              <a:t>Теперь, когда вы узнали об исторических и современных героях Хабаровского края, пришло время открыть героев в своем окружении. Это может быть ваша улица, школа или даже член вашей семьи. 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61127" y="1667667"/>
            <a:ext cx="400873" cy="342900"/>
            <a:chOff x="600075" y="2695574"/>
            <a:chExt cx="333375" cy="342900"/>
          </a:xfrm>
        </p:grpSpPr>
        <p:sp>
          <p:nvSpPr>
            <p:cNvPr id="5" name="object 5"/>
            <p:cNvSpPr/>
            <p:nvPr/>
          </p:nvSpPr>
          <p:spPr>
            <a:xfrm>
              <a:off x="604837" y="2700337"/>
              <a:ext cx="323850" cy="333375"/>
            </a:xfrm>
            <a:custGeom>
              <a:avLst/>
              <a:gdLst/>
              <a:ahLst/>
              <a:cxnLst/>
              <a:rect l="l" t="t" r="r" b="b"/>
              <a:pathLst>
                <a:path w="323850" h="333375">
                  <a:moveTo>
                    <a:pt x="161924" y="0"/>
                  </a:moveTo>
                  <a:lnTo>
                    <a:pt x="114990" y="6933"/>
                  </a:lnTo>
                  <a:lnTo>
                    <a:pt x="71947" y="27265"/>
                  </a:lnTo>
                  <a:lnTo>
                    <a:pt x="36691" y="59249"/>
                  </a:lnTo>
                  <a:lnTo>
                    <a:pt x="12327" y="99961"/>
                  </a:lnTo>
                  <a:lnTo>
                    <a:pt x="770" y="145972"/>
                  </a:lnTo>
                  <a:lnTo>
                    <a:pt x="0" y="161924"/>
                  </a:lnTo>
                  <a:lnTo>
                    <a:pt x="0" y="171449"/>
                  </a:lnTo>
                  <a:lnTo>
                    <a:pt x="6933" y="218382"/>
                  </a:lnTo>
                  <a:lnTo>
                    <a:pt x="27263" y="261426"/>
                  </a:lnTo>
                  <a:lnTo>
                    <a:pt x="59251" y="296683"/>
                  </a:lnTo>
                  <a:lnTo>
                    <a:pt x="99957" y="321043"/>
                  </a:lnTo>
                  <a:lnTo>
                    <a:pt x="145974" y="332603"/>
                  </a:lnTo>
                  <a:lnTo>
                    <a:pt x="161924" y="333374"/>
                  </a:lnTo>
                  <a:lnTo>
                    <a:pt x="177875" y="332603"/>
                  </a:lnTo>
                  <a:lnTo>
                    <a:pt x="223892" y="321043"/>
                  </a:lnTo>
                  <a:lnTo>
                    <a:pt x="264598" y="296683"/>
                  </a:lnTo>
                  <a:lnTo>
                    <a:pt x="296586" y="261426"/>
                  </a:lnTo>
                  <a:lnTo>
                    <a:pt x="316916" y="218382"/>
                  </a:lnTo>
                  <a:lnTo>
                    <a:pt x="323849" y="171449"/>
                  </a:lnTo>
                  <a:lnTo>
                    <a:pt x="323849" y="161924"/>
                  </a:lnTo>
                  <a:lnTo>
                    <a:pt x="316916" y="114992"/>
                  </a:lnTo>
                  <a:lnTo>
                    <a:pt x="296586" y="71948"/>
                  </a:lnTo>
                  <a:lnTo>
                    <a:pt x="264598" y="36691"/>
                  </a:lnTo>
                  <a:lnTo>
                    <a:pt x="223892" y="12318"/>
                  </a:lnTo>
                  <a:lnTo>
                    <a:pt x="177875" y="771"/>
                  </a:lnTo>
                  <a:lnTo>
                    <a:pt x="161924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599" y="2705100"/>
              <a:ext cx="314324" cy="32384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04837" y="2700337"/>
              <a:ext cx="323850" cy="333375"/>
            </a:xfrm>
            <a:custGeom>
              <a:avLst/>
              <a:gdLst/>
              <a:ahLst/>
              <a:cxnLst/>
              <a:rect l="l" t="t" r="r" b="b"/>
              <a:pathLst>
                <a:path w="323850" h="333375">
                  <a:moveTo>
                    <a:pt x="0" y="171450"/>
                  </a:moveTo>
                  <a:lnTo>
                    <a:pt x="0" y="161925"/>
                  </a:lnTo>
                  <a:lnTo>
                    <a:pt x="194" y="153971"/>
                  </a:lnTo>
                  <a:lnTo>
                    <a:pt x="6969" y="114917"/>
                  </a:lnTo>
                  <a:lnTo>
                    <a:pt x="23031" y="78685"/>
                  </a:lnTo>
                  <a:lnTo>
                    <a:pt x="47426" y="47421"/>
                  </a:lnTo>
                  <a:lnTo>
                    <a:pt x="78685" y="23034"/>
                  </a:lnTo>
                  <a:lnTo>
                    <a:pt x="114918" y="6967"/>
                  </a:lnTo>
                  <a:lnTo>
                    <a:pt x="153970" y="195"/>
                  </a:lnTo>
                  <a:lnTo>
                    <a:pt x="161925" y="0"/>
                  </a:lnTo>
                  <a:lnTo>
                    <a:pt x="169879" y="195"/>
                  </a:lnTo>
                  <a:lnTo>
                    <a:pt x="208931" y="6967"/>
                  </a:lnTo>
                  <a:lnTo>
                    <a:pt x="245164" y="23034"/>
                  </a:lnTo>
                  <a:lnTo>
                    <a:pt x="276423" y="47421"/>
                  </a:lnTo>
                  <a:lnTo>
                    <a:pt x="300818" y="78685"/>
                  </a:lnTo>
                  <a:lnTo>
                    <a:pt x="316880" y="114917"/>
                  </a:lnTo>
                  <a:lnTo>
                    <a:pt x="323655" y="153971"/>
                  </a:lnTo>
                  <a:lnTo>
                    <a:pt x="323850" y="161925"/>
                  </a:lnTo>
                  <a:lnTo>
                    <a:pt x="323850" y="171450"/>
                  </a:lnTo>
                  <a:lnTo>
                    <a:pt x="318997" y="210799"/>
                  </a:lnTo>
                  <a:lnTo>
                    <a:pt x="304731" y="247775"/>
                  </a:lnTo>
                  <a:lnTo>
                    <a:pt x="281909" y="280188"/>
                  </a:lnTo>
                  <a:lnTo>
                    <a:pt x="251886" y="306082"/>
                  </a:lnTo>
                  <a:lnTo>
                    <a:pt x="216468" y="323910"/>
                  </a:lnTo>
                  <a:lnTo>
                    <a:pt x="177796" y="332595"/>
                  </a:lnTo>
                  <a:lnTo>
                    <a:pt x="161925" y="333375"/>
                  </a:lnTo>
                  <a:lnTo>
                    <a:pt x="153970" y="333179"/>
                  </a:lnTo>
                  <a:lnTo>
                    <a:pt x="114918" y="326401"/>
                  </a:lnTo>
                  <a:lnTo>
                    <a:pt x="78685" y="310340"/>
                  </a:lnTo>
                  <a:lnTo>
                    <a:pt x="47426" y="285953"/>
                  </a:lnTo>
                  <a:lnTo>
                    <a:pt x="23031" y="254682"/>
                  </a:lnTo>
                  <a:lnTo>
                    <a:pt x="6969" y="218452"/>
                  </a:lnTo>
                  <a:lnTo>
                    <a:pt x="194" y="179403"/>
                  </a:lnTo>
                  <a:lnTo>
                    <a:pt x="0" y="171450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66303" y="1667529"/>
            <a:ext cx="218672" cy="2959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750" b="1" spc="-495" dirty="0">
                <a:latin typeface="Verdana"/>
                <a:cs typeface="Verdana"/>
              </a:rPr>
              <a:t>1</a:t>
            </a:r>
            <a:endParaRPr sz="1750" b="1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8766" y="2123551"/>
            <a:ext cx="3862291" cy="3139321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spcBef>
                <a:spcPts val="120"/>
              </a:spcBef>
            </a:pPr>
            <a:r>
              <a:rPr lang="ru-RU" b="1" spc="-2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УЗНАЙТЕ ИСТОРИЮ СВОЕЙ УЛИЦЫ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76835" algn="ctr">
              <a:lnSpc>
                <a:spcPct val="150000"/>
              </a:lnSpc>
              <a:spcBef>
                <a:spcPts val="575"/>
              </a:spcBef>
            </a:pPr>
            <a:r>
              <a:rPr lang="ru-RU" spc="-3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Используйте атлас Хабаровска или онлайн – карты. Найдите, в честь кого названа ваша улица. Посмотрите информацию о человеке – возможно, это тоже герой войны или труда!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491456" y="1658142"/>
            <a:ext cx="355165" cy="342900"/>
            <a:chOff x="4076700" y="2695574"/>
            <a:chExt cx="333375" cy="342900"/>
          </a:xfrm>
        </p:grpSpPr>
        <p:sp>
          <p:nvSpPr>
            <p:cNvPr id="11" name="object 11"/>
            <p:cNvSpPr/>
            <p:nvPr/>
          </p:nvSpPr>
          <p:spPr>
            <a:xfrm>
              <a:off x="4081462" y="2700337"/>
              <a:ext cx="323850" cy="333375"/>
            </a:xfrm>
            <a:custGeom>
              <a:avLst/>
              <a:gdLst/>
              <a:ahLst/>
              <a:cxnLst/>
              <a:rect l="l" t="t" r="r" b="b"/>
              <a:pathLst>
                <a:path w="323850" h="333375">
                  <a:moveTo>
                    <a:pt x="161924" y="0"/>
                  </a:moveTo>
                  <a:lnTo>
                    <a:pt x="114992" y="6933"/>
                  </a:lnTo>
                  <a:lnTo>
                    <a:pt x="71948" y="27265"/>
                  </a:lnTo>
                  <a:lnTo>
                    <a:pt x="36691" y="59249"/>
                  </a:lnTo>
                  <a:lnTo>
                    <a:pt x="12318" y="99961"/>
                  </a:lnTo>
                  <a:lnTo>
                    <a:pt x="769" y="145972"/>
                  </a:lnTo>
                  <a:lnTo>
                    <a:pt x="0" y="161924"/>
                  </a:lnTo>
                  <a:lnTo>
                    <a:pt x="0" y="171449"/>
                  </a:lnTo>
                  <a:lnTo>
                    <a:pt x="6927" y="218382"/>
                  </a:lnTo>
                  <a:lnTo>
                    <a:pt x="27265" y="261426"/>
                  </a:lnTo>
                  <a:lnTo>
                    <a:pt x="59249" y="296683"/>
                  </a:lnTo>
                  <a:lnTo>
                    <a:pt x="99961" y="321043"/>
                  </a:lnTo>
                  <a:lnTo>
                    <a:pt x="145972" y="332603"/>
                  </a:lnTo>
                  <a:lnTo>
                    <a:pt x="161924" y="333374"/>
                  </a:lnTo>
                  <a:lnTo>
                    <a:pt x="177877" y="332603"/>
                  </a:lnTo>
                  <a:lnTo>
                    <a:pt x="223888" y="321043"/>
                  </a:lnTo>
                  <a:lnTo>
                    <a:pt x="264600" y="296683"/>
                  </a:lnTo>
                  <a:lnTo>
                    <a:pt x="296583" y="261426"/>
                  </a:lnTo>
                  <a:lnTo>
                    <a:pt x="316916" y="218382"/>
                  </a:lnTo>
                  <a:lnTo>
                    <a:pt x="323849" y="171449"/>
                  </a:lnTo>
                  <a:lnTo>
                    <a:pt x="323849" y="161924"/>
                  </a:lnTo>
                  <a:lnTo>
                    <a:pt x="316916" y="114992"/>
                  </a:lnTo>
                  <a:lnTo>
                    <a:pt x="296583" y="71948"/>
                  </a:lnTo>
                  <a:lnTo>
                    <a:pt x="264600" y="36691"/>
                  </a:lnTo>
                  <a:lnTo>
                    <a:pt x="223888" y="12318"/>
                  </a:lnTo>
                  <a:lnTo>
                    <a:pt x="177877" y="771"/>
                  </a:lnTo>
                  <a:lnTo>
                    <a:pt x="161924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86224" y="2705100"/>
              <a:ext cx="314324" cy="32384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4081462" y="2700337"/>
              <a:ext cx="323850" cy="333375"/>
            </a:xfrm>
            <a:custGeom>
              <a:avLst/>
              <a:gdLst/>
              <a:ahLst/>
              <a:cxnLst/>
              <a:rect l="l" t="t" r="r" b="b"/>
              <a:pathLst>
                <a:path w="323850" h="333375">
                  <a:moveTo>
                    <a:pt x="0" y="171450"/>
                  </a:moveTo>
                  <a:lnTo>
                    <a:pt x="0" y="161925"/>
                  </a:lnTo>
                  <a:lnTo>
                    <a:pt x="195" y="153971"/>
                  </a:lnTo>
                  <a:lnTo>
                    <a:pt x="6967" y="114917"/>
                  </a:lnTo>
                  <a:lnTo>
                    <a:pt x="23034" y="78685"/>
                  </a:lnTo>
                  <a:lnTo>
                    <a:pt x="47421" y="47421"/>
                  </a:lnTo>
                  <a:lnTo>
                    <a:pt x="78685" y="23034"/>
                  </a:lnTo>
                  <a:lnTo>
                    <a:pt x="114917" y="6967"/>
                  </a:lnTo>
                  <a:lnTo>
                    <a:pt x="153971" y="195"/>
                  </a:lnTo>
                  <a:lnTo>
                    <a:pt x="161925" y="0"/>
                  </a:lnTo>
                  <a:lnTo>
                    <a:pt x="169878" y="195"/>
                  </a:lnTo>
                  <a:lnTo>
                    <a:pt x="208934" y="6967"/>
                  </a:lnTo>
                  <a:lnTo>
                    <a:pt x="245169" y="23034"/>
                  </a:lnTo>
                  <a:lnTo>
                    <a:pt x="276428" y="47421"/>
                  </a:lnTo>
                  <a:lnTo>
                    <a:pt x="300815" y="78685"/>
                  </a:lnTo>
                  <a:lnTo>
                    <a:pt x="316880" y="114917"/>
                  </a:lnTo>
                  <a:lnTo>
                    <a:pt x="323654" y="153971"/>
                  </a:lnTo>
                  <a:lnTo>
                    <a:pt x="323850" y="161925"/>
                  </a:lnTo>
                  <a:lnTo>
                    <a:pt x="323850" y="171450"/>
                  </a:lnTo>
                  <a:lnTo>
                    <a:pt x="318997" y="210799"/>
                  </a:lnTo>
                  <a:lnTo>
                    <a:pt x="304728" y="247775"/>
                  </a:lnTo>
                  <a:lnTo>
                    <a:pt x="281909" y="280188"/>
                  </a:lnTo>
                  <a:lnTo>
                    <a:pt x="251891" y="306082"/>
                  </a:lnTo>
                  <a:lnTo>
                    <a:pt x="216468" y="323910"/>
                  </a:lnTo>
                  <a:lnTo>
                    <a:pt x="177795" y="332595"/>
                  </a:lnTo>
                  <a:lnTo>
                    <a:pt x="161925" y="333375"/>
                  </a:lnTo>
                  <a:lnTo>
                    <a:pt x="153971" y="333179"/>
                  </a:lnTo>
                  <a:lnTo>
                    <a:pt x="114917" y="326401"/>
                  </a:lnTo>
                  <a:lnTo>
                    <a:pt x="78685" y="310340"/>
                  </a:lnTo>
                  <a:lnTo>
                    <a:pt x="47421" y="285953"/>
                  </a:lnTo>
                  <a:lnTo>
                    <a:pt x="23034" y="254682"/>
                  </a:lnTo>
                  <a:lnTo>
                    <a:pt x="6967" y="218452"/>
                  </a:lnTo>
                  <a:lnTo>
                    <a:pt x="195" y="179403"/>
                  </a:lnTo>
                  <a:lnTo>
                    <a:pt x="0" y="171450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4583550" y="1672361"/>
            <a:ext cx="263071" cy="2959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750" b="1" spc="-50" dirty="0">
                <a:latin typeface="Verdana"/>
                <a:cs typeface="Verdana"/>
              </a:rPr>
              <a:t>2</a:t>
            </a:r>
            <a:endParaRPr sz="1750" b="1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041057" y="2123551"/>
            <a:ext cx="4011216" cy="327782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spcBef>
                <a:spcPts val="120"/>
              </a:spcBef>
            </a:pPr>
            <a:r>
              <a:rPr lang="ru-RU" b="1" spc="-2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РАССПРОСИТЕ РОДНЫХ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lnSpc>
                <a:spcPct val="150000"/>
              </a:lnSpc>
              <a:spcBef>
                <a:spcPts val="575"/>
              </a:spcBef>
            </a:pPr>
            <a:r>
              <a:rPr lang="ru-RU" spc="-8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Бабушки, дедушки, родители – у них могут храниться истории о родственниках, которые учувствовали в войне, строители город, трудились на благо края. Каждая семья хранит свою героическую историю. 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052273" y="1672431"/>
            <a:ext cx="432666" cy="333375"/>
            <a:chOff x="7548561" y="2700337"/>
            <a:chExt cx="333376" cy="333375"/>
          </a:xfrm>
        </p:grpSpPr>
        <p:sp>
          <p:nvSpPr>
            <p:cNvPr id="17" name="object 17"/>
            <p:cNvSpPr/>
            <p:nvPr/>
          </p:nvSpPr>
          <p:spPr>
            <a:xfrm>
              <a:off x="7548561" y="2700337"/>
              <a:ext cx="333375" cy="333375"/>
            </a:xfrm>
            <a:custGeom>
              <a:avLst/>
              <a:gdLst/>
              <a:ahLst/>
              <a:cxnLst/>
              <a:rect l="l" t="t" r="r" b="b"/>
              <a:pathLst>
                <a:path w="333375" h="333375">
                  <a:moveTo>
                    <a:pt x="166687" y="0"/>
                  </a:moveTo>
                  <a:lnTo>
                    <a:pt x="118368" y="7136"/>
                  </a:lnTo>
                  <a:lnTo>
                    <a:pt x="74061" y="28062"/>
                  </a:lnTo>
                  <a:lnTo>
                    <a:pt x="37767" y="60991"/>
                  </a:lnTo>
                  <a:lnTo>
                    <a:pt x="12687" y="102895"/>
                  </a:lnTo>
                  <a:lnTo>
                    <a:pt x="792" y="150263"/>
                  </a:lnTo>
                  <a:lnTo>
                    <a:pt x="0" y="166687"/>
                  </a:lnTo>
                  <a:lnTo>
                    <a:pt x="792" y="183105"/>
                  </a:lnTo>
                  <a:lnTo>
                    <a:pt x="12687" y="230479"/>
                  </a:lnTo>
                  <a:lnTo>
                    <a:pt x="37767" y="272383"/>
                  </a:lnTo>
                  <a:lnTo>
                    <a:pt x="74061" y="305307"/>
                  </a:lnTo>
                  <a:lnTo>
                    <a:pt x="118368" y="326238"/>
                  </a:lnTo>
                  <a:lnTo>
                    <a:pt x="166687" y="333374"/>
                  </a:lnTo>
                  <a:lnTo>
                    <a:pt x="183105" y="332582"/>
                  </a:lnTo>
                  <a:lnTo>
                    <a:pt x="230479" y="320687"/>
                  </a:lnTo>
                  <a:lnTo>
                    <a:pt x="272381" y="295602"/>
                  </a:lnTo>
                  <a:lnTo>
                    <a:pt x="305307" y="259313"/>
                  </a:lnTo>
                  <a:lnTo>
                    <a:pt x="326238" y="215004"/>
                  </a:lnTo>
                  <a:lnTo>
                    <a:pt x="333374" y="166687"/>
                  </a:lnTo>
                  <a:lnTo>
                    <a:pt x="332582" y="150263"/>
                  </a:lnTo>
                  <a:lnTo>
                    <a:pt x="320687" y="102895"/>
                  </a:lnTo>
                  <a:lnTo>
                    <a:pt x="295602" y="60991"/>
                  </a:lnTo>
                  <a:lnTo>
                    <a:pt x="259308" y="28062"/>
                  </a:lnTo>
                  <a:lnTo>
                    <a:pt x="215004" y="7136"/>
                  </a:lnTo>
                  <a:lnTo>
                    <a:pt x="166687" y="0"/>
                  </a:lnTo>
                  <a:close/>
                </a:path>
              </a:pathLst>
            </a:custGeom>
            <a:solidFill>
              <a:srgbClr val="E6F7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53323" y="2705099"/>
              <a:ext cx="323849" cy="323849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7548562" y="2700337"/>
              <a:ext cx="333375" cy="333375"/>
            </a:xfrm>
            <a:custGeom>
              <a:avLst/>
              <a:gdLst/>
              <a:ahLst/>
              <a:cxnLst/>
              <a:rect l="l" t="t" r="r" b="b"/>
              <a:pathLst>
                <a:path w="333375" h="333375">
                  <a:moveTo>
                    <a:pt x="333375" y="166687"/>
                  </a:moveTo>
                  <a:lnTo>
                    <a:pt x="328379" y="207203"/>
                  </a:lnTo>
                  <a:lnTo>
                    <a:pt x="313694" y="245263"/>
                  </a:lnTo>
                  <a:lnTo>
                    <a:pt x="290202" y="278619"/>
                  </a:lnTo>
                  <a:lnTo>
                    <a:pt x="259295" y="305282"/>
                  </a:lnTo>
                  <a:lnTo>
                    <a:pt x="222838" y="323638"/>
                  </a:lnTo>
                  <a:lnTo>
                    <a:pt x="183026" y="332574"/>
                  </a:lnTo>
                  <a:lnTo>
                    <a:pt x="166687" y="333375"/>
                  </a:lnTo>
                  <a:lnTo>
                    <a:pt x="158497" y="333174"/>
                  </a:lnTo>
                  <a:lnTo>
                    <a:pt x="118295" y="326202"/>
                  </a:lnTo>
                  <a:lnTo>
                    <a:pt x="81001" y="309666"/>
                  </a:lnTo>
                  <a:lnTo>
                    <a:pt x="48818" y="284556"/>
                  </a:lnTo>
                  <a:lnTo>
                    <a:pt x="23708" y="252373"/>
                  </a:lnTo>
                  <a:lnTo>
                    <a:pt x="7172" y="215079"/>
                  </a:lnTo>
                  <a:lnTo>
                    <a:pt x="200" y="174877"/>
                  </a:lnTo>
                  <a:lnTo>
                    <a:pt x="0" y="166687"/>
                  </a:lnTo>
                  <a:lnTo>
                    <a:pt x="200" y="158496"/>
                  </a:lnTo>
                  <a:lnTo>
                    <a:pt x="7172" y="118302"/>
                  </a:lnTo>
                  <a:lnTo>
                    <a:pt x="23708" y="81001"/>
                  </a:lnTo>
                  <a:lnTo>
                    <a:pt x="48818" y="48818"/>
                  </a:lnTo>
                  <a:lnTo>
                    <a:pt x="81001" y="23708"/>
                  </a:lnTo>
                  <a:lnTo>
                    <a:pt x="118295" y="7172"/>
                  </a:lnTo>
                  <a:lnTo>
                    <a:pt x="158497" y="200"/>
                  </a:lnTo>
                  <a:lnTo>
                    <a:pt x="166687" y="0"/>
                  </a:lnTo>
                  <a:lnTo>
                    <a:pt x="174877" y="200"/>
                  </a:lnTo>
                  <a:lnTo>
                    <a:pt x="215079" y="7172"/>
                  </a:lnTo>
                  <a:lnTo>
                    <a:pt x="252373" y="23708"/>
                  </a:lnTo>
                  <a:lnTo>
                    <a:pt x="284556" y="48818"/>
                  </a:lnTo>
                  <a:lnTo>
                    <a:pt x="309666" y="81001"/>
                  </a:lnTo>
                  <a:lnTo>
                    <a:pt x="326197" y="118302"/>
                  </a:lnTo>
                  <a:lnTo>
                    <a:pt x="333174" y="158496"/>
                  </a:lnTo>
                  <a:lnTo>
                    <a:pt x="333375" y="166687"/>
                  </a:lnTo>
                  <a:close/>
                </a:path>
              </a:pathLst>
            </a:custGeom>
            <a:ln w="9525">
              <a:solidFill>
                <a:srgbClr val="B2D5E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 flipH="1">
            <a:off x="8169313" y="1695994"/>
            <a:ext cx="198581" cy="28624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750" b="1" spc="-50" dirty="0">
                <a:latin typeface="Verdana"/>
                <a:cs typeface="Verdana"/>
              </a:rPr>
              <a:t>3</a:t>
            </a:r>
            <a:endParaRPr sz="1750" b="1" dirty="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03349" y="2133145"/>
            <a:ext cx="3526652" cy="286232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spcBef>
                <a:spcPts val="120"/>
              </a:spcBef>
            </a:pPr>
            <a:r>
              <a:rPr lang="ru-RU" b="1" spc="-10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Создайте свой проект</a:t>
            </a:r>
            <a:endParaRPr b="1"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ctr">
              <a:lnSpc>
                <a:spcPct val="150000"/>
              </a:lnSpc>
              <a:spcBef>
                <a:spcPts val="575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Напишите мини-сочинение «Герои рядом» о человеке, который вдохновляет вас. Создайте небольшой фотоотчет памятных мест в вашем районе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7365" y="5512448"/>
            <a:ext cx="11235263" cy="79265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l">
              <a:lnSpc>
                <a:spcPct val="141300"/>
              </a:lnSpc>
              <a:spcBef>
                <a:spcPts val="90"/>
              </a:spcBef>
            </a:pPr>
            <a:r>
              <a:rPr b="1" spc="-45" dirty="0" err="1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Bа</a:t>
            </a:r>
            <a:r>
              <a:rPr lang="ru-RU" b="1" spc="-45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ж</a:t>
            </a:r>
            <a:r>
              <a:rPr b="1" spc="-45" dirty="0" err="1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но</a:t>
            </a:r>
            <a:r>
              <a:rPr b="1" spc="-45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:</a:t>
            </a:r>
            <a:r>
              <a:rPr lang="ru-RU" b="1" spc="-45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 </a:t>
            </a:r>
            <a:r>
              <a:rPr lang="ru-RU" spc="-45" dirty="0" smtClean="0">
                <a:latin typeface="Verdana" panose="020B0604030504040204" pitchFamily="34" charset="0"/>
                <a:ea typeface="Verdana" panose="020B0604030504040204" pitchFamily="34" charset="0"/>
                <a:cs typeface="Arial Black"/>
              </a:rPr>
              <a:t>Герои – это не только те, кто получил медали. Это люди, которые каждый день делают доброе дело, помогают другим, работают на благо города и края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</p:txBody>
      </p:sp>
      <p:sp>
        <p:nvSpPr>
          <p:cNvPr id="24" name="object 2"/>
          <p:cNvSpPr txBox="1">
            <a:spLocks/>
          </p:cNvSpPr>
          <p:nvPr/>
        </p:nvSpPr>
        <p:spPr>
          <a:xfrm>
            <a:off x="1" y="204235"/>
            <a:ext cx="11429999" cy="2911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ctr">
              <a:spcBef>
                <a:spcPts val="110"/>
              </a:spcBef>
            </a:pPr>
            <a:r>
              <a:rPr lang="ru-RU" sz="1800" b="1" spc="-10" dirty="0" smtClean="0">
                <a:latin typeface="Verdana" panose="020B0604030504040204" pitchFamily="34" charset="0"/>
                <a:ea typeface="Verdana" panose="020B0604030504040204" pitchFamily="34" charset="0"/>
              </a:rPr>
              <a:t>ДОМАШНЕЕ ЗАДАНИЕ: НАЙДИТЕ ГЕРОЯ В СВОЕМ ДВОРЕ!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70734" y="603192"/>
            <a:ext cx="11201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</a:pPr>
            <a:r>
              <a:rPr lang="ru-RU" spc="-35" dirty="0" smtClean="0">
                <a:solidFill>
                  <a:srgbClr val="5B6E8B"/>
                </a:solidFill>
                <a:latin typeface="Verdana"/>
                <a:cs typeface="Verdana"/>
              </a:rPr>
              <a:t>Эта презентация создана на основе материалов различных источников. Рекомендуется изучить их более подробно, чтобы глубже познакомиться с историей героев Хабаровского края. 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20094" y="1277866"/>
            <a:ext cx="3747565" cy="1622609"/>
            <a:chOff x="487765" y="1535261"/>
            <a:chExt cx="2799080" cy="1359535"/>
          </a:xfrm>
        </p:grpSpPr>
        <p:sp>
          <p:nvSpPr>
            <p:cNvPr id="5" name="object 5"/>
            <p:cNvSpPr/>
            <p:nvPr/>
          </p:nvSpPr>
          <p:spPr>
            <a:xfrm>
              <a:off x="503745" y="1535264"/>
              <a:ext cx="2783205" cy="1359535"/>
            </a:xfrm>
            <a:custGeom>
              <a:avLst/>
              <a:gdLst/>
              <a:ahLst/>
              <a:cxnLst/>
              <a:rect l="l" t="t" r="r" b="b"/>
              <a:pathLst>
                <a:path w="2783204" h="1359535">
                  <a:moveTo>
                    <a:pt x="2782671" y="157429"/>
                  </a:moveTo>
                  <a:lnTo>
                    <a:pt x="2775928" y="111798"/>
                  </a:lnTo>
                  <a:lnTo>
                    <a:pt x="2756166" y="69951"/>
                  </a:lnTo>
                  <a:lnTo>
                    <a:pt x="2736926" y="46545"/>
                  </a:lnTo>
                  <a:lnTo>
                    <a:pt x="2699664" y="18694"/>
                  </a:lnTo>
                  <a:lnTo>
                    <a:pt x="2655963" y="2997"/>
                  </a:lnTo>
                  <a:lnTo>
                    <a:pt x="2625242" y="0"/>
                  </a:lnTo>
                  <a:lnTo>
                    <a:pt x="55486" y="0"/>
                  </a:lnTo>
                  <a:lnTo>
                    <a:pt x="12750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77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25242" y="16002"/>
                  </a:lnTo>
                  <a:lnTo>
                    <a:pt x="2666327" y="22085"/>
                  </a:lnTo>
                  <a:lnTo>
                    <a:pt x="2703830" y="39801"/>
                  </a:lnTo>
                  <a:lnTo>
                    <a:pt x="2725610" y="57823"/>
                  </a:lnTo>
                  <a:lnTo>
                    <a:pt x="2734627" y="67741"/>
                  </a:lnTo>
                  <a:lnTo>
                    <a:pt x="2755912" y="103301"/>
                  </a:lnTo>
                  <a:lnTo>
                    <a:pt x="2765996" y="143497"/>
                  </a:lnTo>
                  <a:lnTo>
                    <a:pt x="2766682" y="157429"/>
                  </a:lnTo>
                  <a:lnTo>
                    <a:pt x="2766682" y="1201915"/>
                  </a:lnTo>
                  <a:lnTo>
                    <a:pt x="2760611" y="1242923"/>
                  </a:lnTo>
                  <a:lnTo>
                    <a:pt x="2742869" y="1280515"/>
                  </a:lnTo>
                  <a:lnTo>
                    <a:pt x="2714917" y="1311313"/>
                  </a:lnTo>
                  <a:lnTo>
                    <a:pt x="2679369" y="1332585"/>
                  </a:lnTo>
                  <a:lnTo>
                    <a:pt x="2652547" y="1340739"/>
                  </a:lnTo>
                  <a:lnTo>
                    <a:pt x="2652344" y="1340739"/>
                  </a:lnTo>
                  <a:lnTo>
                    <a:pt x="2639174" y="1342682"/>
                  </a:lnTo>
                  <a:lnTo>
                    <a:pt x="2625242" y="1343355"/>
                  </a:lnTo>
                  <a:lnTo>
                    <a:pt x="55486" y="1343355"/>
                  </a:lnTo>
                  <a:lnTo>
                    <a:pt x="12750" y="1324800"/>
                  </a:lnTo>
                  <a:lnTo>
                    <a:pt x="0" y="1301927"/>
                  </a:lnTo>
                  <a:lnTo>
                    <a:pt x="0" y="1303870"/>
                  </a:lnTo>
                  <a:lnTo>
                    <a:pt x="24739" y="1346606"/>
                  </a:lnTo>
                  <a:lnTo>
                    <a:pt x="55486" y="1359344"/>
                  </a:lnTo>
                  <a:lnTo>
                    <a:pt x="2625242" y="1359344"/>
                  </a:lnTo>
                  <a:lnTo>
                    <a:pt x="2670873" y="1352613"/>
                  </a:lnTo>
                  <a:lnTo>
                    <a:pt x="2693974" y="1343355"/>
                  </a:lnTo>
                  <a:lnTo>
                    <a:pt x="2699524" y="1340739"/>
                  </a:lnTo>
                  <a:lnTo>
                    <a:pt x="2736558" y="1313243"/>
                  </a:lnTo>
                  <a:lnTo>
                    <a:pt x="2764066" y="1276210"/>
                  </a:lnTo>
                  <a:lnTo>
                    <a:pt x="2779674" y="1232636"/>
                  </a:lnTo>
                  <a:lnTo>
                    <a:pt x="2782671" y="1201915"/>
                  </a:lnTo>
                  <a:lnTo>
                    <a:pt x="2782671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7765" y="1535261"/>
              <a:ext cx="63969" cy="1359346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420024" y="1367085"/>
            <a:ext cx="3237576" cy="135678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l">
              <a:spcBef>
                <a:spcPts val="120"/>
              </a:spcBef>
            </a:pPr>
            <a:r>
              <a:rPr lang="ru-RU" sz="1450" b="1" spc="4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ПОРТАЛ «МНОГОЛИКИЙ ХАБАРОВСКИЙ КРАЙ» </a:t>
            </a:r>
            <a:endParaRPr lang="ru-RU" sz="1200" b="1" dirty="0" smtClean="0">
              <a:latin typeface="Verdana" panose="020B0604030504040204" pitchFamily="34" charset="0"/>
              <a:ea typeface="Verdana" panose="020B0604030504040204" pitchFamily="34" charset="0"/>
              <a:cs typeface="Verdana"/>
            </a:endParaRPr>
          </a:p>
          <a:p>
            <a:pPr marL="12700" marR="5080" algn="l">
              <a:spcBef>
                <a:spcPts val="475"/>
              </a:spcBef>
            </a:pPr>
            <a:r>
              <a:rPr lang="ru-RU" spc="-65" dirty="0" smtClean="0">
                <a:solidFill>
                  <a:srgbClr val="5B6E8B"/>
                </a:solidFill>
                <a:latin typeface="Verdana"/>
                <a:cs typeface="Verdana"/>
              </a:rPr>
              <a:t>Знаменитые представители коренных народов края, их вклад в историю региона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4177629" y="1284649"/>
            <a:ext cx="3271902" cy="1624060"/>
            <a:chOff x="3390370" y="1535261"/>
            <a:chExt cx="2799080" cy="1359535"/>
          </a:xfrm>
        </p:grpSpPr>
        <p:sp>
          <p:nvSpPr>
            <p:cNvPr id="9" name="object 9"/>
            <p:cNvSpPr/>
            <p:nvPr/>
          </p:nvSpPr>
          <p:spPr>
            <a:xfrm>
              <a:off x="3406356" y="1535264"/>
              <a:ext cx="2783205" cy="1359535"/>
            </a:xfrm>
            <a:custGeom>
              <a:avLst/>
              <a:gdLst/>
              <a:ahLst/>
              <a:cxnLst/>
              <a:rect l="l" t="t" r="r" b="b"/>
              <a:pathLst>
                <a:path w="2783204" h="1359535">
                  <a:moveTo>
                    <a:pt x="2782659" y="157429"/>
                  </a:moveTo>
                  <a:lnTo>
                    <a:pt x="2775915" y="111798"/>
                  </a:lnTo>
                  <a:lnTo>
                    <a:pt x="2756154" y="69951"/>
                  </a:lnTo>
                  <a:lnTo>
                    <a:pt x="2736926" y="46532"/>
                  </a:lnTo>
                  <a:lnTo>
                    <a:pt x="2736558" y="46113"/>
                  </a:lnTo>
                  <a:lnTo>
                    <a:pt x="2725064" y="35674"/>
                  </a:lnTo>
                  <a:lnTo>
                    <a:pt x="2685478" y="11988"/>
                  </a:lnTo>
                  <a:lnTo>
                    <a:pt x="2640736" y="749"/>
                  </a:lnTo>
                  <a:lnTo>
                    <a:pt x="2625229" y="0"/>
                  </a:lnTo>
                  <a:lnTo>
                    <a:pt x="55486" y="0"/>
                  </a:lnTo>
                  <a:lnTo>
                    <a:pt x="12738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64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25229" y="16002"/>
                  </a:lnTo>
                  <a:lnTo>
                    <a:pt x="2666314" y="22085"/>
                  </a:lnTo>
                  <a:lnTo>
                    <a:pt x="2703830" y="39801"/>
                  </a:lnTo>
                  <a:lnTo>
                    <a:pt x="2734627" y="67741"/>
                  </a:lnTo>
                  <a:lnTo>
                    <a:pt x="2755900" y="103301"/>
                  </a:lnTo>
                  <a:lnTo>
                    <a:pt x="2765996" y="143497"/>
                  </a:lnTo>
                  <a:lnTo>
                    <a:pt x="2766669" y="157429"/>
                  </a:lnTo>
                  <a:lnTo>
                    <a:pt x="2766669" y="1201915"/>
                  </a:lnTo>
                  <a:lnTo>
                    <a:pt x="2760611" y="1242923"/>
                  </a:lnTo>
                  <a:lnTo>
                    <a:pt x="2742857" y="1280515"/>
                  </a:lnTo>
                  <a:lnTo>
                    <a:pt x="2714917" y="1311313"/>
                  </a:lnTo>
                  <a:lnTo>
                    <a:pt x="2679357" y="1332585"/>
                  </a:lnTo>
                  <a:lnTo>
                    <a:pt x="2652547" y="1340739"/>
                  </a:lnTo>
                  <a:lnTo>
                    <a:pt x="2652344" y="1340739"/>
                  </a:lnTo>
                  <a:lnTo>
                    <a:pt x="2639161" y="1342682"/>
                  </a:lnTo>
                  <a:lnTo>
                    <a:pt x="2625229" y="1343355"/>
                  </a:lnTo>
                  <a:lnTo>
                    <a:pt x="55486" y="1343355"/>
                  </a:lnTo>
                  <a:lnTo>
                    <a:pt x="12738" y="1324800"/>
                  </a:lnTo>
                  <a:lnTo>
                    <a:pt x="0" y="1301927"/>
                  </a:lnTo>
                  <a:lnTo>
                    <a:pt x="0" y="1303870"/>
                  </a:lnTo>
                  <a:lnTo>
                    <a:pt x="24739" y="1346606"/>
                  </a:lnTo>
                  <a:lnTo>
                    <a:pt x="55486" y="1359344"/>
                  </a:lnTo>
                  <a:lnTo>
                    <a:pt x="2625229" y="1359344"/>
                  </a:lnTo>
                  <a:lnTo>
                    <a:pt x="2670873" y="1352613"/>
                  </a:lnTo>
                  <a:lnTo>
                    <a:pt x="2693974" y="1343355"/>
                  </a:lnTo>
                  <a:lnTo>
                    <a:pt x="2699524" y="1340739"/>
                  </a:lnTo>
                  <a:lnTo>
                    <a:pt x="2712720" y="1332839"/>
                  </a:lnTo>
                  <a:lnTo>
                    <a:pt x="2725064" y="1323670"/>
                  </a:lnTo>
                  <a:lnTo>
                    <a:pt x="2736545" y="1313243"/>
                  </a:lnTo>
                  <a:lnTo>
                    <a:pt x="2736926" y="1312824"/>
                  </a:lnTo>
                  <a:lnTo>
                    <a:pt x="2746984" y="1301750"/>
                  </a:lnTo>
                  <a:lnTo>
                    <a:pt x="2756154" y="1289405"/>
                  </a:lnTo>
                  <a:lnTo>
                    <a:pt x="2775915" y="1247559"/>
                  </a:lnTo>
                  <a:lnTo>
                    <a:pt x="2782659" y="1201915"/>
                  </a:lnTo>
                  <a:lnTo>
                    <a:pt x="2782659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90370" y="1535261"/>
              <a:ext cx="63969" cy="135934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345309" y="1346071"/>
            <a:ext cx="2964655" cy="145167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l">
              <a:spcBef>
                <a:spcPts val="120"/>
              </a:spcBef>
            </a:pPr>
            <a:r>
              <a:rPr lang="ru-RU" b="1" spc="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АИФ-ХАБАРОВСК</a:t>
            </a:r>
            <a:endParaRPr lang="ru-RU" b="1" dirty="0" smtClean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  <a:p>
            <a:pPr marL="12700" marR="5080" algn="l">
              <a:spcBef>
                <a:spcPts val="415"/>
              </a:spcBef>
            </a:pPr>
            <a:r>
              <a:rPr lang="ru-RU" spc="-40" dirty="0" smtClean="0">
                <a:solidFill>
                  <a:srgbClr val="5B6E8B"/>
                </a:solidFill>
                <a:latin typeface="Verdana"/>
                <a:cs typeface="Verdana"/>
              </a:rPr>
              <a:t>Статьи об открытии улицы 205-й дивизии и других памятных местах города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7896791" y="1302170"/>
            <a:ext cx="3272788" cy="1824328"/>
            <a:chOff x="6300971" y="1535261"/>
            <a:chExt cx="2790825" cy="1359535"/>
          </a:xfrm>
        </p:grpSpPr>
        <p:sp>
          <p:nvSpPr>
            <p:cNvPr id="13" name="object 13"/>
            <p:cNvSpPr/>
            <p:nvPr/>
          </p:nvSpPr>
          <p:spPr>
            <a:xfrm>
              <a:off x="6316955" y="1535264"/>
              <a:ext cx="2774950" cy="1359535"/>
            </a:xfrm>
            <a:custGeom>
              <a:avLst/>
              <a:gdLst/>
              <a:ahLst/>
              <a:cxnLst/>
              <a:rect l="l" t="t" r="r" b="b"/>
              <a:pathLst>
                <a:path w="2774950" h="1359535">
                  <a:moveTo>
                    <a:pt x="2774670" y="157429"/>
                  </a:moveTo>
                  <a:lnTo>
                    <a:pt x="2767927" y="111798"/>
                  </a:lnTo>
                  <a:lnTo>
                    <a:pt x="2748165" y="69951"/>
                  </a:lnTo>
                  <a:lnTo>
                    <a:pt x="2728925" y="46545"/>
                  </a:lnTo>
                  <a:lnTo>
                    <a:pt x="2691663" y="18694"/>
                  </a:lnTo>
                  <a:lnTo>
                    <a:pt x="2647962" y="2997"/>
                  </a:lnTo>
                  <a:lnTo>
                    <a:pt x="2617241" y="0"/>
                  </a:lnTo>
                  <a:lnTo>
                    <a:pt x="55486" y="0"/>
                  </a:lnTo>
                  <a:lnTo>
                    <a:pt x="12738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77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17241" y="16002"/>
                  </a:lnTo>
                  <a:lnTo>
                    <a:pt x="2658326" y="22085"/>
                  </a:lnTo>
                  <a:lnTo>
                    <a:pt x="2695829" y="39801"/>
                  </a:lnTo>
                  <a:lnTo>
                    <a:pt x="2717609" y="57823"/>
                  </a:lnTo>
                  <a:lnTo>
                    <a:pt x="2726626" y="67741"/>
                  </a:lnTo>
                  <a:lnTo>
                    <a:pt x="2747911" y="103301"/>
                  </a:lnTo>
                  <a:lnTo>
                    <a:pt x="2758008" y="143497"/>
                  </a:lnTo>
                  <a:lnTo>
                    <a:pt x="2758681" y="157429"/>
                  </a:lnTo>
                  <a:lnTo>
                    <a:pt x="2758681" y="1201915"/>
                  </a:lnTo>
                  <a:lnTo>
                    <a:pt x="2752623" y="1242923"/>
                  </a:lnTo>
                  <a:lnTo>
                    <a:pt x="2734868" y="1280515"/>
                  </a:lnTo>
                  <a:lnTo>
                    <a:pt x="2706928" y="1311313"/>
                  </a:lnTo>
                  <a:lnTo>
                    <a:pt x="2671368" y="1332585"/>
                  </a:lnTo>
                  <a:lnTo>
                    <a:pt x="2644546" y="1340739"/>
                  </a:lnTo>
                  <a:lnTo>
                    <a:pt x="2644343" y="1340739"/>
                  </a:lnTo>
                  <a:lnTo>
                    <a:pt x="2631173" y="1342682"/>
                  </a:lnTo>
                  <a:lnTo>
                    <a:pt x="2617241" y="1343355"/>
                  </a:lnTo>
                  <a:lnTo>
                    <a:pt x="55486" y="1343355"/>
                  </a:lnTo>
                  <a:lnTo>
                    <a:pt x="12738" y="1324800"/>
                  </a:lnTo>
                  <a:lnTo>
                    <a:pt x="0" y="1301927"/>
                  </a:lnTo>
                  <a:lnTo>
                    <a:pt x="0" y="1303870"/>
                  </a:lnTo>
                  <a:lnTo>
                    <a:pt x="24739" y="1346606"/>
                  </a:lnTo>
                  <a:lnTo>
                    <a:pt x="55486" y="1359344"/>
                  </a:lnTo>
                  <a:lnTo>
                    <a:pt x="2617241" y="1359344"/>
                  </a:lnTo>
                  <a:lnTo>
                    <a:pt x="2662872" y="1352613"/>
                  </a:lnTo>
                  <a:lnTo>
                    <a:pt x="2685973" y="1343355"/>
                  </a:lnTo>
                  <a:lnTo>
                    <a:pt x="2691523" y="1340739"/>
                  </a:lnTo>
                  <a:lnTo>
                    <a:pt x="2728557" y="1313243"/>
                  </a:lnTo>
                  <a:lnTo>
                    <a:pt x="2756065" y="1276210"/>
                  </a:lnTo>
                  <a:lnTo>
                    <a:pt x="2771673" y="1232636"/>
                  </a:lnTo>
                  <a:lnTo>
                    <a:pt x="2774670" y="1201915"/>
                  </a:lnTo>
                  <a:lnTo>
                    <a:pt x="2774670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00971" y="1535261"/>
              <a:ext cx="63969" cy="135934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8118220" y="1442931"/>
            <a:ext cx="3051359" cy="169020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20"/>
              </a:spcBef>
            </a:pPr>
            <a:r>
              <a:rPr lang="ru-RU" b="1" spc="-3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ГУ МЧС по Хабаровскому краю </a:t>
            </a:r>
          </a:p>
          <a:p>
            <a:pPr marL="12700" algn="l">
              <a:lnSpc>
                <a:spcPct val="100000"/>
              </a:lnSpc>
              <a:spcBef>
                <a:spcPts val="120"/>
              </a:spcBef>
            </a:pPr>
            <a:r>
              <a:rPr lang="ru-RU" spc="-35" dirty="0" smtClean="0">
                <a:solidFill>
                  <a:srgbClr val="5B6E8B"/>
                </a:solidFill>
                <a:latin typeface="Verdana" panose="020B0604030504040204" pitchFamily="34" charset="0"/>
                <a:ea typeface="Verdana" panose="020B0604030504040204" pitchFamily="34" charset="0"/>
                <a:cs typeface="SimSun"/>
              </a:rPr>
              <a:t>Официальная информация о современных героях и спасателях и медиках</a:t>
            </a:r>
            <a:endParaRPr dirty="0">
              <a:latin typeface="Verdana" panose="020B0604030504040204" pitchFamily="34" charset="0"/>
              <a:ea typeface="Verdana" panose="020B0604030504040204" pitchFamily="34" charset="0"/>
              <a:cs typeface="SimSun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24747" y="3023865"/>
            <a:ext cx="3733179" cy="1280884"/>
            <a:chOff x="487765" y="3022546"/>
            <a:chExt cx="2799080" cy="960119"/>
          </a:xfrm>
        </p:grpSpPr>
        <p:sp>
          <p:nvSpPr>
            <p:cNvPr id="17" name="object 17"/>
            <p:cNvSpPr/>
            <p:nvPr/>
          </p:nvSpPr>
          <p:spPr>
            <a:xfrm>
              <a:off x="503745" y="3022548"/>
              <a:ext cx="2783205" cy="960119"/>
            </a:xfrm>
            <a:custGeom>
              <a:avLst/>
              <a:gdLst/>
              <a:ahLst/>
              <a:cxnLst/>
              <a:rect l="l" t="t" r="r" b="b"/>
              <a:pathLst>
                <a:path w="2783204" h="960120">
                  <a:moveTo>
                    <a:pt x="2782671" y="157429"/>
                  </a:moveTo>
                  <a:lnTo>
                    <a:pt x="2775928" y="111798"/>
                  </a:lnTo>
                  <a:lnTo>
                    <a:pt x="2756166" y="69951"/>
                  </a:lnTo>
                  <a:lnTo>
                    <a:pt x="2736926" y="46545"/>
                  </a:lnTo>
                  <a:lnTo>
                    <a:pt x="2699664" y="18694"/>
                  </a:lnTo>
                  <a:lnTo>
                    <a:pt x="2655963" y="2997"/>
                  </a:lnTo>
                  <a:lnTo>
                    <a:pt x="2625242" y="0"/>
                  </a:lnTo>
                  <a:lnTo>
                    <a:pt x="55486" y="0"/>
                  </a:lnTo>
                  <a:lnTo>
                    <a:pt x="12750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77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25242" y="16002"/>
                  </a:lnTo>
                  <a:lnTo>
                    <a:pt x="2666327" y="22085"/>
                  </a:lnTo>
                  <a:lnTo>
                    <a:pt x="2703830" y="39801"/>
                  </a:lnTo>
                  <a:lnTo>
                    <a:pt x="2725610" y="57823"/>
                  </a:lnTo>
                  <a:lnTo>
                    <a:pt x="2734627" y="67741"/>
                  </a:lnTo>
                  <a:lnTo>
                    <a:pt x="2755912" y="103301"/>
                  </a:lnTo>
                  <a:lnTo>
                    <a:pt x="2765996" y="143497"/>
                  </a:lnTo>
                  <a:lnTo>
                    <a:pt x="2766682" y="157429"/>
                  </a:lnTo>
                  <a:lnTo>
                    <a:pt x="2766682" y="802119"/>
                  </a:lnTo>
                  <a:lnTo>
                    <a:pt x="2760611" y="843114"/>
                  </a:lnTo>
                  <a:lnTo>
                    <a:pt x="2742869" y="880706"/>
                  </a:lnTo>
                  <a:lnTo>
                    <a:pt x="2725597" y="901738"/>
                  </a:lnTo>
                  <a:lnTo>
                    <a:pt x="2725255" y="902119"/>
                  </a:lnTo>
                  <a:lnTo>
                    <a:pt x="2691981" y="926833"/>
                  </a:lnTo>
                  <a:lnTo>
                    <a:pt x="2652534" y="940930"/>
                  </a:lnTo>
                  <a:lnTo>
                    <a:pt x="2652318" y="940930"/>
                  </a:lnTo>
                  <a:lnTo>
                    <a:pt x="2639174" y="942873"/>
                  </a:lnTo>
                  <a:lnTo>
                    <a:pt x="2625242" y="943546"/>
                  </a:lnTo>
                  <a:lnTo>
                    <a:pt x="55486" y="943546"/>
                  </a:lnTo>
                  <a:lnTo>
                    <a:pt x="12750" y="925004"/>
                  </a:lnTo>
                  <a:lnTo>
                    <a:pt x="0" y="902131"/>
                  </a:lnTo>
                  <a:lnTo>
                    <a:pt x="0" y="904062"/>
                  </a:lnTo>
                  <a:lnTo>
                    <a:pt x="24739" y="946797"/>
                  </a:lnTo>
                  <a:lnTo>
                    <a:pt x="55486" y="959548"/>
                  </a:lnTo>
                  <a:lnTo>
                    <a:pt x="2625242" y="959548"/>
                  </a:lnTo>
                  <a:lnTo>
                    <a:pt x="2670873" y="952804"/>
                  </a:lnTo>
                  <a:lnTo>
                    <a:pt x="2712720" y="933043"/>
                  </a:lnTo>
                  <a:lnTo>
                    <a:pt x="2746997" y="901941"/>
                  </a:lnTo>
                  <a:lnTo>
                    <a:pt x="2770682" y="862368"/>
                  </a:lnTo>
                  <a:lnTo>
                    <a:pt x="2781922" y="817626"/>
                  </a:lnTo>
                  <a:lnTo>
                    <a:pt x="2782671" y="802119"/>
                  </a:lnTo>
                  <a:lnTo>
                    <a:pt x="2782671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7765" y="3022546"/>
              <a:ext cx="63969" cy="95953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67798" y="3044426"/>
            <a:ext cx="3599853" cy="117724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spcBef>
                <a:spcPts val="140"/>
              </a:spcBef>
            </a:pPr>
            <a:r>
              <a:rPr b="1" spc="35" dirty="0">
                <a:solidFill>
                  <a:srgbClr val="5B6E8B"/>
                </a:solidFill>
                <a:latin typeface="Verdana"/>
                <a:cs typeface="Verdana"/>
              </a:rPr>
              <a:t>AmurMedia</a:t>
            </a:r>
            <a:endParaRPr b="1" dirty="0">
              <a:latin typeface="Verdana"/>
              <a:cs typeface="Verdana"/>
            </a:endParaRPr>
          </a:p>
          <a:p>
            <a:pPr marL="12700" marR="5080">
              <a:spcBef>
                <a:spcPts val="400"/>
              </a:spcBef>
            </a:pPr>
            <a:r>
              <a:rPr lang="ru-RU" spc="-95" dirty="0" smtClean="0">
                <a:solidFill>
                  <a:srgbClr val="5B6E8B"/>
                </a:solidFill>
                <a:latin typeface="Verdana"/>
                <a:cs typeface="Verdana"/>
              </a:rPr>
              <a:t>История ветеранов Амурской флотилии и других воинских формирований края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162547" y="3040638"/>
            <a:ext cx="3287113" cy="1342062"/>
            <a:chOff x="3422875" y="2701631"/>
            <a:chExt cx="2783205" cy="965322"/>
          </a:xfrm>
        </p:grpSpPr>
        <p:sp>
          <p:nvSpPr>
            <p:cNvPr id="21" name="object 21"/>
            <p:cNvSpPr/>
            <p:nvPr/>
          </p:nvSpPr>
          <p:spPr>
            <a:xfrm>
              <a:off x="3422875" y="2701631"/>
              <a:ext cx="2783205" cy="960119"/>
            </a:xfrm>
            <a:custGeom>
              <a:avLst/>
              <a:gdLst/>
              <a:ahLst/>
              <a:cxnLst/>
              <a:rect l="l" t="t" r="r" b="b"/>
              <a:pathLst>
                <a:path w="2783204" h="960120">
                  <a:moveTo>
                    <a:pt x="2782659" y="157429"/>
                  </a:moveTo>
                  <a:lnTo>
                    <a:pt x="2775915" y="111798"/>
                  </a:lnTo>
                  <a:lnTo>
                    <a:pt x="2756154" y="69951"/>
                  </a:lnTo>
                  <a:lnTo>
                    <a:pt x="2736926" y="46532"/>
                  </a:lnTo>
                  <a:lnTo>
                    <a:pt x="2736558" y="46113"/>
                  </a:lnTo>
                  <a:lnTo>
                    <a:pt x="2725064" y="35674"/>
                  </a:lnTo>
                  <a:lnTo>
                    <a:pt x="2685478" y="11988"/>
                  </a:lnTo>
                  <a:lnTo>
                    <a:pt x="2640736" y="749"/>
                  </a:lnTo>
                  <a:lnTo>
                    <a:pt x="2625229" y="0"/>
                  </a:lnTo>
                  <a:lnTo>
                    <a:pt x="55486" y="0"/>
                  </a:lnTo>
                  <a:lnTo>
                    <a:pt x="12738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64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25229" y="16002"/>
                  </a:lnTo>
                  <a:lnTo>
                    <a:pt x="2666314" y="22085"/>
                  </a:lnTo>
                  <a:lnTo>
                    <a:pt x="2703830" y="39801"/>
                  </a:lnTo>
                  <a:lnTo>
                    <a:pt x="2734627" y="67741"/>
                  </a:lnTo>
                  <a:lnTo>
                    <a:pt x="2755900" y="103301"/>
                  </a:lnTo>
                  <a:lnTo>
                    <a:pt x="2765996" y="143497"/>
                  </a:lnTo>
                  <a:lnTo>
                    <a:pt x="2766669" y="157429"/>
                  </a:lnTo>
                  <a:lnTo>
                    <a:pt x="2766669" y="802119"/>
                  </a:lnTo>
                  <a:lnTo>
                    <a:pt x="2760611" y="843114"/>
                  </a:lnTo>
                  <a:lnTo>
                    <a:pt x="2742857" y="880706"/>
                  </a:lnTo>
                  <a:lnTo>
                    <a:pt x="2725597" y="901725"/>
                  </a:lnTo>
                  <a:lnTo>
                    <a:pt x="2725242" y="902119"/>
                  </a:lnTo>
                  <a:lnTo>
                    <a:pt x="2714917" y="911504"/>
                  </a:lnTo>
                  <a:lnTo>
                    <a:pt x="2679357" y="932776"/>
                  </a:lnTo>
                  <a:lnTo>
                    <a:pt x="2652522" y="940930"/>
                  </a:lnTo>
                  <a:lnTo>
                    <a:pt x="2652306" y="940930"/>
                  </a:lnTo>
                  <a:lnTo>
                    <a:pt x="2639161" y="942873"/>
                  </a:lnTo>
                  <a:lnTo>
                    <a:pt x="2625229" y="943546"/>
                  </a:lnTo>
                  <a:lnTo>
                    <a:pt x="55486" y="943546"/>
                  </a:lnTo>
                  <a:lnTo>
                    <a:pt x="12738" y="925004"/>
                  </a:lnTo>
                  <a:lnTo>
                    <a:pt x="0" y="902131"/>
                  </a:lnTo>
                  <a:lnTo>
                    <a:pt x="0" y="904062"/>
                  </a:lnTo>
                  <a:lnTo>
                    <a:pt x="24739" y="946797"/>
                  </a:lnTo>
                  <a:lnTo>
                    <a:pt x="55486" y="959548"/>
                  </a:lnTo>
                  <a:lnTo>
                    <a:pt x="2625229" y="959548"/>
                  </a:lnTo>
                  <a:lnTo>
                    <a:pt x="2670873" y="952804"/>
                  </a:lnTo>
                  <a:lnTo>
                    <a:pt x="2693974" y="943546"/>
                  </a:lnTo>
                  <a:lnTo>
                    <a:pt x="2699524" y="940930"/>
                  </a:lnTo>
                  <a:lnTo>
                    <a:pt x="2712720" y="933043"/>
                  </a:lnTo>
                  <a:lnTo>
                    <a:pt x="2725064" y="923874"/>
                  </a:lnTo>
                  <a:lnTo>
                    <a:pt x="2736545" y="913434"/>
                  </a:lnTo>
                  <a:lnTo>
                    <a:pt x="2736926" y="913015"/>
                  </a:lnTo>
                  <a:lnTo>
                    <a:pt x="2746984" y="901941"/>
                  </a:lnTo>
                  <a:lnTo>
                    <a:pt x="2756154" y="889596"/>
                  </a:lnTo>
                  <a:lnTo>
                    <a:pt x="2775915" y="847750"/>
                  </a:lnTo>
                  <a:lnTo>
                    <a:pt x="2782659" y="802119"/>
                  </a:lnTo>
                  <a:lnTo>
                    <a:pt x="2782659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31251" y="2707415"/>
              <a:ext cx="61578" cy="959538"/>
            </a:xfrm>
            <a:prstGeom prst="rect">
              <a:avLst/>
            </a:prstGeom>
          </p:spPr>
        </p:pic>
      </p:grpSp>
      <p:grpSp>
        <p:nvGrpSpPr>
          <p:cNvPr id="24" name="object 24"/>
          <p:cNvGrpSpPr/>
          <p:nvPr/>
        </p:nvGrpSpPr>
        <p:grpSpPr>
          <a:xfrm>
            <a:off x="7918768" y="3287525"/>
            <a:ext cx="3319354" cy="1245181"/>
            <a:chOff x="6300971" y="3022546"/>
            <a:chExt cx="2790825" cy="960119"/>
          </a:xfrm>
        </p:grpSpPr>
        <p:sp>
          <p:nvSpPr>
            <p:cNvPr id="25" name="object 25"/>
            <p:cNvSpPr/>
            <p:nvPr/>
          </p:nvSpPr>
          <p:spPr>
            <a:xfrm>
              <a:off x="6316955" y="3022548"/>
              <a:ext cx="2774950" cy="960119"/>
            </a:xfrm>
            <a:custGeom>
              <a:avLst/>
              <a:gdLst/>
              <a:ahLst/>
              <a:cxnLst/>
              <a:rect l="l" t="t" r="r" b="b"/>
              <a:pathLst>
                <a:path w="2774950" h="960120">
                  <a:moveTo>
                    <a:pt x="2774670" y="157429"/>
                  </a:moveTo>
                  <a:lnTo>
                    <a:pt x="2767927" y="111798"/>
                  </a:lnTo>
                  <a:lnTo>
                    <a:pt x="2748165" y="69951"/>
                  </a:lnTo>
                  <a:lnTo>
                    <a:pt x="2728925" y="46545"/>
                  </a:lnTo>
                  <a:lnTo>
                    <a:pt x="2691663" y="18694"/>
                  </a:lnTo>
                  <a:lnTo>
                    <a:pt x="2647962" y="2997"/>
                  </a:lnTo>
                  <a:lnTo>
                    <a:pt x="2617241" y="0"/>
                  </a:lnTo>
                  <a:lnTo>
                    <a:pt x="55486" y="0"/>
                  </a:lnTo>
                  <a:lnTo>
                    <a:pt x="12738" y="24739"/>
                  </a:lnTo>
                  <a:lnTo>
                    <a:pt x="0" y="55486"/>
                  </a:lnTo>
                  <a:lnTo>
                    <a:pt x="0" y="57416"/>
                  </a:lnTo>
                  <a:lnTo>
                    <a:pt x="1625" y="51485"/>
                  </a:lnTo>
                  <a:lnTo>
                    <a:pt x="8077" y="39801"/>
                  </a:lnTo>
                  <a:lnTo>
                    <a:pt x="47332" y="17208"/>
                  </a:lnTo>
                  <a:lnTo>
                    <a:pt x="55486" y="16002"/>
                  </a:lnTo>
                  <a:lnTo>
                    <a:pt x="2617241" y="16002"/>
                  </a:lnTo>
                  <a:lnTo>
                    <a:pt x="2658326" y="22085"/>
                  </a:lnTo>
                  <a:lnTo>
                    <a:pt x="2695829" y="39801"/>
                  </a:lnTo>
                  <a:lnTo>
                    <a:pt x="2717609" y="57823"/>
                  </a:lnTo>
                  <a:lnTo>
                    <a:pt x="2726626" y="67741"/>
                  </a:lnTo>
                  <a:lnTo>
                    <a:pt x="2747911" y="103301"/>
                  </a:lnTo>
                  <a:lnTo>
                    <a:pt x="2758008" y="143497"/>
                  </a:lnTo>
                  <a:lnTo>
                    <a:pt x="2758681" y="157429"/>
                  </a:lnTo>
                  <a:lnTo>
                    <a:pt x="2758681" y="802119"/>
                  </a:lnTo>
                  <a:lnTo>
                    <a:pt x="2752623" y="843114"/>
                  </a:lnTo>
                  <a:lnTo>
                    <a:pt x="2734868" y="880706"/>
                  </a:lnTo>
                  <a:lnTo>
                    <a:pt x="2717596" y="901738"/>
                  </a:lnTo>
                  <a:lnTo>
                    <a:pt x="2717254" y="902119"/>
                  </a:lnTo>
                  <a:lnTo>
                    <a:pt x="2683980" y="926833"/>
                  </a:lnTo>
                  <a:lnTo>
                    <a:pt x="2644533" y="940930"/>
                  </a:lnTo>
                  <a:lnTo>
                    <a:pt x="2644317" y="940930"/>
                  </a:lnTo>
                  <a:lnTo>
                    <a:pt x="2631173" y="942873"/>
                  </a:lnTo>
                  <a:lnTo>
                    <a:pt x="2617241" y="943546"/>
                  </a:lnTo>
                  <a:lnTo>
                    <a:pt x="55486" y="943546"/>
                  </a:lnTo>
                  <a:lnTo>
                    <a:pt x="12738" y="925004"/>
                  </a:lnTo>
                  <a:lnTo>
                    <a:pt x="0" y="902131"/>
                  </a:lnTo>
                  <a:lnTo>
                    <a:pt x="0" y="904062"/>
                  </a:lnTo>
                  <a:lnTo>
                    <a:pt x="24739" y="946797"/>
                  </a:lnTo>
                  <a:lnTo>
                    <a:pt x="55486" y="959548"/>
                  </a:lnTo>
                  <a:lnTo>
                    <a:pt x="2617241" y="959548"/>
                  </a:lnTo>
                  <a:lnTo>
                    <a:pt x="2662872" y="952804"/>
                  </a:lnTo>
                  <a:lnTo>
                    <a:pt x="2704719" y="933043"/>
                  </a:lnTo>
                  <a:lnTo>
                    <a:pt x="2738996" y="901941"/>
                  </a:lnTo>
                  <a:lnTo>
                    <a:pt x="2762681" y="862368"/>
                  </a:lnTo>
                  <a:lnTo>
                    <a:pt x="2773921" y="817626"/>
                  </a:lnTo>
                  <a:lnTo>
                    <a:pt x="2774670" y="802119"/>
                  </a:lnTo>
                  <a:lnTo>
                    <a:pt x="2774670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00971" y="3022546"/>
              <a:ext cx="63969" cy="959538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228601" y="4459228"/>
            <a:ext cx="3738918" cy="1149110"/>
            <a:chOff x="487765" y="4102027"/>
            <a:chExt cx="2799080" cy="1159510"/>
          </a:xfrm>
        </p:grpSpPr>
        <p:sp>
          <p:nvSpPr>
            <p:cNvPr id="29" name="object 29"/>
            <p:cNvSpPr/>
            <p:nvPr/>
          </p:nvSpPr>
          <p:spPr>
            <a:xfrm>
              <a:off x="503745" y="4102036"/>
              <a:ext cx="2783205" cy="1159510"/>
            </a:xfrm>
            <a:custGeom>
              <a:avLst/>
              <a:gdLst/>
              <a:ahLst/>
              <a:cxnLst/>
              <a:rect l="l" t="t" r="r" b="b"/>
              <a:pathLst>
                <a:path w="2783204" h="1159510">
                  <a:moveTo>
                    <a:pt x="2782671" y="157429"/>
                  </a:moveTo>
                  <a:lnTo>
                    <a:pt x="2775928" y="111798"/>
                  </a:lnTo>
                  <a:lnTo>
                    <a:pt x="2756166" y="69938"/>
                  </a:lnTo>
                  <a:lnTo>
                    <a:pt x="2736926" y="46545"/>
                  </a:lnTo>
                  <a:lnTo>
                    <a:pt x="2699664" y="18681"/>
                  </a:lnTo>
                  <a:lnTo>
                    <a:pt x="2655963" y="2997"/>
                  </a:lnTo>
                  <a:lnTo>
                    <a:pt x="2625242" y="0"/>
                  </a:lnTo>
                  <a:lnTo>
                    <a:pt x="55486" y="0"/>
                  </a:lnTo>
                  <a:lnTo>
                    <a:pt x="12750" y="24726"/>
                  </a:lnTo>
                  <a:lnTo>
                    <a:pt x="0" y="55486"/>
                  </a:lnTo>
                  <a:lnTo>
                    <a:pt x="0" y="57404"/>
                  </a:lnTo>
                  <a:lnTo>
                    <a:pt x="1625" y="51485"/>
                  </a:lnTo>
                  <a:lnTo>
                    <a:pt x="8077" y="39801"/>
                  </a:lnTo>
                  <a:lnTo>
                    <a:pt x="47332" y="17208"/>
                  </a:lnTo>
                  <a:lnTo>
                    <a:pt x="55486" y="15989"/>
                  </a:lnTo>
                  <a:lnTo>
                    <a:pt x="2625242" y="15989"/>
                  </a:lnTo>
                  <a:lnTo>
                    <a:pt x="2666327" y="22072"/>
                  </a:lnTo>
                  <a:lnTo>
                    <a:pt x="2703830" y="39801"/>
                  </a:lnTo>
                  <a:lnTo>
                    <a:pt x="2725496" y="57696"/>
                  </a:lnTo>
                  <a:lnTo>
                    <a:pt x="2734627" y="67741"/>
                  </a:lnTo>
                  <a:lnTo>
                    <a:pt x="2755912" y="103301"/>
                  </a:lnTo>
                  <a:lnTo>
                    <a:pt x="2765996" y="143497"/>
                  </a:lnTo>
                  <a:lnTo>
                    <a:pt x="2766682" y="157429"/>
                  </a:lnTo>
                  <a:lnTo>
                    <a:pt x="2766682" y="1002017"/>
                  </a:lnTo>
                  <a:lnTo>
                    <a:pt x="2760611" y="1043012"/>
                  </a:lnTo>
                  <a:lnTo>
                    <a:pt x="2742869" y="1080604"/>
                  </a:lnTo>
                  <a:lnTo>
                    <a:pt x="2714917" y="1111402"/>
                  </a:lnTo>
                  <a:lnTo>
                    <a:pt x="2679369" y="1132674"/>
                  </a:lnTo>
                  <a:lnTo>
                    <a:pt x="2652547" y="1140828"/>
                  </a:lnTo>
                  <a:lnTo>
                    <a:pt x="2652344" y="1140828"/>
                  </a:lnTo>
                  <a:lnTo>
                    <a:pt x="2639174" y="1142771"/>
                  </a:lnTo>
                  <a:lnTo>
                    <a:pt x="2625242" y="1143444"/>
                  </a:lnTo>
                  <a:lnTo>
                    <a:pt x="55486" y="1143444"/>
                  </a:lnTo>
                  <a:lnTo>
                    <a:pt x="12750" y="1124902"/>
                  </a:lnTo>
                  <a:lnTo>
                    <a:pt x="0" y="1102017"/>
                  </a:lnTo>
                  <a:lnTo>
                    <a:pt x="0" y="1103960"/>
                  </a:lnTo>
                  <a:lnTo>
                    <a:pt x="24739" y="1146695"/>
                  </a:lnTo>
                  <a:lnTo>
                    <a:pt x="55486" y="1159446"/>
                  </a:lnTo>
                  <a:lnTo>
                    <a:pt x="2625242" y="1159446"/>
                  </a:lnTo>
                  <a:lnTo>
                    <a:pt x="2670873" y="1152702"/>
                  </a:lnTo>
                  <a:lnTo>
                    <a:pt x="2693974" y="1143444"/>
                  </a:lnTo>
                  <a:lnTo>
                    <a:pt x="2699524" y="1140828"/>
                  </a:lnTo>
                  <a:lnTo>
                    <a:pt x="2736558" y="1113332"/>
                  </a:lnTo>
                  <a:lnTo>
                    <a:pt x="2764066" y="1076299"/>
                  </a:lnTo>
                  <a:lnTo>
                    <a:pt x="2779674" y="1032725"/>
                  </a:lnTo>
                  <a:lnTo>
                    <a:pt x="2782671" y="1002017"/>
                  </a:lnTo>
                  <a:lnTo>
                    <a:pt x="2782671" y="157429"/>
                  </a:lnTo>
                  <a:close/>
                </a:path>
              </a:pathLst>
            </a:custGeom>
            <a:solidFill>
              <a:srgbClr val="B2D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87765" y="4102027"/>
              <a:ext cx="63969" cy="1159442"/>
            </a:xfrm>
            <a:prstGeom prst="rect">
              <a:avLst/>
            </a:prstGeom>
          </p:spPr>
        </p:pic>
      </p:grpSp>
      <p:sp>
        <p:nvSpPr>
          <p:cNvPr id="32" name="object 32"/>
          <p:cNvSpPr txBox="1"/>
          <p:nvPr/>
        </p:nvSpPr>
        <p:spPr>
          <a:xfrm>
            <a:off x="367798" y="5740503"/>
            <a:ext cx="10813743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</a:pPr>
            <a:r>
              <a:rPr lang="ru-RU" spc="-80" dirty="0" smtClean="0">
                <a:solidFill>
                  <a:srgbClr val="5B6E8B"/>
                </a:solidFill>
                <a:latin typeface="Verdana"/>
                <a:cs typeface="Verdana"/>
              </a:rPr>
              <a:t>Память о героях – это не только прошлое, но и нашей будущее. Сохраняя память, мы передаем пример мужества и самоотверженности следующим поколениям. 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228601" y="5680080"/>
            <a:ext cx="85448" cy="687705"/>
            <a:chOff x="503757" y="5405400"/>
            <a:chExt cx="16510" cy="687705"/>
          </a:xfrm>
        </p:grpSpPr>
        <p:sp>
          <p:nvSpPr>
            <p:cNvPr id="34" name="object 34"/>
            <p:cNvSpPr/>
            <p:nvPr/>
          </p:nvSpPr>
          <p:spPr>
            <a:xfrm>
              <a:off x="503757" y="5405400"/>
              <a:ext cx="16510" cy="687705"/>
            </a:xfrm>
            <a:custGeom>
              <a:avLst/>
              <a:gdLst/>
              <a:ahLst/>
              <a:cxnLst/>
              <a:rect l="l" t="t" r="r" b="b"/>
              <a:pathLst>
                <a:path w="16509" h="687704">
                  <a:moveTo>
                    <a:pt x="15992" y="0"/>
                  </a:moveTo>
                  <a:lnTo>
                    <a:pt x="0" y="0"/>
                  </a:lnTo>
                  <a:lnTo>
                    <a:pt x="0" y="687669"/>
                  </a:lnTo>
                  <a:lnTo>
                    <a:pt x="15992" y="687669"/>
                  </a:lnTo>
                  <a:lnTo>
                    <a:pt x="15992" y="0"/>
                  </a:lnTo>
                  <a:close/>
                </a:path>
              </a:pathLst>
            </a:custGeom>
            <a:solidFill>
              <a:srgbClr val="A9E4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03757" y="5405400"/>
              <a:ext cx="15992" cy="687669"/>
            </a:xfrm>
            <a:prstGeom prst="rect">
              <a:avLst/>
            </a:prstGeom>
          </p:spPr>
        </p:pic>
      </p:grpSp>
      <p:sp>
        <p:nvSpPr>
          <p:cNvPr id="37" name="object 2"/>
          <p:cNvSpPr txBox="1">
            <a:spLocks/>
          </p:cNvSpPr>
          <p:nvPr/>
        </p:nvSpPr>
        <p:spPr>
          <a:xfrm>
            <a:off x="1" y="204235"/>
            <a:ext cx="11429999" cy="2911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>
            <a:lvl1pPr>
              <a:defRPr sz="3350" b="0" i="0">
                <a:solidFill>
                  <a:srgbClr val="5B6E8B"/>
                </a:solidFill>
                <a:latin typeface="SimSun"/>
                <a:ea typeface="+mj-ea"/>
                <a:cs typeface="SimSun"/>
              </a:defRPr>
            </a:lvl1pPr>
          </a:lstStyle>
          <a:p>
            <a:pPr marL="12700" algn="ctr">
              <a:spcBef>
                <a:spcPts val="110"/>
              </a:spcBef>
            </a:pPr>
            <a:r>
              <a:rPr lang="ru-RU" sz="1800" b="1" spc="-10" dirty="0" smtClean="0">
                <a:latin typeface="Verdana" panose="020B0604030504040204" pitchFamily="34" charset="0"/>
                <a:ea typeface="Verdana" panose="020B0604030504040204" pitchFamily="34" charset="0"/>
              </a:rPr>
              <a:t>ИСТОЧНИКИ И ДАЛЬНЕЙШЕЕ ИЗУЧЕНИЕ</a:t>
            </a:r>
            <a:endParaRPr lang="ru-RU" sz="18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8" name="object 19"/>
          <p:cNvSpPr txBox="1"/>
          <p:nvPr/>
        </p:nvSpPr>
        <p:spPr>
          <a:xfrm>
            <a:off x="454555" y="4582462"/>
            <a:ext cx="3193744" cy="900246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algn="l">
              <a:spcBef>
                <a:spcPts val="140"/>
              </a:spcBef>
            </a:pPr>
            <a:r>
              <a:rPr lang="ru-RU" b="1" spc="35" dirty="0" smtClean="0">
                <a:solidFill>
                  <a:srgbClr val="5B6E8B"/>
                </a:solidFill>
                <a:latin typeface="Verdana"/>
                <a:cs typeface="Verdana"/>
              </a:rPr>
              <a:t>ХАБАРОВСКИЕ ВЕСТИ</a:t>
            </a:r>
            <a:endParaRPr b="1" dirty="0">
              <a:latin typeface="Verdana"/>
              <a:cs typeface="Verdana"/>
            </a:endParaRPr>
          </a:p>
          <a:p>
            <a:pPr marL="12700" marR="5080" algn="l">
              <a:spcBef>
                <a:spcPts val="400"/>
              </a:spcBef>
            </a:pPr>
            <a:r>
              <a:rPr lang="ru-RU" spc="-95" dirty="0" smtClean="0">
                <a:solidFill>
                  <a:srgbClr val="5B6E8B"/>
                </a:solidFill>
                <a:latin typeface="Verdana"/>
                <a:cs typeface="Verdana"/>
              </a:rPr>
              <a:t>Серия «Формула дружбы» о героях Хабаровского края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39" name="object 19"/>
          <p:cNvSpPr txBox="1"/>
          <p:nvPr/>
        </p:nvSpPr>
        <p:spPr>
          <a:xfrm>
            <a:off x="4332968" y="3089041"/>
            <a:ext cx="3301048" cy="117724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spcBef>
                <a:spcPts val="140"/>
              </a:spcBef>
            </a:pPr>
            <a:r>
              <a:rPr lang="ru-RU" b="1" spc="35" dirty="0" smtClean="0">
                <a:solidFill>
                  <a:srgbClr val="5B6E8B"/>
                </a:solidFill>
                <a:latin typeface="Verdana"/>
                <a:cs typeface="Verdana"/>
              </a:rPr>
              <a:t>ПРОЕКТ «1000 маршрутов»</a:t>
            </a:r>
            <a:endParaRPr b="1" dirty="0">
              <a:latin typeface="Verdana"/>
              <a:cs typeface="Verdana"/>
            </a:endParaRPr>
          </a:p>
          <a:p>
            <a:pPr marL="12700" marR="5080">
              <a:spcBef>
                <a:spcPts val="400"/>
              </a:spcBef>
            </a:pPr>
            <a:r>
              <a:rPr lang="ru-RU" spc="-95" dirty="0" smtClean="0">
                <a:solidFill>
                  <a:srgbClr val="5B6E8B"/>
                </a:solidFill>
                <a:latin typeface="Verdana"/>
                <a:cs typeface="Verdana"/>
              </a:rPr>
              <a:t>Экскурсия «Имена героев в названиях улиц Хабаровска»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40" name="object 19"/>
          <p:cNvSpPr txBox="1"/>
          <p:nvPr/>
        </p:nvSpPr>
        <p:spPr>
          <a:xfrm>
            <a:off x="8070448" y="3293984"/>
            <a:ext cx="3051359" cy="117724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5080">
              <a:spcBef>
                <a:spcPts val="400"/>
              </a:spcBef>
            </a:pPr>
            <a:r>
              <a:rPr lang="en-US" b="1" spc="-95" dirty="0" err="1" smtClean="0">
                <a:solidFill>
                  <a:srgbClr val="5B6E8B"/>
                </a:solidFill>
                <a:latin typeface="Verdana"/>
                <a:cs typeface="Verdana"/>
              </a:rPr>
              <a:t>PrimaMedia</a:t>
            </a:r>
            <a:endParaRPr lang="en-US" dirty="0">
              <a:latin typeface="Verdana"/>
              <a:cs typeface="Verdana"/>
            </a:endParaRPr>
          </a:p>
          <a:p>
            <a:pPr marL="12700" marR="5080">
              <a:spcBef>
                <a:spcPts val="400"/>
              </a:spcBef>
            </a:pPr>
            <a:r>
              <a:rPr lang="ru-RU" spc="-95" dirty="0" smtClean="0">
                <a:solidFill>
                  <a:srgbClr val="5B6E8B"/>
                </a:solidFill>
                <a:latin typeface="Verdana"/>
                <a:cs typeface="Verdana"/>
              </a:rPr>
              <a:t>Улица Шелеста: память о бессмертном подвиге советского солдата</a:t>
            </a:r>
            <a:endParaRPr lang="en-US" spc="-95" dirty="0">
              <a:solidFill>
                <a:srgbClr val="5B6E8B"/>
              </a:solidFill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2536825"/>
            <a:ext cx="75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778</TotalTime>
  <Words>1329</Words>
  <Application>Microsoft Office PowerPoint</Application>
  <PresentationFormat>Произвольный</PresentationFormat>
  <Paragraphs>121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SimSun</vt:lpstr>
      <vt:lpstr>Arial Black</vt:lpstr>
      <vt:lpstr>Calibri</vt:lpstr>
      <vt:lpstr>Times New Roman</vt:lpstr>
      <vt:lpstr>Trebuchet MS</vt:lpstr>
      <vt:lpstr>Verdana</vt:lpstr>
      <vt:lpstr>Office Theme</vt:lpstr>
      <vt:lpstr>Презентация PowerPoint</vt:lpstr>
      <vt:lpstr> В ПОИСКАХ ГЕРОЕВ В ПОВСЕДНЕВНОСТИ</vt:lpstr>
      <vt:lpstr>ВАСИЛИЙ ШЕЛЕСТ: ОТ ХАБАРОВСКА ДО ДНЕПРА</vt:lpstr>
      <vt:lpstr>ПОДВИГ НА ДНЕПРЕ</vt:lpstr>
      <vt:lpstr>УЛИЦА ШЕЛЕСТА: ПАМЯТЬ В НАЗВАНИЯХ</vt:lpstr>
      <vt:lpstr> АЛЕКСАНДР ЛУНИНА: СОВРЕМЕННЫЙ ГЕРОЙ</vt:lpstr>
      <vt:lpstr>ТРАДИЦИИ ЧЕВСТВОВАНИЯ ГЕРОЕ В ХАБАРОВСКЕ</vt:lpstr>
      <vt:lpstr>ИГРА: СОПОСТАВЬТЕ ГЕРОЯ И ПОДВИГ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cp:lastModifiedBy>Гудкова Людмила Игоревна</cp:lastModifiedBy>
  <cp:revision>58</cp:revision>
  <dcterms:created xsi:type="dcterms:W3CDTF">2026-02-25T22:54:30Z</dcterms:created>
  <dcterms:modified xsi:type="dcterms:W3CDTF">2026-04-07T23:50:31Z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2026-02-25T00:00:00Z</vt:filetime>
  </property>
  <property fmtid="{D5CDD505-2E9C-101B-9397-08002B2CF9AE}" pid="3" name="Creator">
    <vt:lpwstr>pdf-lib (https://github.com/Hopding/pdf-lib)</vt:lpwstr>
  </property>
  <property fmtid="{D5CDD505-2E9C-101B-9397-08002B2CF9AE}" pid="4" name="LastSaved">
    <vt:filetime>2026-02-25T00:00:00Z</vt:filetime>
  </property>
  <property fmtid="{D5CDD505-2E9C-101B-9397-08002B2CF9AE}" pid="5" name="Producer">
    <vt:lpwstr>GPL Ghostscript 9.56.1</vt:lpwstr>
  </property>
</Properties>
</file>