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96" r:id="rId3"/>
    <p:sldId id="297" r:id="rId4"/>
    <p:sldId id="300" r:id="rId5"/>
    <p:sldId id="301" r:id="rId6"/>
    <p:sldId id="310" r:id="rId7"/>
    <p:sldId id="311" r:id="rId8"/>
    <p:sldId id="295" r:id="rId9"/>
    <p:sldId id="299" r:id="rId10"/>
    <p:sldId id="30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4" y="8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24904" y="-27384"/>
            <a:ext cx="9168904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4048" y="4005064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Подготовила: </a:t>
            </a:r>
            <a:r>
              <a:rPr lang="ru-RU" b="1" dirty="0" err="1" smtClean="0"/>
              <a:t>Дыскина</a:t>
            </a:r>
            <a:r>
              <a:rPr lang="ru-RU" b="1" dirty="0" smtClean="0"/>
              <a:t> Елена Олеговна</a:t>
            </a:r>
            <a:endParaRPr lang="ru-RU" b="1" dirty="0" smtClean="0"/>
          </a:p>
          <a:p>
            <a:r>
              <a:rPr lang="ru-RU" b="1" dirty="0" smtClean="0"/>
              <a:t>МБДОУ Детский сад №13 </a:t>
            </a:r>
          </a:p>
          <a:p>
            <a:r>
              <a:rPr lang="ru-RU" b="1" dirty="0" smtClean="0"/>
              <a:t>г. </a:t>
            </a:r>
            <a:r>
              <a:rPr lang="ru-RU" b="1" dirty="0" smtClean="0"/>
              <a:t>Осинники</a:t>
            </a:r>
            <a:endParaRPr lang="ru-RU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746411" y="1124744"/>
            <a:ext cx="37328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Детская книга в речевом развитии ребенка-дошкольника!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C:\Users\Виктор\Pictures\книга.gif"/>
          <p:cNvPicPr>
            <a:picLocks noChangeAspect="1" noChangeArrowheads="1" noCrop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835696" y="3717032"/>
            <a:ext cx="1381125" cy="166687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004048" y="908720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«Читайте детям не нотации, а книги!»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(Григорий Остер)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09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24904" y="0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1700808"/>
            <a:ext cx="37444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В современном ритме жизни для большинства взрослых общение ребенка с книгой перестало быть неотъемлемой частью развития их чад. Все реже встречаются семьи, где сохранилась традиция проводить вечер с книгой в руках, читая ребенку на ночь.</a:t>
            </a:r>
            <a:endParaRPr lang="ru-RU" sz="2000" b="1" dirty="0"/>
          </a:p>
        </p:txBody>
      </p:sp>
      <p:pic>
        <p:nvPicPr>
          <p:cNvPr id="4" name="Picture 2" descr="http://mineralov.ru/assets/files/2014/09/wpid-1313288997_a017642546df27bd06dbe877c5242dd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32040" y="1052736"/>
            <a:ext cx="3546270" cy="216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806" y="3721100"/>
            <a:ext cx="2700337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16016" y="764704"/>
            <a:ext cx="38164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/>
          </a:p>
          <a:p>
            <a:r>
              <a:rPr lang="ru-RU" sz="2000" b="1" dirty="0" smtClean="0"/>
              <a:t>От </a:t>
            </a:r>
            <a:r>
              <a:rPr lang="ru-RU" sz="2000" b="1" dirty="0"/>
              <a:t>взрослого в большей степени зависит </a:t>
            </a:r>
            <a:r>
              <a:rPr lang="ru-RU" sz="2000" b="1" dirty="0" smtClean="0"/>
              <a:t> станет </a:t>
            </a:r>
            <a:r>
              <a:rPr lang="ru-RU" sz="2000" b="1" dirty="0"/>
              <a:t>ли ребенок настоящим, увлеченным читателем или встреча с книгой в дошкольном возрасте мелькнет случайным, ничего не знающим эпизодом в его жизни. </a:t>
            </a:r>
            <a:endParaRPr lang="ru-RU" sz="2000" b="1" dirty="0" smtClean="0"/>
          </a:p>
          <a:p>
            <a:r>
              <a:rPr lang="ru-RU" sz="2000" b="1" dirty="0"/>
              <a:t>Прививать интерес к книге нужно как можно раньше, когда ребенку все интересно, а потом он сможет сам сделать выбор, будучи уже "взрослым" читателем.</a:t>
            </a:r>
            <a:br>
              <a:rPr lang="ru-RU" sz="2000" b="1" dirty="0"/>
            </a:br>
            <a:endParaRPr lang="ru-RU" sz="2000" b="1" dirty="0"/>
          </a:p>
          <a:p>
            <a:endParaRPr lang="ru-RU" sz="2000" b="1" dirty="0"/>
          </a:p>
        </p:txBody>
      </p:sp>
      <p:pic>
        <p:nvPicPr>
          <p:cNvPr id="4" name="Picture 2" descr="https://pp.vk.me/c306905/v306905174/b87a/dQqiZgQBSOE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27584" y="1340768"/>
            <a:ext cx="3534000" cy="223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6" descr="C:\Users\Виктор\Pictures\рыбка з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907704" y="3573016"/>
            <a:ext cx="1516380" cy="192786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16016" y="188640"/>
            <a:ext cx="396044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sz="2000" b="1" dirty="0"/>
          </a:p>
          <a:p>
            <a:r>
              <a:rPr lang="ru-RU" sz="2000" b="1" dirty="0" smtClean="0"/>
              <a:t> Дети имеют огромную потребность, чтобы родители читали им вслух. Для благополучного развития ребенка семейное чтение очень значимо, и не только пока ребенок сам не умеет читать, но и в более позднем возрасте. Дети с нетерпением ждут, когда же у мамы или папы найдется для них время.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   </a:t>
            </a:r>
            <a:r>
              <a:rPr lang="ru-RU" sz="2000" b="1" dirty="0"/>
              <a:t>Если взрослые постоянно читают дошкольникам детские книжки, чтение может стать устойчивой потребностью!</a:t>
            </a:r>
          </a:p>
        </p:txBody>
      </p:sp>
      <p:pic>
        <p:nvPicPr>
          <p:cNvPr id="6" name="Picture 2" descr="http://pg13.ru/userfiles/images/image-04-2014/ndk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27584" y="1484784"/>
            <a:ext cx="3550605" cy="270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68904" cy="6858000"/>
          </a:xfrm>
          <a:prstGeom prst="rect">
            <a:avLst/>
          </a:prstGeom>
          <a:noFill/>
        </p:spPr>
      </p:pic>
      <p:pic>
        <p:nvPicPr>
          <p:cNvPr id="6" name="Picture 4" descr="Картинки по запросу дети и книги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76056" y="1916832"/>
            <a:ext cx="3257702" cy="2160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971600" y="457675"/>
            <a:ext cx="30963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Задача взрослого - привлечь внимание детей к иллюстрации, ее художественным образам. Здесь существенную роль играют вопросы: «Кто это?», «Какая она (он)?». Вопрос «какой?» требует определенного описания - как внешнего вида (большой или маленький, белый или красный, пушистый или лохматый и т. д.), так и эмоционального состояния, характерных черт героя (веселый, забавный, грустный, злой, хитрый, добрый и т. д.). 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435" y="0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220072" y="1052736"/>
            <a:ext cx="28803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Значение детской книги трудно переоценить. С ее помощью у детей развивается связная речь и словарный запас и как следствие, повышается уровень интеллектуальных возможностей.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36912"/>
            <a:ext cx="362108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6230184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860032" y="332656"/>
            <a:ext cx="360040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000" b="1" dirty="0" smtClean="0"/>
              <a:t>Начинайте читать как можно раньше. Это не только развивает малыша, но и дает возможность объединиться с близким человеком на основе общего интереса, совместного действия, то есть способствует теплым эмоциональным отношениям.</a:t>
            </a:r>
            <a:br>
              <a:rPr lang="ru-RU" sz="2000" b="1" dirty="0" smtClean="0"/>
            </a:br>
            <a:endParaRPr lang="ru-RU" sz="2000" b="1" dirty="0" smtClean="0"/>
          </a:p>
        </p:txBody>
      </p:sp>
      <p:pic>
        <p:nvPicPr>
          <p:cNvPr id="4" name="Picture 4" descr="https://encrypted-tbn3.gstatic.com/images?q=tbn:ANd9GcQ6sdArzjnwcEXmFgfgULiNiY3rUIvrIHDX4AjINRFH1_jeSHe0BA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259632" y="2564904"/>
            <a:ext cx="2880000" cy="2880000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9878786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2452" y="-24578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8661" y="1988840"/>
            <a:ext cx="3960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Каждый ребенок является индивидуальностью. Значит, интересы ребенка могут отличаться от ваших. Не нужно насильно пичкать ребенка тем, что он отвергает. </a:t>
            </a:r>
            <a:endParaRPr lang="ru-RU" sz="20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84784"/>
            <a:ext cx="3243263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689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584" y="260648"/>
            <a:ext cx="3744416" cy="3245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 Постарайтесь заранее прочитать то, что собираетесь читать ребенку. Вспомните книги, которые читали в детстве вам, спросите у своих родителей, опросите знакомых, что они читают своим детям.</a:t>
            </a:r>
          </a:p>
          <a:p>
            <a:endParaRPr lang="ru-RU" sz="2000" b="1" dirty="0" smtClean="0"/>
          </a:p>
          <a:p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830781" y="4434225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«Лучше ничего не читать, чем читать плохую литературу.»  Белинский В.Г.</a:t>
            </a:r>
            <a:endParaRPr lang="ru-RU" sz="2000" b="1" i="1" dirty="0"/>
          </a:p>
        </p:txBody>
      </p:sp>
      <p:pic>
        <p:nvPicPr>
          <p:cNvPr id="8" name="Picture 2" descr="C:\Users\Виктор\Pictures\Сказки\0c1501a2d8e15706e1e4c0c729596a0d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88024" y="1340768"/>
            <a:ext cx="3617303" cy="3060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Виктор\Pictures\скачанные файлы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68904" cy="6858000"/>
          </a:xfrm>
          <a:prstGeom prst="rect">
            <a:avLst/>
          </a:prstGeom>
          <a:noFill/>
        </p:spPr>
      </p:pic>
      <p:pic>
        <p:nvPicPr>
          <p:cNvPr id="4" name="Picture 2" descr="http://us.123rf.com/450wm/kharlamova/kharlamova1312/kharlamova131200207/24754259-%D0%94%D0%B5%D1%82%D0%B8-%D1%87%D0%B8%D1%82%D0%B0%D1%82%D1%8C-%D0%BA%D0%BD%D0%B8%D0%B3%D0%B8-%D0%B2-%D0%B1%D0%B8%D0%B1%D0%BB%D0%B8%D0%BE%D1%82%D0%B5%D0%BA%D0%B5.-%D0%92%D0%B5%D0%BA%D1%82%D0%BE%D1%80%D0%BD%D0%B0%D1%8F-%D0%B8%D0%BB%D0%BB%D1%8E%D1%81%D1%82%D1%80%D0%B0%D1%86%D0%B8%D1%8F.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508104" y="3429000"/>
            <a:ext cx="2709471" cy="198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us.123rf.com/450wm/kharlamova/kharlamova1312/kharlamova131200207/24754259-%D0%94%D0%B5%D1%82%D0%B8-%D1%87%D0%B8%D1%82%D0%B0%D1%82%D1%8C-%D0%BA%D0%BD%D0%B8%D0%B3%D0%B8-%D0%B2-%D0%B1%D0%B8%D0%B1%D0%BB%D0%B8%D0%BE%D1%82%D0%B5%D0%BA%D0%B5.-%D0%92%D0%B5%D0%BA%D1%82%D0%BE%D1%80%D0%BD%D0%B0%D1%8F-%D0%B8%D0%BB%D0%BB%D1%8E%D1%81%D1%82%D1%80%D0%B0%D1%86%D0%B8%D1%8F.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56176" y="404664"/>
            <a:ext cx="1923917" cy="198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us.123rf.com/450wm/kharlamova/kharlamova1312/kharlamova131200207/24754259-%D0%94%D0%B5%D1%82%D0%B8-%D1%87%D0%B8%D1%82%D0%B0%D1%82%D1%8C-%D0%BA%D0%BD%D0%B8%D0%B3%D0%B8-%D0%B2-%D0%B1%D0%B8%D0%B1%D0%BB%D0%B8%D0%BE%D1%82%D0%B5%D0%BA%D0%B5.-%D0%92%D0%B5%D0%BA%D1%82%D0%BE%D1%80%D0%BD%D0%B0%D1%8F-%D0%B8%D0%BB%D0%BB%D1%8E%D1%81%D1%82%D1%80%D0%B0%D1%86%D0%B8%D1%8F..jpg"/>
          <p:cNvPicPr>
            <a:picLocks noChangeAspect="1" noChangeArrowheads="1"/>
          </p:cNvPicPr>
          <p:nvPr/>
        </p:nvPicPr>
        <p:blipFill>
          <a:blip r:embed="rId5" cstate="screen"/>
          <a:srcRect r="-6637"/>
          <a:stretch>
            <a:fillRect/>
          </a:stretch>
        </p:blipFill>
        <p:spPr bwMode="auto">
          <a:xfrm>
            <a:off x="755576" y="332656"/>
            <a:ext cx="2772311" cy="198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187624" y="2348880"/>
            <a:ext cx="7128792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Спасибо за внимание! </a:t>
            </a:r>
            <a:endParaRPr lang="ru-RU" sz="3600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Picture 5" descr="C:\Users\Виктор\Pictures\chtenie-knig-detyam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899592" y="3429000"/>
            <a:ext cx="2340000" cy="234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6651</TotalTime>
  <Words>286</Words>
  <Application>Microsoft Office PowerPoint</Application>
  <PresentationFormat>Экран (4:3)</PresentationFormat>
  <Paragraphs>21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Пользователь Windows</cp:lastModifiedBy>
  <cp:revision>99</cp:revision>
  <dcterms:created xsi:type="dcterms:W3CDTF">2015-02-27T20:42:58Z</dcterms:created>
  <dcterms:modified xsi:type="dcterms:W3CDTF">2025-07-03T02:38:56Z</dcterms:modified>
</cp:coreProperties>
</file>