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7" initials="W" lastIdx="1" clrIdx="0">
    <p:extLst>
      <p:ext uri="{19B8F6BF-5375-455C-9EA6-DF929625EA0E}">
        <p15:presenceInfo xmlns:p15="http://schemas.microsoft.com/office/powerpoint/2012/main" userId="Win7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7E8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89" d="100"/>
          <a:sy n="89" d="100"/>
        </p:scale>
        <p:origin x="12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6/9/2025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6/9/2025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6/9/2025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90F096-DDE8-4D6C-A243-BEBAC1B1F6B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Модели методического сопровождения индивидуального развития и образовательного маршрута педагога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84567CD-B979-4B60-AF15-7D0B8B072C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7067" y="4825383"/>
            <a:ext cx="7766936" cy="1096899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b="1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Леонова Елена Ивановна</a:t>
            </a:r>
          </a:p>
          <a:p>
            <a:pPr algn="ctr"/>
            <a:r>
              <a:rPr lang="ru-RU" b="1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Старший воспитатель </a:t>
            </a:r>
          </a:p>
          <a:p>
            <a:pPr algn="ctr"/>
            <a:r>
              <a:rPr lang="ru-RU" b="1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МБДОУ «Детский сад №31 «Дюймовочка» г. Майкоп</a:t>
            </a:r>
          </a:p>
        </p:txBody>
      </p:sp>
    </p:spTree>
    <p:extLst>
      <p:ext uri="{BB962C8B-B14F-4D97-AF65-F5344CB8AC3E}">
        <p14:creationId xmlns:p14="http://schemas.microsoft.com/office/powerpoint/2010/main" val="5700736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39F776-1B30-4CD9-9C4A-12EB18C643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77" y="160310"/>
            <a:ext cx="9789458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Формы организации методического </a:t>
            </a:r>
            <a:b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сопровождения педагогов ДОО</a:t>
            </a:r>
            <a:br>
              <a:rPr lang="ru-RU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52E1677-7E06-4222-92C2-D92F943428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930400"/>
            <a:ext cx="9789458" cy="4674795"/>
          </a:xfrm>
        </p:spPr>
        <p:txBody>
          <a:bodyPr>
            <a:norm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Педагогический портфель</a:t>
            </a: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  </a:t>
            </a: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Коучинг </a:t>
            </a: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Супервизия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Педагогическая гостиная  </a:t>
            </a:r>
          </a:p>
        </p:txBody>
      </p:sp>
      <p:sp>
        <p:nvSpPr>
          <p:cNvPr id="4" name="Стрелка: вправо 3">
            <a:extLst>
              <a:ext uri="{FF2B5EF4-FFF2-40B4-BE49-F238E27FC236}">
                <a16:creationId xmlns:a16="http://schemas.microsoft.com/office/drawing/2014/main" id="{3CB286E2-42A6-446C-AC9B-8BC3304BB422}"/>
              </a:ext>
            </a:extLst>
          </p:cNvPr>
          <p:cNvSpPr/>
          <p:nvPr/>
        </p:nvSpPr>
        <p:spPr>
          <a:xfrm>
            <a:off x="4873214" y="2106186"/>
            <a:ext cx="1108038" cy="22591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: вправо 4">
            <a:extLst>
              <a:ext uri="{FF2B5EF4-FFF2-40B4-BE49-F238E27FC236}">
                <a16:creationId xmlns:a16="http://schemas.microsoft.com/office/drawing/2014/main" id="{EA50482F-E605-4DD2-948B-4DA40D66C0CC}"/>
              </a:ext>
            </a:extLst>
          </p:cNvPr>
          <p:cNvSpPr/>
          <p:nvPr/>
        </p:nvSpPr>
        <p:spPr>
          <a:xfrm>
            <a:off x="3164541" y="3065333"/>
            <a:ext cx="1108038" cy="22591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AA25E9A-2E91-401B-91C2-C2DF05822D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4277" y="4064598"/>
            <a:ext cx="1133954" cy="28044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B744D64-54CA-4DC4-AE7E-C22FDE28BA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7946" y="5024431"/>
            <a:ext cx="1133954" cy="28044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E09BDAA-7A19-44C2-8791-A7B40B6179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7298" y="5967960"/>
            <a:ext cx="1133954" cy="280440"/>
          </a:xfrm>
          <a:prstGeom prst="rect">
            <a:avLst/>
          </a:prstGeom>
        </p:spPr>
      </p:pic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CC362D7C-4A41-42F0-B7D3-710C5AEB182C}"/>
              </a:ext>
            </a:extLst>
          </p:cNvPr>
          <p:cNvSpPr/>
          <p:nvPr/>
        </p:nvSpPr>
        <p:spPr>
          <a:xfrm>
            <a:off x="6096000" y="1686276"/>
            <a:ext cx="3951642" cy="80500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Комплект документов регламентирующих деятельность педагога</a:t>
            </a:r>
          </a:p>
        </p:txBody>
      </p:sp>
      <p:sp>
        <p:nvSpPr>
          <p:cNvPr id="18" name="Прямоугольник: скругленные углы 17">
            <a:extLst>
              <a:ext uri="{FF2B5EF4-FFF2-40B4-BE49-F238E27FC236}">
                <a16:creationId xmlns:a16="http://schemas.microsoft.com/office/drawing/2014/main" id="{B467916F-6C23-4A37-9911-48B85807CDD8}"/>
              </a:ext>
            </a:extLst>
          </p:cNvPr>
          <p:cNvSpPr/>
          <p:nvPr/>
        </p:nvSpPr>
        <p:spPr>
          <a:xfrm>
            <a:off x="4656268" y="2733061"/>
            <a:ext cx="3951642" cy="80500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 технологии процесса</a:t>
            </a:r>
          </a:p>
        </p:txBody>
      </p:sp>
      <p:sp>
        <p:nvSpPr>
          <p:cNvPr id="19" name="Прямоугольник: скругленные углы 18">
            <a:extLst>
              <a:ext uri="{FF2B5EF4-FFF2-40B4-BE49-F238E27FC236}">
                <a16:creationId xmlns:a16="http://schemas.microsoft.com/office/drawing/2014/main" id="{1008CB3B-E0C1-4BC4-A6F5-BCAD62E4DDF7}"/>
              </a:ext>
            </a:extLst>
          </p:cNvPr>
          <p:cNvSpPr/>
          <p:nvPr/>
        </p:nvSpPr>
        <p:spPr>
          <a:xfrm>
            <a:off x="3827929" y="3694862"/>
            <a:ext cx="3951642" cy="80500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Интерактивное общение, дискуссия</a:t>
            </a:r>
          </a:p>
        </p:txBody>
      </p:sp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2E044557-2A9C-4290-964A-28BDA05BB983}"/>
              </a:ext>
            </a:extLst>
          </p:cNvPr>
          <p:cNvSpPr/>
          <p:nvPr/>
        </p:nvSpPr>
        <p:spPr>
          <a:xfrm>
            <a:off x="4272579" y="4670151"/>
            <a:ext cx="3951642" cy="80500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педагогического опыта педагога</a:t>
            </a:r>
          </a:p>
        </p:txBody>
      </p:sp>
      <p:sp>
        <p:nvSpPr>
          <p:cNvPr id="21" name="Прямоугольник: скругленные углы 20">
            <a:extLst>
              <a:ext uri="{FF2B5EF4-FFF2-40B4-BE49-F238E27FC236}">
                <a16:creationId xmlns:a16="http://schemas.microsoft.com/office/drawing/2014/main" id="{F6586E1D-20ED-4A4B-BBCC-938146117365}"/>
              </a:ext>
            </a:extLst>
          </p:cNvPr>
          <p:cNvSpPr/>
          <p:nvPr/>
        </p:nvSpPr>
        <p:spPr>
          <a:xfrm>
            <a:off x="6248400" y="5800190"/>
            <a:ext cx="3951642" cy="80500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Обмен опытом, рефлексия профессиональной деятельности</a:t>
            </a:r>
          </a:p>
        </p:txBody>
      </p:sp>
    </p:spTree>
    <p:extLst>
      <p:ext uri="{BB962C8B-B14F-4D97-AF65-F5344CB8AC3E}">
        <p14:creationId xmlns:p14="http://schemas.microsoft.com/office/powerpoint/2010/main" val="11207955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4314C2-3C78-40CE-9744-7102D6B76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86870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Индивидуальный образовательный маршрут педагога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946E33D-9DDB-4811-A7B5-59E9352D0D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330223"/>
            <a:ext cx="8596668" cy="4711140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Индивидуальный образовательный маршрут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целенаправленный, структурированный план (программа)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профессионального развития педагога.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4" name="Стрелка: вправо 3">
            <a:extLst>
              <a:ext uri="{FF2B5EF4-FFF2-40B4-BE49-F238E27FC236}">
                <a16:creationId xmlns:a16="http://schemas.microsoft.com/office/drawing/2014/main" id="{87AE2394-8517-4E3F-877E-61FBB8A95C00}"/>
              </a:ext>
            </a:extLst>
          </p:cNvPr>
          <p:cNvSpPr/>
          <p:nvPr/>
        </p:nvSpPr>
        <p:spPr>
          <a:xfrm rot="20437061">
            <a:off x="1574656" y="5090705"/>
            <a:ext cx="7035501" cy="713683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сопровождение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0420198-0744-4E55-B8E1-9DF664FC77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384" y="5191599"/>
            <a:ext cx="1144262" cy="16664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78CFACF-CC39-42A7-AEDF-A8F46917E3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69472" y="2635771"/>
            <a:ext cx="1365624" cy="1365624"/>
          </a:xfrm>
          <a:prstGeom prst="rect">
            <a:avLst/>
          </a:prstGeom>
        </p:spPr>
      </p:pic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0687651D-183F-4768-82D4-27ABCE41C1B2}"/>
              </a:ext>
            </a:extLst>
          </p:cNvPr>
          <p:cNvSpPr/>
          <p:nvPr/>
        </p:nvSpPr>
        <p:spPr>
          <a:xfrm>
            <a:off x="8543486" y="4014842"/>
            <a:ext cx="1805369" cy="6324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компетенций</a:t>
            </a:r>
          </a:p>
        </p:txBody>
      </p:sp>
      <p:cxnSp>
        <p:nvCxnSpPr>
          <p:cNvPr id="9" name="Соединитель: изогнутый 8">
            <a:extLst>
              <a:ext uri="{FF2B5EF4-FFF2-40B4-BE49-F238E27FC236}">
                <a16:creationId xmlns:a16="http://schemas.microsoft.com/office/drawing/2014/main" id="{8B1348EE-70D0-47F9-A06B-0E53200F7DD7}"/>
              </a:ext>
            </a:extLst>
          </p:cNvPr>
          <p:cNvCxnSpPr>
            <a:cxnSpLocks/>
          </p:cNvCxnSpPr>
          <p:nvPr/>
        </p:nvCxnSpPr>
        <p:spPr>
          <a:xfrm flipV="1">
            <a:off x="1753496" y="5250329"/>
            <a:ext cx="2517290" cy="791034"/>
          </a:xfrm>
          <a:prstGeom prst="curvedConnector3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Соединитель: изогнутый 10">
            <a:extLst>
              <a:ext uri="{FF2B5EF4-FFF2-40B4-BE49-F238E27FC236}">
                <a16:creationId xmlns:a16="http://schemas.microsoft.com/office/drawing/2014/main" id="{185577EA-5449-4B0E-B80C-C24AFCCCB89F}"/>
              </a:ext>
            </a:extLst>
          </p:cNvPr>
          <p:cNvCxnSpPr>
            <a:cxnSpLocks/>
          </p:cNvCxnSpPr>
          <p:nvPr/>
        </p:nvCxnSpPr>
        <p:spPr>
          <a:xfrm flipV="1">
            <a:off x="4285058" y="4488732"/>
            <a:ext cx="1799353" cy="791035"/>
          </a:xfrm>
          <a:prstGeom prst="curvedConnector3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Соединитель: изогнутый 12">
            <a:extLst>
              <a:ext uri="{FF2B5EF4-FFF2-40B4-BE49-F238E27FC236}">
                <a16:creationId xmlns:a16="http://schemas.microsoft.com/office/drawing/2014/main" id="{2C970E4B-E900-45E6-8BB6-FD101DA0248B}"/>
              </a:ext>
            </a:extLst>
          </p:cNvPr>
          <p:cNvCxnSpPr>
            <a:cxnSpLocks/>
          </p:cNvCxnSpPr>
          <p:nvPr/>
        </p:nvCxnSpPr>
        <p:spPr>
          <a:xfrm flipV="1">
            <a:off x="6096000" y="3943493"/>
            <a:ext cx="1907689" cy="545239"/>
          </a:xfrm>
          <a:prstGeom prst="curvedConnector3">
            <a:avLst>
              <a:gd name="adj1" fmla="val 50000"/>
            </a:avLst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003BA12D-BA6C-460A-AE75-D0EC18EA4C86}"/>
              </a:ext>
            </a:extLst>
          </p:cNvPr>
          <p:cNvSpPr/>
          <p:nvPr/>
        </p:nvSpPr>
        <p:spPr>
          <a:xfrm>
            <a:off x="1094505" y="5097471"/>
            <a:ext cx="2025213" cy="43030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Персонализация</a:t>
            </a:r>
          </a:p>
        </p:txBody>
      </p:sp>
      <p:sp>
        <p:nvSpPr>
          <p:cNvPr id="21" name="Прямоугольник: скругленные углы 20">
            <a:extLst>
              <a:ext uri="{FF2B5EF4-FFF2-40B4-BE49-F238E27FC236}">
                <a16:creationId xmlns:a16="http://schemas.microsoft.com/office/drawing/2014/main" id="{DB464133-A9C9-4568-931A-F05BAB6D9D12}"/>
              </a:ext>
            </a:extLst>
          </p:cNvPr>
          <p:cNvSpPr/>
          <p:nvPr/>
        </p:nvSpPr>
        <p:spPr>
          <a:xfrm>
            <a:off x="2566702" y="4488732"/>
            <a:ext cx="1947135" cy="54834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Конкретные цели</a:t>
            </a:r>
          </a:p>
        </p:txBody>
      </p:sp>
      <p:sp>
        <p:nvSpPr>
          <p:cNvPr id="22" name="Прямоугольник: скругленные углы 21">
            <a:extLst>
              <a:ext uri="{FF2B5EF4-FFF2-40B4-BE49-F238E27FC236}">
                <a16:creationId xmlns:a16="http://schemas.microsoft.com/office/drawing/2014/main" id="{654C3750-69C0-4C28-8B17-29E269B02DDE}"/>
              </a:ext>
            </a:extLst>
          </p:cNvPr>
          <p:cNvSpPr/>
          <p:nvPr/>
        </p:nvSpPr>
        <p:spPr>
          <a:xfrm>
            <a:off x="3667831" y="3876952"/>
            <a:ext cx="1947135" cy="50515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Оптимальные инструменты</a:t>
            </a:r>
          </a:p>
        </p:txBody>
      </p:sp>
      <p:sp>
        <p:nvSpPr>
          <p:cNvPr id="23" name="Прямоугольник: скругленные углы 22">
            <a:extLst>
              <a:ext uri="{FF2B5EF4-FFF2-40B4-BE49-F238E27FC236}">
                <a16:creationId xmlns:a16="http://schemas.microsoft.com/office/drawing/2014/main" id="{87E0DC92-BAD0-4A16-9913-C9120B319795}"/>
              </a:ext>
            </a:extLst>
          </p:cNvPr>
          <p:cNvSpPr/>
          <p:nvPr/>
        </p:nvSpPr>
        <p:spPr>
          <a:xfrm>
            <a:off x="5018666" y="3326007"/>
            <a:ext cx="1947135" cy="50515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Отслеживание прогресса</a:t>
            </a:r>
          </a:p>
        </p:txBody>
      </p:sp>
      <p:sp>
        <p:nvSpPr>
          <p:cNvPr id="24" name="Прямоугольник: скругленные углы 23">
            <a:extLst>
              <a:ext uri="{FF2B5EF4-FFF2-40B4-BE49-F238E27FC236}">
                <a16:creationId xmlns:a16="http://schemas.microsoft.com/office/drawing/2014/main" id="{7745836D-BDAC-428C-A8A1-E8FB1D57FEED}"/>
              </a:ext>
            </a:extLst>
          </p:cNvPr>
          <p:cNvSpPr/>
          <p:nvPr/>
        </p:nvSpPr>
        <p:spPr>
          <a:xfrm>
            <a:off x="6280558" y="2649218"/>
            <a:ext cx="1947135" cy="59919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Мотивация к успеху</a:t>
            </a:r>
          </a:p>
        </p:txBody>
      </p:sp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6C4558B7-D677-4BEE-948C-43469DDCB1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6100" y="2458039"/>
            <a:ext cx="941188" cy="845072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C7085EB4-6317-49B9-B71F-248D3FC5E3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49844" y="1720003"/>
            <a:ext cx="1293153" cy="882015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0140249F-F1D0-415B-8043-37AD5A95E4E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02763" y="3610834"/>
            <a:ext cx="934122" cy="808016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6A4E5C8A-8F47-4BE5-A489-13DBF937A7A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3604" y="4261816"/>
            <a:ext cx="762896" cy="762896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C659291A-5272-456F-B8BD-B1630BFBCB8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43813" y="3027922"/>
            <a:ext cx="649772" cy="787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394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F5D40C-F0A4-4135-BC91-99C3833596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307" y="279699"/>
            <a:ext cx="9176272" cy="6465345"/>
          </a:xfrm>
        </p:spPr>
        <p:txBody>
          <a:bodyPr/>
          <a:lstStyle/>
          <a:p>
            <a:r>
              <a:rPr lang="ru-RU" dirty="0"/>
              <a:t> 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F9D6631-4374-4F0D-855C-B307C679C9D3}"/>
              </a:ext>
            </a:extLst>
          </p:cNvPr>
          <p:cNvSpPr/>
          <p:nvPr/>
        </p:nvSpPr>
        <p:spPr>
          <a:xfrm>
            <a:off x="763793" y="112956"/>
            <a:ext cx="8842786" cy="250115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Arial-BoldMT"/>
              </a:rPr>
              <a:t>Индивидуальный образовательный маршрут – </a:t>
            </a:r>
            <a:r>
              <a:rPr lang="ru-RU" b="1" dirty="0">
                <a:solidFill>
                  <a:srgbClr val="6F2F9F"/>
                </a:solidFill>
                <a:latin typeface="Arial-BoldMT"/>
              </a:rPr>
              <a:t>это личный,</a:t>
            </a:r>
            <a:br>
              <a:rPr lang="ru-RU" b="1" dirty="0">
                <a:solidFill>
                  <a:srgbClr val="6F2F9F"/>
                </a:solidFill>
                <a:latin typeface="Arial-BoldMT"/>
              </a:rPr>
            </a:br>
            <a:r>
              <a:rPr lang="ru-RU" b="1" dirty="0">
                <a:solidFill>
                  <a:srgbClr val="6F2F9F"/>
                </a:solidFill>
                <a:latin typeface="Arial-BoldMT"/>
              </a:rPr>
              <a:t>отличающийся характерными признаками путь следования,</a:t>
            </a:r>
            <a:br>
              <a:rPr lang="ru-RU" b="1" dirty="0">
                <a:solidFill>
                  <a:srgbClr val="6F2F9F"/>
                </a:solidFill>
                <a:latin typeface="Arial-BoldMT"/>
              </a:rPr>
            </a:br>
            <a:r>
              <a:rPr lang="ru-RU" b="1" dirty="0">
                <a:solidFill>
                  <a:srgbClr val="6F2F9F"/>
                </a:solidFill>
                <a:latin typeface="Arial-BoldMT"/>
              </a:rPr>
              <a:t>который представляет собой целенаправленно</a:t>
            </a:r>
            <a:br>
              <a:rPr lang="ru-RU" b="1" dirty="0">
                <a:solidFill>
                  <a:srgbClr val="6F2F9F"/>
                </a:solidFill>
                <a:latin typeface="Arial-BoldMT"/>
              </a:rPr>
            </a:br>
            <a:r>
              <a:rPr lang="ru-RU" b="1" dirty="0">
                <a:solidFill>
                  <a:srgbClr val="6F2F9F"/>
                </a:solidFill>
                <a:latin typeface="Arial-BoldMT"/>
              </a:rPr>
              <a:t>проектируемую </a:t>
            </a:r>
            <a:r>
              <a:rPr lang="ru-RU" b="1" dirty="0">
                <a:solidFill>
                  <a:srgbClr val="C00000"/>
                </a:solidFill>
                <a:latin typeface="Arial-BoldMT"/>
              </a:rPr>
              <a:t>дифференцированную образовательную</a:t>
            </a:r>
            <a:br>
              <a:rPr lang="ru-RU" b="1" dirty="0">
                <a:solidFill>
                  <a:srgbClr val="C00000"/>
                </a:solidFill>
                <a:latin typeface="Arial-BoldMT"/>
              </a:rPr>
            </a:br>
            <a:r>
              <a:rPr lang="ru-RU" b="1" dirty="0">
                <a:solidFill>
                  <a:srgbClr val="C00000"/>
                </a:solidFill>
                <a:latin typeface="Arial-BoldMT"/>
              </a:rPr>
              <a:t>программу</a:t>
            </a:r>
            <a:r>
              <a:rPr lang="ru-RU" b="1" dirty="0">
                <a:solidFill>
                  <a:srgbClr val="6F2F9F"/>
                </a:solidFill>
                <a:latin typeface="Arial-BoldMT"/>
              </a:rPr>
              <a:t>, обеспечивающую педагогу разработку и</a:t>
            </a:r>
            <a:br>
              <a:rPr lang="ru-RU" b="1" dirty="0">
                <a:solidFill>
                  <a:srgbClr val="6F2F9F"/>
                </a:solidFill>
                <a:latin typeface="Arial-BoldMT"/>
              </a:rPr>
            </a:br>
            <a:r>
              <a:rPr lang="ru-RU" b="1" dirty="0">
                <a:solidFill>
                  <a:srgbClr val="6F2F9F"/>
                </a:solidFill>
                <a:latin typeface="Arial-BoldMT"/>
              </a:rPr>
              <a:t>реализацию личной программы профессионального</a:t>
            </a:r>
            <a:br>
              <a:rPr lang="ru-RU" b="1" dirty="0">
                <a:solidFill>
                  <a:srgbClr val="6F2F9F"/>
                </a:solidFill>
                <a:latin typeface="Arial-BoldMT"/>
              </a:rPr>
            </a:br>
            <a:r>
              <a:rPr lang="ru-RU" b="1" dirty="0">
                <a:solidFill>
                  <a:srgbClr val="6F2F9F"/>
                </a:solidFill>
                <a:latin typeface="Arial-BoldMT"/>
              </a:rPr>
              <a:t>развития </a:t>
            </a:r>
            <a:r>
              <a:rPr lang="ru-RU" b="1" dirty="0">
                <a:solidFill>
                  <a:srgbClr val="C00000"/>
                </a:solidFill>
                <a:latin typeface="Arial-BoldMT"/>
              </a:rPr>
              <a:t>при осуществлении методического</a:t>
            </a:r>
            <a:br>
              <a:rPr lang="ru-RU" b="1" dirty="0">
                <a:solidFill>
                  <a:srgbClr val="C00000"/>
                </a:solidFill>
                <a:latin typeface="Arial-BoldMT"/>
              </a:rPr>
            </a:br>
            <a:r>
              <a:rPr lang="ru-RU" b="1" dirty="0">
                <a:solidFill>
                  <a:srgbClr val="C00000"/>
                </a:solidFill>
                <a:latin typeface="Arial-BoldMT"/>
              </a:rPr>
              <a:t>сопровождения.</a:t>
            </a:r>
            <a:r>
              <a:rPr lang="ru-RU" dirty="0"/>
              <a:t> </a:t>
            </a:r>
            <a:br>
              <a:rPr lang="ru-RU" dirty="0"/>
            </a:br>
            <a:endParaRPr lang="ru-RU" dirty="0"/>
          </a:p>
        </p:txBody>
      </p:sp>
      <p:sp>
        <p:nvSpPr>
          <p:cNvPr id="4" name="Стрелка: вниз 3">
            <a:extLst>
              <a:ext uri="{FF2B5EF4-FFF2-40B4-BE49-F238E27FC236}">
                <a16:creationId xmlns:a16="http://schemas.microsoft.com/office/drawing/2014/main" id="{A1ED92A1-9C3F-4D2C-8A1E-DF99F73BB6C9}"/>
              </a:ext>
            </a:extLst>
          </p:cNvPr>
          <p:cNvSpPr/>
          <p:nvPr/>
        </p:nvSpPr>
        <p:spPr>
          <a:xfrm>
            <a:off x="4873214" y="2614108"/>
            <a:ext cx="494852" cy="43030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664D4F57-CED1-4E69-A9F9-3EBF26DE9877}"/>
              </a:ext>
            </a:extLst>
          </p:cNvPr>
          <p:cNvSpPr/>
          <p:nvPr/>
        </p:nvSpPr>
        <p:spPr>
          <a:xfrm>
            <a:off x="666974" y="3044414"/>
            <a:ext cx="8842786" cy="3845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Образовательные маршруты могут быть: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0057BB2A-4700-4A3D-B70A-56A07033963F}"/>
              </a:ext>
            </a:extLst>
          </p:cNvPr>
          <p:cNvSpPr/>
          <p:nvPr/>
        </p:nvSpPr>
        <p:spPr>
          <a:xfrm>
            <a:off x="666973" y="3429000"/>
            <a:ext cx="2732443" cy="331604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Краткосрочные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(до 1года);</a:t>
            </a:r>
          </a:p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долгосрочные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(до 5 лет),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зависимости от выявленных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затруднений, конкретной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ситуации, локальных задач (подготовка к аттестации,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инновационная деятельность и т.д.)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AD3A6588-31C2-4ADF-BF64-6B4539B9D5BD}"/>
              </a:ext>
            </a:extLst>
          </p:cNvPr>
          <p:cNvSpPr/>
          <p:nvPr/>
        </p:nvSpPr>
        <p:spPr>
          <a:xfrm>
            <a:off x="3987501" y="3429000"/>
            <a:ext cx="2499359" cy="331604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Типы маршрутов: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«Исследовательская деятельность», «Проектная деятельность», «Вхождение в профессиональную деятельность», «Профессиональные достижения» и т.д.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B360C9B-384E-4735-9236-1F6D87222D10}"/>
              </a:ext>
            </a:extLst>
          </p:cNvPr>
          <p:cNvSpPr/>
          <p:nvPr/>
        </p:nvSpPr>
        <p:spPr>
          <a:xfrm>
            <a:off x="7347472" y="3429000"/>
            <a:ext cx="2162287" cy="331604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Компенсаторные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(восполнение пробелов в деятельности) и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развивающие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Теоретические и практические.</a:t>
            </a:r>
          </a:p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45732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069CA1-07CB-4A15-935B-125E087DA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80" y="258184"/>
            <a:ext cx="10004612" cy="6433072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 составления ИОМ</a:t>
            </a:r>
            <a:b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EFFFEB5-5C71-4FC9-9BA5-62577167480E}"/>
              </a:ext>
            </a:extLst>
          </p:cNvPr>
          <p:cNvSpPr/>
          <p:nvPr/>
        </p:nvSpPr>
        <p:spPr>
          <a:xfrm>
            <a:off x="182879" y="1011219"/>
            <a:ext cx="734077" cy="5572461"/>
          </a:xfrm>
          <a:prstGeom prst="rect">
            <a:avLst/>
          </a:prstGeom>
          <a:solidFill>
            <a:srgbClr val="D7E8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(образовательные потребности)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666A0BC8-F5CE-4D53-B7B2-32AB62E893AA}"/>
              </a:ext>
            </a:extLst>
          </p:cNvPr>
          <p:cNvSpPr/>
          <p:nvPr/>
        </p:nvSpPr>
        <p:spPr>
          <a:xfrm>
            <a:off x="10711030" y="903643"/>
            <a:ext cx="767379" cy="5680037"/>
          </a:xfrm>
          <a:prstGeom prst="rect">
            <a:avLst/>
          </a:prstGeom>
          <a:solidFill>
            <a:srgbClr val="D7E8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– субъект профессиональной</a:t>
            </a:r>
          </a:p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 (удовлетворенность)</a:t>
            </a:r>
          </a:p>
        </p:txBody>
      </p:sp>
      <p:sp>
        <p:nvSpPr>
          <p:cNvPr id="5" name="Стрелка: вправо 4">
            <a:extLst>
              <a:ext uri="{FF2B5EF4-FFF2-40B4-BE49-F238E27FC236}">
                <a16:creationId xmlns:a16="http://schemas.microsoft.com/office/drawing/2014/main" id="{29AEF8A3-70FB-4EC4-A7C8-CBE0A6E3B602}"/>
              </a:ext>
            </a:extLst>
          </p:cNvPr>
          <p:cNvSpPr/>
          <p:nvPr/>
        </p:nvSpPr>
        <p:spPr>
          <a:xfrm>
            <a:off x="934885" y="3439757"/>
            <a:ext cx="430306" cy="67773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Стрелка: вправо 5">
            <a:extLst>
              <a:ext uri="{FF2B5EF4-FFF2-40B4-BE49-F238E27FC236}">
                <a16:creationId xmlns:a16="http://schemas.microsoft.com/office/drawing/2014/main" id="{D3572545-AFAF-46C5-AB99-48AE53D3F425}"/>
              </a:ext>
            </a:extLst>
          </p:cNvPr>
          <p:cNvSpPr/>
          <p:nvPr/>
        </p:nvSpPr>
        <p:spPr>
          <a:xfrm>
            <a:off x="10205420" y="3439757"/>
            <a:ext cx="505610" cy="75303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FACC03B2-811B-4DB7-881F-4A93CEADCFB0}"/>
              </a:ext>
            </a:extLst>
          </p:cNvPr>
          <p:cNvSpPr/>
          <p:nvPr/>
        </p:nvSpPr>
        <p:spPr>
          <a:xfrm>
            <a:off x="1362427" y="2086943"/>
            <a:ext cx="1922033" cy="350699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потребностей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запросов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педагогов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F72F38C0-C477-4C3E-903B-4FF6638BF50F}"/>
              </a:ext>
            </a:extLst>
          </p:cNvPr>
          <p:cNvSpPr/>
          <p:nvPr/>
        </p:nvSpPr>
        <p:spPr>
          <a:xfrm>
            <a:off x="3449620" y="2043953"/>
            <a:ext cx="2155114" cy="350699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Составление: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-индивидуальной образовательной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программы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педагога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-маршрута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сопровождения педагога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86009058-3288-4CE2-A980-F91DFC0DA534}"/>
              </a:ext>
            </a:extLst>
          </p:cNvPr>
          <p:cNvSpPr/>
          <p:nvPr/>
        </p:nvSpPr>
        <p:spPr>
          <a:xfrm>
            <a:off x="5850559" y="2062777"/>
            <a:ext cx="2026022" cy="350699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индивидуальной образовательной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программы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педагога,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маршрута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сопровождения педагога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76200DA8-9B87-4DC8-BA61-8528D1F038A9}"/>
              </a:ext>
            </a:extLst>
          </p:cNvPr>
          <p:cNvSpPr/>
          <p:nvPr/>
        </p:nvSpPr>
        <p:spPr>
          <a:xfrm>
            <a:off x="8212623" y="2043953"/>
            <a:ext cx="1925619" cy="350699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Мониторинг и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оценка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реализации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маршрута: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-посещение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занятий,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анкетирование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рефлексия</a:t>
            </a: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98AAE939-6C03-45A0-9A59-879E056A8E81}"/>
              </a:ext>
            </a:extLst>
          </p:cNvPr>
          <p:cNvSpPr/>
          <p:nvPr/>
        </p:nvSpPr>
        <p:spPr>
          <a:xfrm>
            <a:off x="1337534" y="5701553"/>
            <a:ext cx="1875417" cy="41954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Диагностический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70069386-1D82-452B-9A42-7C8DD9C2266E}"/>
              </a:ext>
            </a:extLst>
          </p:cNvPr>
          <p:cNvSpPr/>
          <p:nvPr/>
        </p:nvSpPr>
        <p:spPr>
          <a:xfrm>
            <a:off x="3449621" y="1430767"/>
            <a:ext cx="2015264" cy="45182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Проектировочный</a:t>
            </a: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44D60B6F-A912-4518-8EBF-9EDDC5653FBD}"/>
              </a:ext>
            </a:extLst>
          </p:cNvPr>
          <p:cNvSpPr/>
          <p:nvPr/>
        </p:nvSpPr>
        <p:spPr>
          <a:xfrm>
            <a:off x="5884742" y="5650399"/>
            <a:ext cx="1925619" cy="39803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Внедренческий</a:t>
            </a: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86D03E6C-55F8-4D8E-AAC0-ACD291E3EC66}"/>
              </a:ext>
            </a:extLst>
          </p:cNvPr>
          <p:cNvSpPr/>
          <p:nvPr/>
        </p:nvSpPr>
        <p:spPr>
          <a:xfrm>
            <a:off x="8168639" y="1484556"/>
            <a:ext cx="1925619" cy="45182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 и оценка</a:t>
            </a:r>
          </a:p>
        </p:txBody>
      </p:sp>
      <p:sp>
        <p:nvSpPr>
          <p:cNvPr id="15" name="Стрелка: изогнутая вверх 14">
            <a:extLst>
              <a:ext uri="{FF2B5EF4-FFF2-40B4-BE49-F238E27FC236}">
                <a16:creationId xmlns:a16="http://schemas.microsoft.com/office/drawing/2014/main" id="{CA19A061-BE0E-47A5-B02D-2EF4D6E9D467}"/>
              </a:ext>
            </a:extLst>
          </p:cNvPr>
          <p:cNvSpPr/>
          <p:nvPr/>
        </p:nvSpPr>
        <p:spPr>
          <a:xfrm rot="20837380">
            <a:off x="3317127" y="5790282"/>
            <a:ext cx="1420009" cy="455089"/>
          </a:xfrm>
          <a:prstGeom prst="curved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6" name="Стрелка: изогнутая вниз 15">
            <a:extLst>
              <a:ext uri="{FF2B5EF4-FFF2-40B4-BE49-F238E27FC236}">
                <a16:creationId xmlns:a16="http://schemas.microsoft.com/office/drawing/2014/main" id="{BD09BE18-EEB6-416F-8C2D-454DE2D12BF1}"/>
              </a:ext>
            </a:extLst>
          </p:cNvPr>
          <p:cNvSpPr/>
          <p:nvPr/>
        </p:nvSpPr>
        <p:spPr>
          <a:xfrm rot="952950">
            <a:off x="5744349" y="1296657"/>
            <a:ext cx="1449840" cy="504757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7" name="Стрелка: изогнутая вверх 16">
            <a:extLst>
              <a:ext uri="{FF2B5EF4-FFF2-40B4-BE49-F238E27FC236}">
                <a16:creationId xmlns:a16="http://schemas.microsoft.com/office/drawing/2014/main" id="{F9636F90-B532-4639-A936-885535C786BC}"/>
              </a:ext>
            </a:extLst>
          </p:cNvPr>
          <p:cNvSpPr/>
          <p:nvPr/>
        </p:nvSpPr>
        <p:spPr>
          <a:xfrm rot="20835702">
            <a:off x="7909271" y="5751729"/>
            <a:ext cx="1481665" cy="451821"/>
          </a:xfrm>
          <a:prstGeom prst="curved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37336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FBE7D49E-B35E-4B34-A563-7E13850D56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9316520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индивидуального образовательного </a:t>
            </a:r>
            <a:b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маршрута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D43753CA-A623-4F3B-B0D7-B1A19C501B10}"/>
              </a:ext>
            </a:extLst>
          </p:cNvPr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473334" y="2085974"/>
            <a:ext cx="5632319" cy="3755428"/>
          </a:xfrm>
          <a:prstGeom prst="rect">
            <a:avLst/>
          </a:prstGeom>
        </p:spPr>
      </p:pic>
      <p:sp>
        <p:nvSpPr>
          <p:cNvPr id="10" name="Объект 9">
            <a:extLst>
              <a:ext uri="{FF2B5EF4-FFF2-40B4-BE49-F238E27FC236}">
                <a16:creationId xmlns:a16="http://schemas.microsoft.com/office/drawing/2014/main" id="{55D5560B-7093-43A5-8F6D-6AB57548AA01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6096000" y="2196305"/>
            <a:ext cx="4591050" cy="3400425"/>
          </a:xfrm>
        </p:spPr>
        <p:txBody>
          <a:bodyPr>
            <a:normAutofit/>
          </a:bodyPr>
          <a:lstStyle/>
          <a:p>
            <a:endParaRPr lang="ru-RU" dirty="0"/>
          </a:p>
          <a:p>
            <a:endParaRPr lang="ru-RU" dirty="0"/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Титульный лист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Базовая информация о педагогическом работнике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Вводная информация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Дорожная карта</a:t>
            </a:r>
          </a:p>
        </p:txBody>
      </p:sp>
    </p:spTree>
    <p:extLst>
      <p:ext uri="{BB962C8B-B14F-4D97-AF65-F5344CB8AC3E}">
        <p14:creationId xmlns:p14="http://schemas.microsoft.com/office/powerpoint/2010/main" val="33796252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06BC54-2134-4B55-B94A-075D87417D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18334"/>
            <a:ext cx="8596668" cy="654065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Профессиональное направление </a:t>
            </a: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ACBFE2F9-248C-452A-BA22-C25A3483DE34}"/>
              </a:ext>
            </a:extLst>
          </p:cNvPr>
          <p:cNvSpPr/>
          <p:nvPr/>
        </p:nvSpPr>
        <p:spPr>
          <a:xfrm>
            <a:off x="3415553" y="870921"/>
            <a:ext cx="4959275" cy="73152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 новых научных достижений</a:t>
            </a: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E8A96661-B171-46DA-842A-08965DE89977}"/>
              </a:ext>
            </a:extLst>
          </p:cNvPr>
          <p:cNvSpPr/>
          <p:nvPr/>
        </p:nvSpPr>
        <p:spPr>
          <a:xfrm>
            <a:off x="828339" y="1731981"/>
            <a:ext cx="4959275" cy="73152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Углубление теоретических знаний</a:t>
            </a: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F3FBC927-CF7E-47AB-BD0B-15814FA430FB}"/>
              </a:ext>
            </a:extLst>
          </p:cNvPr>
          <p:cNvSpPr/>
          <p:nvPr/>
        </p:nvSpPr>
        <p:spPr>
          <a:xfrm>
            <a:off x="1334460" y="2840019"/>
            <a:ext cx="5217857" cy="73152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Ознакомление с образовательными стандартами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DFF49BEB-53F2-495E-BA19-6B2779447723}"/>
              </a:ext>
            </a:extLst>
          </p:cNvPr>
          <p:cNvSpPr/>
          <p:nvPr/>
        </p:nvSpPr>
        <p:spPr>
          <a:xfrm>
            <a:off x="438360" y="4012602"/>
            <a:ext cx="4959275" cy="73152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квалификации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2F0ADCA1-515F-403C-A0E4-1D9A965F2CD7}"/>
              </a:ext>
            </a:extLst>
          </p:cNvPr>
          <p:cNvSpPr/>
          <p:nvPr/>
        </p:nvSpPr>
        <p:spPr>
          <a:xfrm>
            <a:off x="2227344" y="4927000"/>
            <a:ext cx="5217857" cy="77455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Опыт коллег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3593BB3-8B14-4194-9F10-9976F39485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3322" y="2242745"/>
            <a:ext cx="2721685" cy="2291827"/>
          </a:xfrm>
          <a:prstGeom prst="rect">
            <a:avLst/>
          </a:prstGeom>
        </p:spPr>
      </p:pic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95784A1F-8804-4888-9DF8-74BBE7EAF941}"/>
              </a:ext>
            </a:extLst>
          </p:cNvPr>
          <p:cNvSpPr/>
          <p:nvPr/>
        </p:nvSpPr>
        <p:spPr>
          <a:xfrm>
            <a:off x="677334" y="6007697"/>
            <a:ext cx="5110280" cy="74272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Научные публикации</a:t>
            </a:r>
          </a:p>
        </p:txBody>
      </p:sp>
    </p:spTree>
    <p:extLst>
      <p:ext uri="{BB962C8B-B14F-4D97-AF65-F5344CB8AC3E}">
        <p14:creationId xmlns:p14="http://schemas.microsoft.com/office/powerpoint/2010/main" val="6762072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06BC54-2134-4B55-B94A-075D87417D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18334"/>
            <a:ext cx="8596668" cy="654065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Психолого-педагогическое направление </a:t>
            </a: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ACBFE2F9-248C-452A-BA22-C25A3483DE34}"/>
              </a:ext>
            </a:extLst>
          </p:cNvPr>
          <p:cNvSpPr/>
          <p:nvPr/>
        </p:nvSpPr>
        <p:spPr>
          <a:xfrm>
            <a:off x="3415553" y="870921"/>
            <a:ext cx="4959275" cy="73152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 особенностей развития детей</a:t>
            </a: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E8A96661-B171-46DA-842A-08965DE89977}"/>
              </a:ext>
            </a:extLst>
          </p:cNvPr>
          <p:cNvSpPr/>
          <p:nvPr/>
        </p:nvSpPr>
        <p:spPr>
          <a:xfrm>
            <a:off x="828339" y="1731981"/>
            <a:ext cx="4959275" cy="73152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 современных образовательных методик</a:t>
            </a: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F3FBC927-CF7E-47AB-BD0B-15814FA430FB}"/>
              </a:ext>
            </a:extLst>
          </p:cNvPr>
          <p:cNvSpPr/>
          <p:nvPr/>
        </p:nvSpPr>
        <p:spPr>
          <a:xfrm>
            <a:off x="1334460" y="2840019"/>
            <a:ext cx="5217857" cy="73152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Совершенствование коммуникативных навыков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DFF49BEB-53F2-495E-BA19-6B2779447723}"/>
              </a:ext>
            </a:extLst>
          </p:cNvPr>
          <p:cNvSpPr/>
          <p:nvPr/>
        </p:nvSpPr>
        <p:spPr>
          <a:xfrm>
            <a:off x="438360" y="4012602"/>
            <a:ext cx="4959275" cy="73152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к работе с разными группами воспитанников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2F0ADCA1-515F-403C-A0E4-1D9A965F2CD7}"/>
              </a:ext>
            </a:extLst>
          </p:cNvPr>
          <p:cNvSpPr/>
          <p:nvPr/>
        </p:nvSpPr>
        <p:spPr>
          <a:xfrm>
            <a:off x="2227344" y="4927000"/>
            <a:ext cx="5217857" cy="77455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Психологическая саморегуляция</a:t>
            </a: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95784A1F-8804-4888-9DF8-74BBE7EAF941}"/>
              </a:ext>
            </a:extLst>
          </p:cNvPr>
          <p:cNvSpPr/>
          <p:nvPr/>
        </p:nvSpPr>
        <p:spPr>
          <a:xfrm>
            <a:off x="677334" y="6007697"/>
            <a:ext cx="5110280" cy="74272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квалификации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1B387D5-3207-4610-8CFC-DDEB0B8B27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2661" y="2248123"/>
            <a:ext cx="2404334" cy="2404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5526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06BC54-2134-4B55-B94A-075D87417D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18334"/>
            <a:ext cx="8596668" cy="654065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Методическое направление </a:t>
            </a: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ACBFE2F9-248C-452A-BA22-C25A3483DE34}"/>
              </a:ext>
            </a:extLst>
          </p:cNvPr>
          <p:cNvSpPr/>
          <p:nvPr/>
        </p:nvSpPr>
        <p:spPr>
          <a:xfrm>
            <a:off x="2950271" y="1107136"/>
            <a:ext cx="4959275" cy="73152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авторских методических материалов</a:t>
            </a: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E8A96661-B171-46DA-842A-08965DE89977}"/>
              </a:ext>
            </a:extLst>
          </p:cNvPr>
          <p:cNvSpPr/>
          <p:nvPr/>
        </p:nvSpPr>
        <p:spPr>
          <a:xfrm>
            <a:off x="785309" y="2151078"/>
            <a:ext cx="4959275" cy="73152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существующих методических материалов</a:t>
            </a: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F3FBC927-CF7E-47AB-BD0B-15814FA430FB}"/>
              </a:ext>
            </a:extLst>
          </p:cNvPr>
          <p:cNvSpPr/>
          <p:nvPr/>
        </p:nvSpPr>
        <p:spPr>
          <a:xfrm>
            <a:off x="1320570" y="3248360"/>
            <a:ext cx="5217857" cy="73152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Открытые занятия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DFF49BEB-53F2-495E-BA19-6B2779447723}"/>
              </a:ext>
            </a:extLst>
          </p:cNvPr>
          <p:cNvSpPr/>
          <p:nvPr/>
        </p:nvSpPr>
        <p:spPr>
          <a:xfrm>
            <a:off x="626702" y="4475180"/>
            <a:ext cx="4959275" cy="73152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методических объединениях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2F0ADCA1-515F-403C-A0E4-1D9A965F2CD7}"/>
              </a:ext>
            </a:extLst>
          </p:cNvPr>
          <p:cNvSpPr/>
          <p:nvPr/>
        </p:nvSpPr>
        <p:spPr>
          <a:xfrm>
            <a:off x="2065979" y="5583218"/>
            <a:ext cx="5217857" cy="77455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Обмен опытом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3E3A2A4-0340-44D2-8923-F7D05393C6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1662" y="2463500"/>
            <a:ext cx="2580682" cy="193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7060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06BC54-2134-4B55-B94A-075D87417D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8334"/>
            <a:ext cx="11274014" cy="654065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Информационно-коммуникационные технологии </a:t>
            </a: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ACBFE2F9-248C-452A-BA22-C25A3483DE34}"/>
              </a:ext>
            </a:extLst>
          </p:cNvPr>
          <p:cNvSpPr/>
          <p:nvPr/>
        </p:nvSpPr>
        <p:spPr>
          <a:xfrm>
            <a:off x="2121932" y="1324542"/>
            <a:ext cx="4959275" cy="73152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Освоение программного обеспечения</a:t>
            </a: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E8A96661-B171-46DA-842A-08965DE89977}"/>
              </a:ext>
            </a:extLst>
          </p:cNvPr>
          <p:cNvSpPr/>
          <p:nvPr/>
        </p:nvSpPr>
        <p:spPr>
          <a:xfrm>
            <a:off x="785307" y="2727514"/>
            <a:ext cx="4959275" cy="73152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интерактивных технологий</a:t>
            </a: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F3FBC927-CF7E-47AB-BD0B-15814FA430FB}"/>
              </a:ext>
            </a:extLst>
          </p:cNvPr>
          <p:cNvSpPr/>
          <p:nvPr/>
        </p:nvSpPr>
        <p:spPr>
          <a:xfrm>
            <a:off x="656017" y="4130486"/>
            <a:ext cx="5217857" cy="73152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социальных сетей и блогов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DFF49BEB-53F2-495E-BA19-6B2779447723}"/>
              </a:ext>
            </a:extLst>
          </p:cNvPr>
          <p:cNvSpPr/>
          <p:nvPr/>
        </p:nvSpPr>
        <p:spPr>
          <a:xfrm>
            <a:off x="1320570" y="5540188"/>
            <a:ext cx="4959275" cy="73152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квалификации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E02B6E7-C975-40A4-B3A6-E6401287FA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9181" y="2630695"/>
            <a:ext cx="2812674" cy="2812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3874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0D283D-F704-4223-BBDD-9AFB1247E9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183" y="147021"/>
            <a:ext cx="9047579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индивидуального образовательного </a:t>
            </a:r>
            <a:b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маршрута</a:t>
            </a:r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3BBE752E-F61E-4BAA-8F5F-1CFC6DBAF2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4522" y="1224263"/>
            <a:ext cx="4744451" cy="582737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1F4C670-4B52-489C-A3EA-2F61B496C3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8941" y="2072313"/>
            <a:ext cx="4639458" cy="3401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3311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1AD50B-2B19-4BDE-B6E0-EC07D25BC4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0520" y="2108200"/>
            <a:ext cx="8596668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Леонова Елена Ивановна</a:t>
            </a:r>
            <a:br>
              <a:rPr lang="ru-RU" dirty="0"/>
            </a:br>
            <a:r>
              <a:rPr lang="ru-RU" dirty="0"/>
              <a:t>старший воспитатель </a:t>
            </a:r>
            <a:br>
              <a:rPr lang="ru-RU" dirty="0"/>
            </a:br>
            <a:r>
              <a:rPr lang="ru-RU" dirty="0"/>
              <a:t>МБДОУ «Детский сад №31 «Дюймовочка» </a:t>
            </a:r>
            <a:r>
              <a:rPr lang="ru-RU" dirty="0" err="1"/>
              <a:t>г.Майкоп</a:t>
            </a:r>
            <a:br>
              <a:rPr lang="ru-RU" dirty="0"/>
            </a:br>
            <a:r>
              <a:rPr lang="ru-RU" dirty="0"/>
              <a:t>56-97-14</a:t>
            </a:r>
          </a:p>
        </p:txBody>
      </p:sp>
    </p:spTree>
    <p:extLst>
      <p:ext uri="{BB962C8B-B14F-4D97-AF65-F5344CB8AC3E}">
        <p14:creationId xmlns:p14="http://schemas.microsoft.com/office/powerpoint/2010/main" val="3280616850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414</TotalTime>
  <Words>400</Words>
  <Application>Microsoft Office PowerPoint</Application>
  <PresentationFormat>Широкоэкранный</PresentationFormat>
  <Paragraphs>112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Arial-BoldMT</vt:lpstr>
      <vt:lpstr>Times New Roman</vt:lpstr>
      <vt:lpstr>Trebuchet MS</vt:lpstr>
      <vt:lpstr>Wingdings 3</vt:lpstr>
      <vt:lpstr>Аспект</vt:lpstr>
      <vt:lpstr>Модели методического сопровождения индивидуального развития и образовательного маршрута педагога</vt:lpstr>
      <vt:lpstr>Формы организации методического  сопровождения педагогов ДОО </vt:lpstr>
      <vt:lpstr>Индивидуальный образовательный маршрут педагога</vt:lpstr>
      <vt:lpstr> </vt:lpstr>
      <vt:lpstr>Алгоритм составления ИОМ </vt:lpstr>
      <vt:lpstr>Структура индивидуального образовательного  маршрута</vt:lpstr>
      <vt:lpstr>Профессиональное направление </vt:lpstr>
      <vt:lpstr>Психолого-педагогическое направление </vt:lpstr>
      <vt:lpstr>Методическое направление </vt:lpstr>
      <vt:lpstr>Информационно-коммуникационные технологии </vt:lpstr>
      <vt:lpstr>Структура индивидуального образовательного  маршрута</vt:lpstr>
      <vt:lpstr>Леонова Елена Ивановна старший воспитатель  МБДОУ «Детский сад №31 «Дюймовочка» г.Майкоп 56-97-14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Модели методического сопровождения индивидуального развития и образовательного маршрута педагога</dc:title>
  <dc:creator>Win7</dc:creator>
  <cp:lastModifiedBy>Win7</cp:lastModifiedBy>
  <cp:revision>28</cp:revision>
  <dcterms:created xsi:type="dcterms:W3CDTF">2025-05-29T06:48:57Z</dcterms:created>
  <dcterms:modified xsi:type="dcterms:W3CDTF">2025-06-09T08:20:12Z</dcterms:modified>
</cp:coreProperties>
</file>