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75" r:id="rId3"/>
    <p:sldId id="277" r:id="rId4"/>
    <p:sldId id="276" r:id="rId5"/>
    <p:sldId id="258" r:id="rId6"/>
    <p:sldId id="269" r:id="rId7"/>
    <p:sldId id="260" r:id="rId8"/>
    <p:sldId id="270" r:id="rId9"/>
    <p:sldId id="271" r:id="rId10"/>
    <p:sldId id="284" r:id="rId11"/>
    <p:sldId id="285" r:id="rId12"/>
    <p:sldId id="281" r:id="rId13"/>
    <p:sldId id="283" r:id="rId14"/>
    <p:sldId id="282" r:id="rId15"/>
    <p:sldId id="272" r:id="rId16"/>
    <p:sldId id="273" r:id="rId17"/>
    <p:sldId id="274" r:id="rId18"/>
    <p:sldId id="278" r:id="rId19"/>
    <p:sldId id="279" r:id="rId20"/>
    <p:sldId id="280" r:id="rId21"/>
    <p:sldId id="266" r:id="rId22"/>
    <p:sldId id="261" r:id="rId23"/>
    <p:sldId id="267" r:id="rId24"/>
    <p:sldId id="268" r:id="rId25"/>
    <p:sldId id="265" r:id="rId26"/>
    <p:sldId id="256" r:id="rId27"/>
    <p:sldId id="286" r:id="rId28"/>
    <p:sldId id="262" r:id="rId29"/>
    <p:sldId id="259" r:id="rId30"/>
  </p:sldIdLst>
  <p:sldSz cx="9144000" cy="6858000" type="screen4x3"/>
  <p:notesSz cx="6858000" cy="9144000"/>
  <p:embeddedFontLst>
    <p:embeddedFont>
      <p:font typeface="Segoe Print" pitchFamily="2" charset="0"/>
      <p:regular r:id="rId31"/>
      <p:bold r:id="rId32"/>
    </p:embeddedFont>
    <p:embeddedFont>
      <p:font typeface="Calibri" pitchFamily="34" charset="0"/>
      <p:regular r:id="rId33"/>
      <p:bold r:id="rId34"/>
      <p:italic r:id="rId35"/>
      <p:boldItalic r:id="rId36"/>
    </p:embeddedFont>
    <p:embeddedFont>
      <p:font typeface="Gabriola" pitchFamily="82" charset="0"/>
      <p:regular r:id="rId37"/>
    </p:embeddedFont>
    <p:embeddedFont>
      <p:font typeface="Bookman Old Style" pitchFamily="18" charset="0"/>
      <p:regular r:id="rId38"/>
      <p:bold r:id="rId39"/>
      <p:italic r:id="rId40"/>
      <p:boldItalic r:id="rId41"/>
    </p:embeddedFont>
    <p:embeddedFont>
      <p:font typeface="Adine Kirnberg" charset="0"/>
      <p:regular r:id="rId4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4D4D4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5.fntdata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slova.org.ru/ahmatova/skazkaochernomkoltse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styor.ru/poetry/gumilev/?n=1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slova.org.ru/ahmatova/vysokiesvody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ru.wikisource.org/wiki/%D0%93%D0%BE%D0%BB%D0%BE%D1%81_%D0%BF%D0%B0%D0%BC%D1%8F%D1%82%D0%B8_(%D0%90%D1%85%D0%BC%D0%B0%D1%82%D0%BE%D0%B2%D0%B0)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source.org/wiki/%D0%94%D0%B2%D0%B5%D1%80%D1%8C_%D0%BF%D0%BE%D0%BB%D1%83%D0%BE%D1%82%D0%BA%D1%80%D1%8B%D1%82%D0%B0_(%D0%90%D1%85%D0%BC%D0%B0%D1%82%D0%BE%D0%B2%D0%B0)" TargetMode="External"/><Relationship Id="rId2" Type="http://schemas.openxmlformats.org/officeDocument/2006/relationships/hyperlink" Target="https://ru.wikisource.org/wiki/%D0%9C%D0%B5%D0%BD%D1%8F_%D0%BF%D0%BE%D0%BA%D0%B8%D0%BD%D1%83%D0%BB_%D0%B2_%D0%BD%D0%BE%D0%B2%D0%BE%D0%BB%D1%83%D0%BD%D1%8C%D0%B5_(%D0%90%D1%85%D0%BC%D0%B0%D1%82%D0%BE%D0%B2%D0%B0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lova.org.ru/ahmatova/smjatenie/" TargetMode="External"/><Relationship Id="rId5" Type="http://schemas.openxmlformats.org/officeDocument/2006/relationships/hyperlink" Target="http://www.stihi-rus.ru/1/Ahmatova/18.htm" TargetMode="External"/><Relationship Id="rId4" Type="http://schemas.openxmlformats.org/officeDocument/2006/relationships/hyperlink" Target="http://www.stihi-rus.ru/1/Ahmatova/145.ht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arzamas.academy/materials/311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arzamas.academy/authors/22" TargetMode="Externa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akhmatova.org/verses/verses/405.htm" TargetMode="External"/><Relationship Id="rId2" Type="http://schemas.openxmlformats.org/officeDocument/2006/relationships/hyperlink" Target="http://akhmatova.org/verses/verses/352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khmatova.org/verses/verses/902.htm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ma"/><Relationship Id="rId5" Type="http://schemas.openxmlformats.org/officeDocument/2006/relationships/image" Target="../media/image18.png"/><Relationship Id="rId4" Type="http://schemas.microsoft.com/office/2007/relationships/media" Target="../media/media1.wma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arzamas.academy/materials/988" TargetMode="External"/><Relationship Id="rId2" Type="http://schemas.openxmlformats.org/officeDocument/2006/relationships/hyperlink" Target="http://www.stihi-rus.ru/ahmatova1.htm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hyperlink" Target="https://upload.wikimedia.org/wikipedia/commons/3/35/%D0%90%D1%85%D0%BC%D0%B0%D1%82%D0%BE%D0%B2%D0%B0_%D0%90%D0%BD%D0%BD%D0%B0_%D0%B0%D0%B2%D1%82%D0%BE%D0%B3%D1%80%D0%B0%D1%84.JPG" TargetMode="External"/><Relationship Id="rId3" Type="http://schemas.openxmlformats.org/officeDocument/2006/relationships/hyperlink" Target="http://images.ru.prom.st/499130_w640_h640_ahmatova_danko.jpg" TargetMode="External"/><Relationship Id="rId7" Type="http://schemas.openxmlformats.org/officeDocument/2006/relationships/hyperlink" Target="http://www.bklynlibrary.org/sites/default/files/imagecache/calendar_large/images/events/calendar/proza.jpg" TargetMode="External"/><Relationship Id="rId12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hyperlink" Target="http://book-online.com.ua/images/page_img/1575/b_1575_i_001.png" TargetMode="External"/><Relationship Id="rId5" Type="http://schemas.openxmlformats.org/officeDocument/2006/relationships/hyperlink" Target="http://filolerea.narod.ru/kartinki/foto_poeti/Ahmatova1914.jpg" TargetMode="External"/><Relationship Id="rId10" Type="http://schemas.openxmlformats.org/officeDocument/2006/relationships/image" Target="../media/image23.png"/><Relationship Id="rId4" Type="http://schemas.openxmlformats.org/officeDocument/2006/relationships/image" Target="../media/image20.jpeg"/><Relationship Id="rId9" Type="http://schemas.openxmlformats.org/officeDocument/2006/relationships/hyperlink" Target="http://casaleto.com/wp-content/uploads/2016/05/Wartime-St.-Petersbur.jpg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hyperlink" Target="http://palitrazhizni.ru/wp-content/uploads/2014/06/%D0%90%D0%BD%D0%BD%D0%B0-%D0%90%D1%85%D0%BC%D0%B0%D1%82%D0%BE%D0%B2%D0%B0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132856"/>
            <a:ext cx="63904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«7 мифов об </a:t>
            </a:r>
          </a:p>
          <a:p>
            <a:pPr algn="ctr"/>
            <a:r>
              <a:rPr lang="ru-RU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egoe Print" pitchFamily="2" charset="0"/>
              </a:rPr>
              <a:t>Анне Андреевне Ахматовой»</a:t>
            </a:r>
          </a:p>
        </p:txBody>
      </p:sp>
    </p:spTree>
    <p:extLst>
      <p:ext uri="{BB962C8B-B14F-4D97-AF65-F5344CB8AC3E}">
        <p14:creationId xmlns:p14="http://schemas.microsoft.com/office/powerpoint/2010/main" xmlns="" val="134011450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первый: Ахматова — потомок татарского хана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5256584"/>
          </a:xfrm>
        </p:spPr>
        <p:txBody>
          <a:bodyPr>
            <a:noAutofit/>
          </a:bodyPr>
          <a:lstStyle/>
          <a:p>
            <a:pPr marL="0" indent="382588" algn="just">
              <a:buNone/>
            </a:pPr>
            <a:r>
              <a:rPr lang="ru-RU" sz="2600" dirty="0" smtClean="0">
                <a:latin typeface="Gabriola" pitchFamily="82" charset="0"/>
              </a:rPr>
              <a:t>И не простого хана, а именно Ахмата — последнего хана Золотой Орды, потомка Чингисхана. Этот популярный миф начал создаваться самой поэтессой еще в конце 1900-х годов, когда возникла необходимость в литературном псевдониме (настоящая фамилия Ахматовой — Горенко). «И только семнадцатилетняя шальная девчонка могла выбрать татарскую фамилию для русской поэтессы…» — вспоминала Лидия Чуковская ее слова. </a:t>
            </a:r>
          </a:p>
          <a:p>
            <a:pPr marL="0" indent="382588" algn="just">
              <a:buNone/>
            </a:pPr>
            <a:r>
              <a:rPr lang="ru-RU" sz="2600" dirty="0" smtClean="0">
                <a:latin typeface="Gabriola" pitchFamily="82" charset="0"/>
              </a:rPr>
              <a:t>Однако подобный ход для эпохи Серебряного века был не так уж и безрассуден: время требовало от новых литераторов артистического поведения, ярких биографий и звучных имен. В этом смысле имя Анна Ахматова прекрасно соответствовало всем критериям (поэтическим — оно создавало ритмический рисунок, </a:t>
            </a:r>
            <a:r>
              <a:rPr lang="ru-RU" sz="2600" dirty="0" err="1" smtClean="0">
                <a:latin typeface="Gabriola" pitchFamily="82" charset="0"/>
              </a:rPr>
              <a:t>двухстопный</a:t>
            </a:r>
            <a:r>
              <a:rPr lang="ru-RU" sz="2600" dirty="0" smtClean="0">
                <a:latin typeface="Gabriola" pitchFamily="82" charset="0"/>
              </a:rPr>
              <a:t> дактиль, и имело ассонанс на «а», и </a:t>
            </a:r>
            <a:r>
              <a:rPr lang="ru-RU" sz="2600" dirty="0" err="1" smtClean="0">
                <a:latin typeface="Gabriola" pitchFamily="82" charset="0"/>
              </a:rPr>
              <a:t>жизнетворческим</a:t>
            </a:r>
            <a:r>
              <a:rPr lang="ru-RU" sz="2600" dirty="0" smtClean="0">
                <a:latin typeface="Gabriola" pitchFamily="82" charset="0"/>
              </a:rPr>
              <a:t> — носило флер таинственности).</a:t>
            </a:r>
            <a:endParaRPr lang="ru-RU" sz="2600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школа\Desktop\1c5aa74317ac078a92635d794ab3d8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71500"/>
            <a:ext cx="8568952" cy="595384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6264696"/>
          </a:xfrm>
        </p:spPr>
        <p:txBody>
          <a:bodyPr>
            <a:normAutofit fontScale="85000"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Что касается легенды о татарском хане, то она сформировалась позже. Реальная родословная не укладывалась в поэтическую легенду, поэтому Ахматова преобразовала ее. Здесь следует выделить биографический план и мифологический. Биографический состоит в том, что Ахматовы действительно присутствовали в роду поэтессы: Прасковья Федосеевна Ахматова была прабабкой со стороны матери. В стихотворениях линия родства немного приближена (см. начало «</a:t>
            </a:r>
            <a:r>
              <a:rPr lang="ru-RU" dirty="0" smtClean="0">
                <a:latin typeface="Gabriola" pitchFamily="82" charset="0"/>
                <a:hlinkClick r:id="rId2"/>
              </a:rPr>
              <a:t>Сказки о черном кольце</a:t>
            </a:r>
            <a:r>
              <a:rPr lang="ru-RU" dirty="0" smtClean="0">
                <a:latin typeface="Gabriola" pitchFamily="82" charset="0"/>
              </a:rPr>
              <a:t>»: «Мне от бабушки-татарки / Были редкостью подарки; / И зачем я крещена, / Горько гневалась она»).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Легендарный план связан с ордынскими князьями. Как показал исследователь Вадим Черных, Прасковья Ахматова была не татарской княжной, а русской дворянкой («Ахматовы — старинный дворянский род, происходивший, по всей видимости, от служилых татар, но давным-давно обрусевший»). Никаких данных о происхождении рода Ахматовых от хана Ахмата или вообще от ханского рода </a:t>
            </a:r>
            <a:r>
              <a:rPr lang="ru-RU" dirty="0" err="1" smtClean="0">
                <a:latin typeface="Gabriola" pitchFamily="82" charset="0"/>
              </a:rPr>
              <a:t>Чингизидов</a:t>
            </a:r>
            <a:r>
              <a:rPr lang="ru-RU" dirty="0" smtClean="0">
                <a:latin typeface="Gabriola" pitchFamily="82" charset="0"/>
              </a:rPr>
              <a:t> не имеется.</a:t>
            </a:r>
            <a:endParaRPr lang="ru-RU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1916832"/>
            <a:ext cx="698477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Bookman Old Style" pitchFamily="18" charset="0"/>
              </a:rPr>
              <a:t>«Мне от бабушки-татарки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Были редкостью подарки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И зачем  я крещена,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Горько гневалась она.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А пред смертью подобрела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И впервые пожалела,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И вздохнула: «Ах, года!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Вот и внучка молода…»</a:t>
            </a:r>
          </a:p>
          <a:p>
            <a:pPr algn="ctr"/>
            <a:endParaRPr lang="ru-RU" sz="2400" dirty="0" smtClean="0">
              <a:latin typeface="Bookman Old Style" pitchFamily="18" charset="0"/>
            </a:endParaRPr>
          </a:p>
          <a:p>
            <a:pPr algn="r"/>
            <a:r>
              <a:rPr lang="ru-RU" sz="2000" dirty="0" smtClean="0">
                <a:latin typeface="Bookman Old Style" pitchFamily="18" charset="0"/>
              </a:rPr>
              <a:t>А.А.Ахматова </a:t>
            </a:r>
          </a:p>
          <a:p>
            <a:pPr algn="r"/>
            <a:r>
              <a:rPr lang="ru-RU" sz="2000" dirty="0" smtClean="0">
                <a:latin typeface="Bookman Old Style" pitchFamily="18" charset="0"/>
              </a:rPr>
              <a:t>«Сказка о чёрном кольце», </a:t>
            </a:r>
          </a:p>
          <a:p>
            <a:pPr algn="r"/>
            <a:r>
              <a:rPr lang="ru-RU" sz="2000" dirty="0" smtClean="0">
                <a:latin typeface="Bookman Old Style" pitchFamily="18" charset="0"/>
              </a:rPr>
              <a:t>1917-1936 г.г.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11043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второй: Ахматова была признанной красавицей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373216"/>
          </a:xfrm>
        </p:spPr>
        <p:txBody>
          <a:bodyPr>
            <a:normAutofit fontScale="92500" lnSpcReduction="2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Многие мемуарные записи действительно содержат восхищенные отзывы о внешности молодой Ахматовой («Из поэтесс… ярче всего запомнилась Анна Ахматова. Тоненькая, высокая, стройная, с гордым поворотом маленькой головки, закутанная в цветистую шаль, Ахматова походила на гитану… Мимо нее нельзя было пройти, не залюбовавшись ею», — вспоминала Ариадна </a:t>
            </a:r>
            <a:r>
              <a:rPr lang="ru-RU" dirty="0" err="1" smtClean="0">
                <a:latin typeface="Gabriola" pitchFamily="82" charset="0"/>
              </a:rPr>
              <a:t>Тыркова</a:t>
            </a:r>
            <a:r>
              <a:rPr lang="ru-RU" dirty="0" smtClean="0">
                <a:latin typeface="Gabriola" pitchFamily="82" charset="0"/>
              </a:rPr>
              <a:t>; «Она была очень красива, все на улице заглядывались на нее», — пишет Надежда Чулкова).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Тем не менее более близкие люди поэтессы оценивали ее как женщину не сказочно красивую, но выразительную, с запоминающимися чертами и особо притягательным шармом. «…Назвать нельзя ее красивой, / Но в ней все </a:t>
            </a:r>
            <a:r>
              <a:rPr lang="ru-RU" dirty="0" err="1" smtClean="0">
                <a:latin typeface="Gabriola" pitchFamily="82" charset="0"/>
              </a:rPr>
              <a:t>счастие</a:t>
            </a:r>
            <a:r>
              <a:rPr lang="ru-RU" dirty="0" smtClean="0">
                <a:latin typeface="Gabriola" pitchFamily="82" charset="0"/>
              </a:rPr>
              <a:t> мое», — </a:t>
            </a:r>
            <a:r>
              <a:rPr lang="ru-RU" dirty="0" smtClean="0">
                <a:latin typeface="Gabriola" pitchFamily="82" charset="0"/>
                <a:hlinkClick r:id="rId2"/>
              </a:rPr>
              <a:t>писал</a:t>
            </a:r>
            <a:r>
              <a:rPr lang="ru-RU" dirty="0" smtClean="0">
                <a:latin typeface="Gabriola" pitchFamily="82" charset="0"/>
              </a:rPr>
              <a:t> об Ахматовой Гумилев.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1844824"/>
            <a:ext cx="59046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Bookman Old Style" pitchFamily="18" charset="0"/>
              </a:rPr>
              <a:t>«… Неслышный и неторопливый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Так странно плавен шаг  её,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Назвать нельзя её красивой,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Но в ней всё </a:t>
            </a:r>
            <a:r>
              <a:rPr lang="ru-RU" sz="2400" dirty="0" err="1" smtClean="0">
                <a:latin typeface="Bookman Old Style" pitchFamily="18" charset="0"/>
              </a:rPr>
              <a:t>счастие</a:t>
            </a:r>
            <a:r>
              <a:rPr lang="ru-RU" sz="2400" dirty="0" smtClean="0">
                <a:latin typeface="Bookman Old Style" pitchFamily="18" charset="0"/>
              </a:rPr>
              <a:t> моё…»</a:t>
            </a:r>
          </a:p>
          <a:p>
            <a:endParaRPr lang="ru-RU" sz="2400" dirty="0" smtClean="0">
              <a:latin typeface="Bookman Old Style" pitchFamily="18" charset="0"/>
            </a:endParaRPr>
          </a:p>
          <a:p>
            <a:pPr algn="r"/>
            <a:r>
              <a:rPr lang="ru-RU" sz="2000" dirty="0" smtClean="0">
                <a:latin typeface="Bookman Old Style" pitchFamily="18" charset="0"/>
              </a:rPr>
              <a:t>Николай Гумилёв </a:t>
            </a:r>
          </a:p>
          <a:p>
            <a:pPr algn="r"/>
            <a:r>
              <a:rPr lang="ru-RU" sz="2000" dirty="0" smtClean="0">
                <a:latin typeface="Bookman Old Style" pitchFamily="18" charset="0"/>
              </a:rPr>
              <a:t>«Она», </a:t>
            </a:r>
          </a:p>
          <a:p>
            <a:pPr algn="r"/>
            <a:r>
              <a:rPr lang="ru-RU" sz="2000" dirty="0" smtClean="0">
                <a:latin typeface="Bookman Old Style" pitchFamily="18" charset="0"/>
              </a:rPr>
              <a:t>1912 г.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717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332656"/>
            <a:ext cx="4495800" cy="6336704"/>
          </a:xfrm>
        </p:spPr>
        <p:txBody>
          <a:bodyPr anchor="ctr">
            <a:normAutofit fontScale="92500"/>
          </a:bodyPr>
          <a:lstStyle/>
          <a:p>
            <a:pPr marL="0" indent="725488" algn="just">
              <a:buNone/>
            </a:pPr>
            <a:r>
              <a:rPr lang="ru-RU" dirty="0" smtClean="0">
                <a:latin typeface="Gabriola" pitchFamily="82" charset="0"/>
              </a:rPr>
              <a:t>Критик Георгий Адамович вспоминал: «Теперь, в воспоминаниях о ней, ее иногда называют красавицей: нет, красавицей она не была. Но она была больше, чем красавица, лучше, чем красавица. Никогда не приходилось мне видеть женщину, лицо и весь облик которой всюду, среди любых красавиц, выделялся бы своей выразительностью, неподдельной одухотворенностью, чем-то сразу приковывавшим внимание».</a:t>
            </a:r>
          </a:p>
          <a:p>
            <a:pPr marL="0" indent="725488" algn="just">
              <a:buNone/>
            </a:pPr>
            <a:r>
              <a:rPr lang="ru-RU" dirty="0" smtClean="0">
                <a:latin typeface="Gabriola" pitchFamily="82" charset="0"/>
              </a:rPr>
              <a:t>Сама Ахматова себя оценивала так: «Я всю жизнь могла выглядеть по желанию, от красавицы до урода».</a:t>
            </a:r>
          </a:p>
          <a:p>
            <a:endParaRPr lang="ru-RU" dirty="0"/>
          </a:p>
        </p:txBody>
      </p:sp>
      <p:pic>
        <p:nvPicPr>
          <p:cNvPr id="5" name="Содержимое 4" descr="4c4b0e818155a10a053bd29f094cb6a1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332656"/>
            <a:ext cx="4392487" cy="626469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6165304"/>
            <a:ext cx="4032448" cy="36004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Анна Ахматова. 1920-е годы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" name="Рисунок 4" descr="content_aaa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4828" b="24828"/>
          <a:stretch>
            <a:fillRect/>
          </a:stretch>
        </p:blipFill>
        <p:spPr>
          <a:xfrm>
            <a:off x="251520" y="188640"/>
            <a:ext cx="8640960" cy="58326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56176" y="6453336"/>
            <a:ext cx="2736304" cy="40466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>© РГАЛИ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третий: Ахматова довела поклонника до самоубийства, что потом описала в стихах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420888"/>
            <a:ext cx="8640960" cy="4176464"/>
          </a:xfrm>
        </p:spPr>
        <p:txBody>
          <a:bodyPr>
            <a:normAutofit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Обычно это подтверждают цитатой из </a:t>
            </a:r>
            <a:r>
              <a:rPr lang="ru-RU" dirty="0" err="1" smtClean="0">
                <a:latin typeface="Gabriola" pitchFamily="82" charset="0"/>
              </a:rPr>
              <a:t>ахматовского</a:t>
            </a:r>
            <a:r>
              <a:rPr lang="ru-RU" dirty="0" smtClean="0">
                <a:latin typeface="Gabriola" pitchFamily="82" charset="0"/>
              </a:rPr>
              <a:t> стихотворения «</a:t>
            </a:r>
            <a:r>
              <a:rPr lang="ru-RU" dirty="0" smtClean="0">
                <a:latin typeface="Gabriola" pitchFamily="82" charset="0"/>
                <a:hlinkClick r:id="rId2"/>
              </a:rPr>
              <a:t>Высокие своды костела…</a:t>
            </a:r>
            <a:r>
              <a:rPr lang="ru-RU" dirty="0" smtClean="0">
                <a:latin typeface="Gabriola" pitchFamily="82" charset="0"/>
              </a:rPr>
              <a:t>»: «Высокие своды костела / Синей, чем небесная твердь… / Прости меня, мальчик веселый, / Что я принесла тебе смерть…» это и правда, и неправда одновременно.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Как показала исследователь Наталия Крайнева, у Ахматовой действительно был «свой» самоубийца — Михаил </a:t>
            </a:r>
            <a:r>
              <a:rPr lang="ru-RU" dirty="0" err="1" smtClean="0">
                <a:latin typeface="Gabriola" pitchFamily="82" charset="0"/>
              </a:rPr>
              <a:t>Линдеберг</a:t>
            </a:r>
            <a:r>
              <a:rPr lang="ru-RU" dirty="0" smtClean="0">
                <a:latin typeface="Gabriola" pitchFamily="82" charset="0"/>
              </a:rPr>
              <a:t>, покончивший с жизнью из-за несчастной любви к поэтессе 22 декабря 1911 года.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0"/>
            <a:ext cx="4316288" cy="6597352"/>
          </a:xfrm>
        </p:spPr>
        <p:txBody>
          <a:bodyPr>
            <a:noAutofit/>
          </a:bodyPr>
          <a:lstStyle/>
          <a:p>
            <a:pPr marL="0" indent="382588" algn="just">
              <a:buNone/>
            </a:pPr>
            <a:r>
              <a:rPr lang="ru-RU" sz="2300" dirty="0" smtClean="0">
                <a:latin typeface="Gabriola" pitchFamily="82" charset="0"/>
              </a:rPr>
              <a:t>Но стихотворение «Высокие своды костела…» написано в 1913 году под впечатлением от самоубийства другого юноши, Всеволода Князева, несчастно влюбленного в подругу Ахматовой, танцовщицу Ольгу Глебову-Судейкину. </a:t>
            </a:r>
          </a:p>
          <a:p>
            <a:pPr marL="0" indent="382588" algn="just">
              <a:buNone/>
            </a:pPr>
            <a:r>
              <a:rPr lang="ru-RU" sz="2300" dirty="0" smtClean="0">
                <a:latin typeface="Gabriola" pitchFamily="82" charset="0"/>
              </a:rPr>
              <a:t>Этот эпизод повторится и в других стихах, например в «</a:t>
            </a:r>
            <a:r>
              <a:rPr lang="ru-RU" sz="2300" dirty="0" smtClean="0">
                <a:latin typeface="Gabriola" pitchFamily="82" charset="0"/>
                <a:hlinkClick r:id="rId2"/>
              </a:rPr>
              <a:t>Голосе памяти</a:t>
            </a:r>
            <a:r>
              <a:rPr lang="ru-RU" sz="2300" dirty="0" smtClean="0">
                <a:latin typeface="Gabriola" pitchFamily="82" charset="0"/>
              </a:rPr>
              <a:t>». В «Поэме без героя» Ахматова сделает самоубийство Князева одним из ключевых эпизодов произведения. Общность произошедших с подругами событий в </a:t>
            </a:r>
            <a:r>
              <a:rPr lang="ru-RU" sz="2300" dirty="0" err="1" smtClean="0">
                <a:latin typeface="Gabriola" pitchFamily="82" charset="0"/>
              </a:rPr>
              <a:t>историософской</a:t>
            </a:r>
            <a:r>
              <a:rPr lang="ru-RU" sz="2300" dirty="0" smtClean="0">
                <a:latin typeface="Gabriola" pitchFamily="82" charset="0"/>
              </a:rPr>
              <a:t> концепции Ахматовой могла впоследствии соединиться в одно воспоминание: недаром на полях автографа «балетного либретто» к «Поэме» появляется пометка с именем </a:t>
            </a:r>
            <a:r>
              <a:rPr lang="ru-RU" sz="2300" dirty="0" err="1" smtClean="0">
                <a:latin typeface="Gabriola" pitchFamily="82" charset="0"/>
              </a:rPr>
              <a:t>Линдеберга</a:t>
            </a:r>
            <a:r>
              <a:rPr lang="ru-RU" sz="2300" dirty="0" smtClean="0">
                <a:latin typeface="Gabriola" pitchFamily="82" charset="0"/>
              </a:rPr>
              <a:t> и датой его кончины.</a:t>
            </a:r>
            <a:endParaRPr lang="ru-RU" sz="2300" dirty="0">
              <a:latin typeface="Gabriola" pitchFamily="82" charset="0"/>
            </a:endParaRPr>
          </a:p>
        </p:txBody>
      </p:sp>
      <p:pic>
        <p:nvPicPr>
          <p:cNvPr id="5" name="Содержимое 4" descr="content_knyaze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60033" y="260648"/>
            <a:ext cx="4104456" cy="63367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6012160" y="620688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Всеволод Князев. 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1900-е годы </a:t>
            </a:r>
          </a:p>
          <a:p>
            <a:r>
              <a:rPr lang="ru-RU" i="1" dirty="0" smtClean="0">
                <a:solidFill>
                  <a:srgbClr val="FFFF00"/>
                </a:solidFill>
              </a:rPr>
              <a:t>© </a:t>
            </a:r>
            <a:r>
              <a:rPr lang="en-US" i="1" dirty="0" smtClean="0">
                <a:solidFill>
                  <a:srgbClr val="FFFF00"/>
                </a:solidFill>
              </a:rPr>
              <a:t>poetrysilver.ru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четвертый: Ахматову преследовала несчастная любовь</a:t>
            </a:r>
            <a:b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</a:br>
            <a:endParaRPr lang="ru-RU" dirty="0">
              <a:solidFill>
                <a:srgbClr val="FF0000"/>
              </a:solidFill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4824536"/>
          </a:xfrm>
        </p:spPr>
        <p:txBody>
          <a:bodyPr>
            <a:normAutofit fontScale="92500"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Подобный вывод напрашивается после прочтения почти любой книги стихов поэтессы. Наряду с лирической героиней, оставляющей своих возлюбленных по собственной воле, в стихотворениях есть и лирическая маска женщины, страдающей от неразделенной любви («</a:t>
            </a:r>
            <a:r>
              <a:rPr lang="ru-RU" dirty="0" smtClean="0">
                <a:latin typeface="Gabriola" pitchFamily="82" charset="0"/>
                <a:hlinkClick r:id="rId2"/>
              </a:rPr>
              <a:t>Меня покинул в новолунье…</a:t>
            </a:r>
            <a:r>
              <a:rPr lang="ru-RU" dirty="0" smtClean="0">
                <a:latin typeface="Gabriola" pitchFamily="82" charset="0"/>
              </a:rPr>
              <a:t>», «</a:t>
            </a:r>
            <a:r>
              <a:rPr lang="ru-RU" dirty="0" smtClean="0">
                <a:latin typeface="Gabriola" pitchFamily="82" charset="0"/>
                <a:hlinkClick r:id="rId3"/>
              </a:rPr>
              <a:t>Дверь полуоткрыта…</a:t>
            </a:r>
            <a:r>
              <a:rPr lang="ru-RU" dirty="0" smtClean="0">
                <a:latin typeface="Gabriola" pitchFamily="82" charset="0"/>
              </a:rPr>
              <a:t>», «</a:t>
            </a:r>
            <a:r>
              <a:rPr lang="ru-RU" dirty="0" smtClean="0">
                <a:latin typeface="Gabriola" pitchFamily="82" charset="0"/>
                <a:hlinkClick r:id="rId4"/>
              </a:rPr>
              <a:t>Сегодня мне письма не принесли…</a:t>
            </a:r>
            <a:r>
              <a:rPr lang="ru-RU" dirty="0" smtClean="0">
                <a:latin typeface="Gabriola" pitchFamily="82" charset="0"/>
              </a:rPr>
              <a:t>», «</a:t>
            </a:r>
            <a:r>
              <a:rPr lang="ru-RU" dirty="0" smtClean="0">
                <a:latin typeface="Gabriola" pitchFamily="82" charset="0"/>
                <a:hlinkClick r:id="rId5"/>
              </a:rPr>
              <a:t>Вечером</a:t>
            </a:r>
            <a:r>
              <a:rPr lang="ru-RU" dirty="0" smtClean="0">
                <a:latin typeface="Gabriola" pitchFamily="82" charset="0"/>
              </a:rPr>
              <a:t>», цикл «</a:t>
            </a:r>
            <a:r>
              <a:rPr lang="ru-RU" dirty="0" smtClean="0">
                <a:latin typeface="Gabriola" pitchFamily="82" charset="0"/>
                <a:hlinkClick r:id="rId6"/>
              </a:rPr>
              <a:t>Смятение</a:t>
            </a:r>
            <a:r>
              <a:rPr lang="ru-RU" dirty="0" smtClean="0">
                <a:latin typeface="Gabriola" pitchFamily="82" charset="0"/>
              </a:rPr>
              <a:t>» и т. д.).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Однако лирическая канва книг стихов далеко не всегда отражает биографию автора: возлюбленные поэтессы Борис </a:t>
            </a:r>
            <a:r>
              <a:rPr lang="ru-RU" dirty="0" err="1" smtClean="0">
                <a:latin typeface="Gabriola" pitchFamily="82" charset="0"/>
              </a:rPr>
              <a:t>Анреп</a:t>
            </a:r>
            <a:r>
              <a:rPr lang="ru-RU" dirty="0" smtClean="0">
                <a:latin typeface="Gabriola" pitchFamily="82" charset="0"/>
              </a:rPr>
              <a:t>, Артур Лурье, Николай Пунин, Владимир Гаршин и другие отвечали ей взаимностью.</a:t>
            </a:r>
            <a:endParaRPr lang="ru-RU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184482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3808" y="188640"/>
            <a:ext cx="5544616" cy="6976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dirty="0" smtClean="0">
                <a:latin typeface="Bookman Old Style" pitchFamily="18" charset="0"/>
              </a:rPr>
              <a:t>« Дверь полуоткрыта,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Веют липы сладко…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На столе забыты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Хлыстик и перчатка. Круг от лампы желтый.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Шорохам внимаю.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Отчего ушел ты?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Я не понимаю… Радостно и ясно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Завтра будет утро.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Эта жизнь прекрасна,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Сердце, будь же мудро. Ты совсем устало,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Бьешься тише, глуше…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Знаешь, я читала,</a:t>
            </a:r>
            <a:br>
              <a:rPr lang="ru-RU" sz="1900" dirty="0" smtClean="0">
                <a:latin typeface="Bookman Old Style" pitchFamily="18" charset="0"/>
              </a:rPr>
            </a:br>
            <a:r>
              <a:rPr lang="ru-RU" sz="1900" dirty="0" smtClean="0">
                <a:latin typeface="Bookman Old Style" pitchFamily="18" charset="0"/>
              </a:rPr>
              <a:t>Что бессмертны души».</a:t>
            </a:r>
          </a:p>
          <a:p>
            <a:pPr algn="ctr"/>
            <a:endParaRPr lang="ru-RU" sz="2000" dirty="0" smtClean="0">
              <a:latin typeface="Bookman Old Style" pitchFamily="18" charset="0"/>
            </a:endParaRPr>
          </a:p>
          <a:p>
            <a:pPr algn="r"/>
            <a:r>
              <a:rPr lang="ru-RU" dirty="0" smtClean="0">
                <a:latin typeface="Bookman Old Style" pitchFamily="18" charset="0"/>
              </a:rPr>
              <a:t>А.Ахматова</a:t>
            </a:r>
          </a:p>
          <a:p>
            <a:pPr algn="r"/>
            <a:r>
              <a:rPr lang="ru-RU" dirty="0" smtClean="0">
                <a:latin typeface="Bookman Old Style" pitchFamily="18" charset="0"/>
              </a:rPr>
              <a:t>«Дверь полуоткрыта»,</a:t>
            </a:r>
          </a:p>
          <a:p>
            <a:pPr algn="r"/>
            <a:r>
              <a:rPr lang="ru-RU" dirty="0" smtClean="0">
                <a:latin typeface="Bookman Old Style" pitchFamily="18" charset="0"/>
              </a:rPr>
              <a:t>17 февраля 1911 года,</a:t>
            </a:r>
          </a:p>
          <a:p>
            <a:pPr algn="r"/>
            <a:r>
              <a:rPr lang="ru-RU" dirty="0" smtClean="0">
                <a:latin typeface="Bookman Old Style" pitchFamily="18" charset="0"/>
              </a:rPr>
              <a:t>Царское село</a:t>
            </a:r>
          </a:p>
          <a:p>
            <a:pPr algn="ctr"/>
            <a:endParaRPr lang="ru-RU" dirty="0" smtClean="0"/>
          </a:p>
          <a:p>
            <a:pPr algn="r"/>
            <a:endParaRPr lang="ru-RU" dirty="0" smtClean="0"/>
          </a:p>
          <a:p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717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школа\Desktop\content_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208912" cy="64087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TextBox 2"/>
          <p:cNvSpPr txBox="1"/>
          <p:nvPr/>
        </p:nvSpPr>
        <p:spPr>
          <a:xfrm>
            <a:off x="4211960" y="4437112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Анна Ахматова и Николай Пунин во дворе Фонтанного дома. Фотография Павла </a:t>
            </a:r>
            <a:r>
              <a:rPr lang="ru-RU" b="1" dirty="0" err="1" smtClean="0">
                <a:solidFill>
                  <a:srgbClr val="FFFF00"/>
                </a:solidFill>
              </a:rPr>
              <a:t>Лукницкого</a:t>
            </a:r>
            <a:r>
              <a:rPr lang="ru-RU" b="1" dirty="0" smtClean="0">
                <a:solidFill>
                  <a:srgbClr val="FFFF00"/>
                </a:solidFill>
              </a:rPr>
              <a:t>. Ленинград, 1927 год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65293" y="6165304"/>
            <a:ext cx="5727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>© Тверская областная библиотека им. А. М. Горького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пятый: Гумилев — единственная любовь Ахматовой</a:t>
            </a:r>
            <a:b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</a:br>
            <a:endParaRPr lang="ru-RU" dirty="0">
              <a:solidFill>
                <a:srgbClr val="FF0000"/>
              </a:solidFill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997152"/>
          </a:xfrm>
        </p:spPr>
        <p:txBody>
          <a:bodyPr>
            <a:normAutofit fontScale="92500"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Брак Ахматовой с поэтом Николаем Гумилевым </a:t>
            </a:r>
            <a:r>
              <a:rPr lang="ru-RU" dirty="0" smtClean="0">
                <a:latin typeface="Gabriola" pitchFamily="82" charset="0"/>
                <a:hlinkClick r:id="rId2"/>
              </a:rPr>
              <a:t>длился с 1910 по 1918 год</a:t>
            </a:r>
            <a:r>
              <a:rPr lang="ru-RU" dirty="0" smtClean="0">
                <a:latin typeface="Gabriola" pitchFamily="82" charset="0"/>
              </a:rPr>
              <a:t>. С 1918-го по 1921-й она была замужем за </a:t>
            </a:r>
            <a:r>
              <a:rPr lang="ru-RU" dirty="0" err="1" smtClean="0">
                <a:latin typeface="Gabriola" pitchFamily="82" charset="0"/>
              </a:rPr>
              <a:t>ученым-ассириологом</a:t>
            </a:r>
            <a:r>
              <a:rPr lang="ru-RU" dirty="0" smtClean="0">
                <a:latin typeface="Gabriola" pitchFamily="82" charset="0"/>
              </a:rPr>
              <a:t> Владимиром </a:t>
            </a:r>
            <a:r>
              <a:rPr lang="ru-RU" dirty="0" err="1" smtClean="0">
                <a:latin typeface="Gabriola" pitchFamily="82" charset="0"/>
              </a:rPr>
              <a:t>Шилейко</a:t>
            </a:r>
            <a:r>
              <a:rPr lang="ru-RU" dirty="0" smtClean="0">
                <a:latin typeface="Gabriola" pitchFamily="82" charset="0"/>
              </a:rPr>
              <a:t> (официально они развелись в 1926 году), а с 1922 по 1938 год состояла в гражданском браке с искусствоведом Николаем Пуниным.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Третий, так и не оформленный официально брак вследствие специфики времени имел свою странность: после расставания супруги продолжали жить в одной коммунальной квартире (в разных комнатах) — и более того: даже после смерти Пунина, находясь в Ленинграде, Ахматова продолжала жить с его семьей.</a:t>
            </a:r>
            <a:endParaRPr lang="ru-RU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unnamed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4392488" cy="63367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60648"/>
            <a:ext cx="4316288" cy="6336704"/>
          </a:xfrm>
        </p:spPr>
        <p:txBody>
          <a:bodyPr>
            <a:normAutofit fontScale="92500"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Гумилев также повторно женился в 1918 году — на Анне Энгельгардт. Но в 1950–60-е годы, когда «Реквием» постепенно доходил до читателей (в 1963 году поэма была опубликована в Мюнхене) и интерес к запрещенному в СССР Гумилеву стал пробуждаться, Ахматова взяла на себя «миссию» вдовы поэта (Энгельгардт к тому времени также уже не было в живых).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Подобную роль выполняли Надежда Мандельштам, Елена Булгакова и другие жены ушедших литераторов, храня их архив и заботясь о посмертной памяти.</a:t>
            </a:r>
            <a:endParaRPr lang="ru-RU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5805264"/>
            <a:ext cx="4536504" cy="4320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Николай Гумилев в Царском Селе. 1911 год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28184" y="6309320"/>
            <a:ext cx="2678088" cy="360040"/>
          </a:xfrm>
        </p:spPr>
        <p:txBody>
          <a:bodyPr/>
          <a:lstStyle/>
          <a:p>
            <a:r>
              <a:rPr lang="en-US" b="1" i="1" dirty="0" smtClean="0">
                <a:solidFill>
                  <a:srgbClr val="FFFF00"/>
                </a:solidFill>
              </a:rPr>
              <a:t>© gumilev.ru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9" name="Рисунок 8" descr="content_1907190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7167" r="7167"/>
          <a:stretch>
            <a:fillRect/>
          </a:stretch>
        </p:blipFill>
        <p:spPr>
          <a:xfrm>
            <a:off x="179512" y="260648"/>
            <a:ext cx="8712968" cy="56166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шестой: Сталин завидовал Ахматовой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069160"/>
          </a:xfrm>
        </p:spPr>
        <p:txBody>
          <a:bodyPr>
            <a:normAutofit fontScale="85000"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Сама поэтесса и многие ее современ­ники посчитали появление постанов­ления ЦК 1946 года «О журналах „Звезда“ и „Ленинград“», где шельмовались Ахматова и Зощенко, следствием события, произошедшего на одном литературном вечере. «„Это я зарабатываю постановление“, — говорила Ахматова о фотографии, сделанной на одном из вечеров, проходивших в Москве весной 1946 года.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&lt;…&gt; По слухам, Сталин был разгневан пылким приемом, который оказывали Ахматовой слушатели. Согласно одной из версий, Сталин спросил после какого-то вечера: „Кто организовал вставание?“», — вспоминает Ника </a:t>
            </a:r>
            <a:r>
              <a:rPr lang="ru-RU" dirty="0" err="1" smtClean="0">
                <a:latin typeface="Gabriola" pitchFamily="82" charset="0"/>
              </a:rPr>
              <a:t>Глен</a:t>
            </a:r>
            <a:r>
              <a:rPr lang="ru-RU" dirty="0" smtClean="0">
                <a:latin typeface="Gabriola" pitchFamily="82" charset="0"/>
              </a:rPr>
              <a:t>. Лидия Чуковская дополняет: «Ахматова полагала, что… Сталин приревновал ее к овациям… Аплодисменты стоя причитались, по убеждению Сталина, ему одному — и вдруг толпа устроила овацию какой-то поэтессе».</a:t>
            </a:r>
            <a:endParaRPr lang="ru-RU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332656"/>
            <a:ext cx="4244280" cy="6264696"/>
          </a:xfrm>
        </p:spPr>
        <p:txBody>
          <a:bodyPr>
            <a:normAutofit fontScale="92500"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Как подмечает </a:t>
            </a:r>
            <a:r>
              <a:rPr lang="ru-RU" dirty="0" smtClean="0">
                <a:latin typeface="Gabriola" pitchFamily="82" charset="0"/>
                <a:hlinkClick r:id="rId2"/>
              </a:rPr>
              <a:t>Александр </a:t>
            </a:r>
            <a:r>
              <a:rPr lang="ru-RU" dirty="0" err="1" smtClean="0">
                <a:latin typeface="Gabriola" pitchFamily="82" charset="0"/>
                <a:hlinkClick r:id="rId2"/>
              </a:rPr>
              <a:t>Жолковский</a:t>
            </a:r>
            <a:r>
              <a:rPr lang="ru-RU" dirty="0" smtClean="0">
                <a:latin typeface="Gabriola" pitchFamily="82" charset="0"/>
              </a:rPr>
              <a:t>, для всех воспоминаний, связанных с этим сюжетом, характерны типичные оговорки («по слухам», «полагала» и так далее), что является вероятным признаком домысла.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Реакция Сталина, как и «цитатная» фраза о «вставании», не имеют документальных подтверждений или опровержений, поэтому этот эпизод стоит рассматривать не как абсолютную истину, а как одну из популярных, вероятных, но до конца не подтвержденных версий.</a:t>
            </a:r>
            <a:endParaRPr lang="ru-RU" dirty="0">
              <a:latin typeface="Gabriola" pitchFamily="82" charset="0"/>
            </a:endParaRPr>
          </a:p>
        </p:txBody>
      </p:sp>
      <p:pic>
        <p:nvPicPr>
          <p:cNvPr id="7" name="Содержимое 6" descr="content__________194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260648"/>
            <a:ext cx="4392488" cy="64087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4932040" y="5445224"/>
            <a:ext cx="47802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Ахматова на литературном вечере.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 1946 год</a:t>
            </a:r>
          </a:p>
          <a:p>
            <a:r>
              <a:rPr lang="ru-RU" b="1" i="1" dirty="0" smtClean="0">
                <a:solidFill>
                  <a:srgbClr val="FFFF00"/>
                </a:solidFill>
              </a:rPr>
              <a:t>© РГАЛИ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cale_1200 (1)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02" r="102"/>
          <a:stretch>
            <a:fillRect/>
          </a:stretch>
        </p:blipFill>
        <p:spPr>
          <a:xfrm>
            <a:off x="395536" y="476672"/>
            <a:ext cx="8496944" cy="58326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Миф седьмой: Ахматова не любила своего сына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373216"/>
          </a:xfrm>
        </p:spPr>
        <p:txBody>
          <a:bodyPr>
            <a:normAutofit fontScale="55000" lnSpcReduction="20000"/>
          </a:bodyPr>
          <a:lstStyle/>
          <a:p>
            <a:pPr marL="0" indent="382588" algn="just">
              <a:buNone/>
            </a:pPr>
            <a:r>
              <a:rPr lang="ru-RU" sz="4500" dirty="0" smtClean="0">
                <a:latin typeface="Gabriola" pitchFamily="82" charset="0"/>
                <a:cs typeface="Times New Roman" pitchFamily="18" charset="0"/>
              </a:rPr>
              <a:t>И это не так. В непростой истории взаимоотношений Ахматовой со Львом Гумилевым много нюансов. В ранней лирике поэтесса создавала образ нерадивой матери («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  <a:hlinkClick r:id="rId2"/>
              </a:rPr>
              <a:t>…Я дурная мать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</a:rPr>
              <a:t>», «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  <a:hlinkClick r:id="rId3"/>
              </a:rPr>
              <a:t>…Отыми и ребенка, и друга…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</a:rPr>
              <a:t>», «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  <a:hlinkClick r:id="rId4"/>
              </a:rPr>
              <a:t>Для чего же, бросив друга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</a:rPr>
              <a:t> / И кудрявого ребенка…»), в чем была доля </a:t>
            </a:r>
            <a:r>
              <a:rPr lang="ru-RU" sz="4500" dirty="0" err="1" smtClean="0">
                <a:latin typeface="Gabriola" pitchFamily="82" charset="0"/>
                <a:cs typeface="Times New Roman" pitchFamily="18" charset="0"/>
              </a:rPr>
              <a:t>биографизма</a:t>
            </a:r>
            <a:r>
              <a:rPr lang="ru-RU" sz="4500" dirty="0" smtClean="0">
                <a:latin typeface="Gabriola" pitchFamily="82" charset="0"/>
                <a:cs typeface="Times New Roman" pitchFamily="18" charset="0"/>
              </a:rPr>
              <a:t>: детство и юность Лев Гумилев провел не с родителями, а с бабушкой, Анной Гумилевой, мать и отец лишь иногда приезжали к ним. Но в конце 1920-х годов Лев перебрался в Фонтанный дом, в семью Ахматовой и Пунина.</a:t>
            </a:r>
          </a:p>
          <a:p>
            <a:pPr marL="0" indent="382588" algn="just">
              <a:buNone/>
            </a:pPr>
            <a:r>
              <a:rPr lang="ru-RU" sz="4500" dirty="0" smtClean="0">
                <a:latin typeface="Gabriola" pitchFamily="82" charset="0"/>
                <a:cs typeface="Times New Roman" pitchFamily="18" charset="0"/>
              </a:rPr>
              <a:t>Серьезная размолвка произошла после возвращения в 1956 году Льва Гумилева из лагеря. Он не мог простить матери, как ему казалось, ее легкомысленного поведения в 1946 году (см. миф восьмой) и некоторого поэтического эгоизма. Однако именно ради него Ахматова не только «стояла триста часов» в тюремных очередях с передачей и просила каждого более или менее влиятельного знакомого помочь с освобождением сына из лагеря, но и пошла на шаг, противоречащий любому эгоизму: переступив через свои убеждения, ради свободы сына Ахматова написала и опубликовала цикл «Слава миру!», где прославляла советский строй  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799" y="1556792"/>
            <a:ext cx="604867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Bookman Old Style" pitchFamily="18" charset="0"/>
              </a:rPr>
              <a:t>«… Младший сын был ростом с пальчик,-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Как тебя унять,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Спи, мой тихий, спи мой мальчик,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Я дурная мать…»</a:t>
            </a:r>
          </a:p>
          <a:p>
            <a:pPr algn="ctr"/>
            <a:endParaRPr lang="ru-RU" sz="2400" dirty="0" smtClean="0">
              <a:latin typeface="Bookman Old Style" pitchFamily="18" charset="0"/>
            </a:endParaRPr>
          </a:p>
          <a:p>
            <a:pPr algn="r"/>
            <a:r>
              <a:rPr lang="ru-RU" sz="2000" dirty="0" smtClean="0">
                <a:latin typeface="Bookman Old Style" pitchFamily="18" charset="0"/>
              </a:rPr>
              <a:t>А.А.Ахматова </a:t>
            </a:r>
          </a:p>
          <a:p>
            <a:pPr algn="r"/>
            <a:r>
              <a:rPr lang="ru-RU" sz="2000" dirty="0" smtClean="0">
                <a:latin typeface="Bookman Old Style" pitchFamily="18" charset="0"/>
              </a:rPr>
              <a:t>«Колыбельная»,</a:t>
            </a:r>
          </a:p>
          <a:p>
            <a:pPr algn="r"/>
            <a:r>
              <a:rPr lang="ru-RU" sz="2000" dirty="0" smtClean="0">
                <a:latin typeface="Bookman Old Style" pitchFamily="18" charset="0"/>
              </a:rPr>
              <a:t>1917 г.</a:t>
            </a:r>
          </a:p>
          <a:p>
            <a:pPr algn="ctr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366418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274638"/>
            <a:ext cx="375476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476672"/>
            <a:ext cx="4316288" cy="6120680"/>
          </a:xfrm>
        </p:spPr>
        <p:txBody>
          <a:bodyPr>
            <a:normAutofit lnSpcReduction="10000"/>
          </a:bodyPr>
          <a:lstStyle/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В последние годы Ахматова не раз говорила близким о желании восстановить прежние отношения с сыном.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 Эмма Герштейн пишет: «… она мне сказала: «Я бы хотела помириться с Левой». Я ответила, что и он, вероятно, этого хочет, но боится чрезмерного волнения и для нее, и для себя при объяснении. </a:t>
            </a:r>
          </a:p>
          <a:p>
            <a:pPr marL="0" indent="382588" algn="just">
              <a:buNone/>
            </a:pPr>
            <a:r>
              <a:rPr lang="ru-RU" dirty="0" smtClean="0">
                <a:latin typeface="Gabriola" pitchFamily="82" charset="0"/>
              </a:rPr>
              <a:t>«Да не надо объясняться, — живо возразила Анна Андреевна. — Пришел бы и сказал: «Мама, пришей мне пуговицу».</a:t>
            </a:r>
          </a:p>
          <a:p>
            <a:pPr algn="just">
              <a:buNone/>
            </a:pPr>
            <a:endParaRPr lang="ru-RU" dirty="0"/>
          </a:p>
        </p:txBody>
      </p:sp>
      <p:pic>
        <p:nvPicPr>
          <p:cNvPr id="5" name="Содержимое 4" descr="scale_120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476672"/>
            <a:ext cx="4464496" cy="59766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RIAN_00044771.HR.ru_default_d_8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4536504" cy="61206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332656"/>
            <a:ext cx="4499992" cy="6192688"/>
          </a:xfrm>
        </p:spPr>
        <p:txBody>
          <a:bodyPr>
            <a:normAutofit fontScale="92500"/>
          </a:bodyPr>
          <a:lstStyle/>
          <a:p>
            <a:pPr marL="95250" indent="287338" algn="just">
              <a:buNone/>
            </a:pPr>
            <a:r>
              <a:rPr lang="ru-RU" sz="3200" dirty="0" smtClean="0">
                <a:latin typeface="Gabriola" pitchFamily="82" charset="0"/>
              </a:rPr>
              <a:t>Вероятно, переживания от размолвки с сыном во многом ускорили смерть поэтессы. </a:t>
            </a:r>
          </a:p>
          <a:p>
            <a:pPr marL="95250" indent="287338" algn="just">
              <a:buNone/>
            </a:pPr>
            <a:r>
              <a:rPr lang="ru-RU" sz="3200" dirty="0" smtClean="0">
                <a:latin typeface="Gabriola" pitchFamily="82" charset="0"/>
              </a:rPr>
              <a:t>В последние дни ее жизни возле больничной палаты Ахматовой развернулось театральное действо: близкие решали, пускать или не пускать Льва Николаевича к матери, не приблизит ли их встреча кончину поэтессы. Ахматова умерла, так и не помирившись с сыном.</a:t>
            </a:r>
            <a:endParaRPr lang="ru-RU" sz="3200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6021288"/>
            <a:ext cx="4320480" cy="36004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Анна Ахматова и Лев Гумилев. 1926 год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" name="Рисунок 4" descr="content_7364901362_90b658434d_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465" r="6465"/>
          <a:stretch>
            <a:fillRect/>
          </a:stretch>
        </p:blipFill>
        <p:spPr>
          <a:xfrm>
            <a:off x="323528" y="188640"/>
            <a:ext cx="8496944" cy="59046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4008" y="6381328"/>
            <a:ext cx="4320480" cy="476672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>© Евразийский национальный университет им. Л. Н. Гумилева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ХМАТОВА-Я НАУЧИЛАСЬ ПРОСТО МУДРО ЖИТЬ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900592" y="61681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62638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6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Segoe Print" pitchFamily="2" charset="0"/>
              </a:rPr>
              <a:t>Список использованных ресурсов:</a:t>
            </a:r>
            <a:endParaRPr lang="ru-RU" b="1" dirty="0">
              <a:solidFill>
                <a:srgbClr val="FF0000"/>
              </a:solidFill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997152"/>
          </a:xfrm>
        </p:spPr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ru-RU" dirty="0" smtClean="0">
                <a:latin typeface="Gabriola" pitchFamily="82" charset="0"/>
              </a:rPr>
              <a:t>Ахматова А. </a:t>
            </a:r>
            <a:r>
              <a:rPr lang="ru-RU" dirty="0" smtClean="0">
                <a:latin typeface="Gabriola" pitchFamily="82" charset="0"/>
                <a:hlinkClick r:id="rId2"/>
              </a:rPr>
              <a:t>О себе. Биография</a:t>
            </a:r>
            <a:r>
              <a:rPr lang="ru-RU" dirty="0" smtClean="0">
                <a:latin typeface="Gabriola" pitchFamily="82" charset="0"/>
              </a:rPr>
              <a:t>. </a:t>
            </a:r>
            <a:r>
              <a:rPr lang="ru-RU" i="1" dirty="0" err="1" smtClean="0">
                <a:latin typeface="Gabriola" pitchFamily="82" charset="0"/>
              </a:rPr>
              <a:t>Stihi-rus.ru</a:t>
            </a:r>
            <a:r>
              <a:rPr lang="ru-RU" i="1" dirty="0" smtClean="0">
                <a:latin typeface="Gabriola" pitchFamily="82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dirty="0" smtClean="0">
                <a:latin typeface="Gabriola" pitchFamily="82" charset="0"/>
                <a:hlinkClick r:id="rId3"/>
              </a:rPr>
              <a:t>https://arzamas.academy/materials/988</a:t>
            </a:r>
            <a:endParaRPr lang="ru-RU" dirty="0" smtClean="0">
              <a:latin typeface="Gabriola" pitchFamily="82" charset="0"/>
            </a:endParaRPr>
          </a:p>
          <a:p>
            <a:pPr marL="514350" indent="-514350">
              <a:buAutoNum type="arabicPeriod"/>
            </a:pPr>
            <a:r>
              <a:rPr lang="ru-RU" i="1" dirty="0" smtClean="0">
                <a:latin typeface="Gabriola" pitchFamily="82" charset="0"/>
              </a:rPr>
              <a:t>© Евразийский национальный университет им. Л. Н. Гумилева</a:t>
            </a:r>
          </a:p>
          <a:p>
            <a:pPr marL="514350" indent="-514350">
              <a:buAutoNum type="arabicPeriod"/>
            </a:pPr>
            <a:r>
              <a:rPr lang="ru-RU" i="1" dirty="0" smtClean="0">
                <a:latin typeface="Gabriola" pitchFamily="82" charset="0"/>
              </a:rPr>
              <a:t>© РГАЛИ</a:t>
            </a:r>
          </a:p>
          <a:p>
            <a:pPr marL="514350" indent="-514350">
              <a:buAutoNum type="arabicPeriod"/>
            </a:pPr>
            <a:r>
              <a:rPr lang="en-US" i="1" dirty="0" smtClean="0">
                <a:latin typeface="Gabriola" pitchFamily="82" charset="0"/>
              </a:rPr>
              <a:t>© gumilev.ru</a:t>
            </a:r>
            <a:endParaRPr lang="ru-RU" i="1" dirty="0" smtClean="0">
              <a:latin typeface="Gabriola" pitchFamily="82" charset="0"/>
            </a:endParaRPr>
          </a:p>
          <a:p>
            <a:pPr marL="514350" indent="-514350">
              <a:buAutoNum type="arabicPeriod"/>
            </a:pPr>
            <a:r>
              <a:rPr lang="ru-RU" i="1" dirty="0" smtClean="0">
                <a:latin typeface="Gabriola" pitchFamily="82" charset="0"/>
              </a:rPr>
              <a:t>© Тверская областная библиотека им. А. М. Горького</a:t>
            </a:r>
          </a:p>
          <a:p>
            <a:pPr marL="514350" indent="-514350">
              <a:buAutoNum type="arabicPeriod"/>
            </a:pPr>
            <a:r>
              <a:rPr lang="en-US" i="1" dirty="0" smtClean="0">
                <a:latin typeface="Gabriola" pitchFamily="82" charset="0"/>
              </a:rPr>
              <a:t>© poetrysilver.ru</a:t>
            </a:r>
            <a:endParaRPr lang="ru-RU" i="1" dirty="0" smtClean="0">
              <a:latin typeface="Gabriola" pitchFamily="82" charset="0"/>
            </a:endParaRP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Скульптура Анна Ахматова, фото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249012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9567" y="3340487"/>
            <a:ext cx="271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hlinkClick r:id="rId3"/>
              </a:rPr>
              <a:t>http://</a:t>
            </a:r>
            <a:r>
              <a:rPr lang="en-US" sz="1200" dirty="0" smtClean="0">
                <a:hlinkClick r:id="rId3"/>
              </a:rPr>
              <a:t>images.ru.prom.st/499130_w640_h640_ahmatova_danko.jpg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pic>
        <p:nvPicPr>
          <p:cNvPr id="2052" name="Picture 4" descr="http://filolerea.narod.ru/kartinki/foto_poeti/Ahmatova19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3654"/>
            <a:ext cx="3228504" cy="30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39079" y="3217962"/>
            <a:ext cx="3582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hlinkClick r:id="rId5"/>
              </a:rPr>
              <a:t>http://</a:t>
            </a:r>
            <a:r>
              <a:rPr lang="en-US" sz="1200" dirty="0" smtClean="0">
                <a:hlinkClick r:id="rId5"/>
              </a:rPr>
              <a:t>filolerea.narod.ru/kartinki/foto_poeti/Ahmatova1914.jpg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pic>
        <p:nvPicPr>
          <p:cNvPr id="2054" name="Picture 6" descr="http://www.bklynlibrary.org/sites/default/files/imagecache/calendar_large/images/events/calendar/proz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216" y="3933056"/>
            <a:ext cx="2190750" cy="150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8913" y="5661248"/>
            <a:ext cx="2464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hlinkClick r:id="rId7"/>
              </a:rPr>
              <a:t>http://</a:t>
            </a:r>
            <a:r>
              <a:rPr lang="en-US" sz="1200" dirty="0" smtClean="0">
                <a:hlinkClick r:id="rId7"/>
              </a:rPr>
              <a:t>www.bklynlibrary.org/sites/default/files/imagecache/calendar_large/images/events/calendar/proza.jpg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pic>
        <p:nvPicPr>
          <p:cNvPr id="2056" name="Picture 8" descr="http://casaleto.com/wp-content/uploads/2016/05/Wartime-St.-Petersbu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2901"/>
            <a:ext cx="2889996" cy="169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31840" y="5636941"/>
            <a:ext cx="25740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hlinkClick r:id="rId9"/>
              </a:rPr>
              <a:t>http://casaleto.com/wp-content/uploads/2016/05/Wartime-St.-</a:t>
            </a:r>
            <a:r>
              <a:rPr lang="en-US" sz="1400" dirty="0" smtClean="0">
                <a:hlinkClick r:id="rId9"/>
              </a:rPr>
              <a:t>Petersbur.jpg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10" name="Picture 2" descr="http://book-online.com.ua/images/page_img/1575/b_1575_i_00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6652"/>
            <a:ext cx="203784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6628096" y="3155821"/>
            <a:ext cx="228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hlinkClick r:id="rId11"/>
              </a:rPr>
              <a:t>http://</a:t>
            </a:r>
            <a:r>
              <a:rPr lang="en-US" sz="1200" dirty="0" smtClean="0">
                <a:hlinkClick r:id="rId11"/>
              </a:rPr>
              <a:t>book-online.com.ua/images/page_img/1575/b_1575_i_001.png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pic>
        <p:nvPicPr>
          <p:cNvPr id="12" name="Picture 4" descr="https://upload.wikimedia.org/wikipedia/commons/3/35/%D0%90%D1%85%D0%BC%D0%B0%D1%82%D0%BE%D0%B2%D0%B0_%D0%90%D0%BD%D0%BD%D0%B0_%D0%B0%D0%B2%D1%82%D0%BE%D0%B3%D1%80%D0%B0%D1%84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8096" y="3933056"/>
            <a:ext cx="2057645" cy="102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483319" y="5275421"/>
            <a:ext cx="258665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hlinkClick r:id="rId13"/>
              </a:rPr>
              <a:t>https://upload.wikimedia.org/wikipedia/commons/3/35/%D0%90%D1%85%D0%BC%D0%B0%D1%82%D0%BE%D0%B2%D0%B0_%D0%90%D0%BD%D0%BD%D0%B0_%</a:t>
            </a:r>
            <a:r>
              <a:rPr lang="en-US" sz="1100" dirty="0" smtClean="0">
                <a:hlinkClick r:id="rId13"/>
              </a:rPr>
              <a:t>D0%B0%D0%B2%D1%82%D0%BE%D0%B3%D1%80%D0%B0%D1%84.JPG</a:t>
            </a:r>
            <a:r>
              <a:rPr lang="ru-RU" sz="1100" dirty="0" smtClean="0"/>
              <a:t> 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xmlns="" val="177950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571" y="848938"/>
            <a:ext cx="35763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2"/>
              </a:rPr>
              <a:t>http://palitrazhizni.ru/wp-content/uploads/2014/06/%D0%90%D0%BD%D0%BD%D0%B0-%D0%90%D1%85%D0%BC%D0%B0%D1%82%D0%BE%D0%B2%D0%B0.png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pic>
        <p:nvPicPr>
          <p:cNvPr id="5" name="Picture 2" descr="http://palitrazhizni.ru/wp-content/uploads/2014/06/%D0%90%D0%BD%D0%BD%D0%B0-%D0%90%D1%85%D0%BC%D0%B0%D1%82%D0%BE%D0%B2%D0%B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32" y="116632"/>
            <a:ext cx="3787755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73060" y="1864601"/>
            <a:ext cx="36519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latin typeface="Adine Kirnberg" pitchFamily="2" charset="0"/>
              </a:rPr>
              <a:t>Шрифт - </a:t>
            </a:r>
            <a:r>
              <a:rPr lang="en-US" sz="4000" b="1" dirty="0">
                <a:latin typeface="Adine Kirnberg" pitchFamily="2" charset="0"/>
              </a:rPr>
              <a:t>Adine Kirnberg</a:t>
            </a:r>
            <a:endParaRPr lang="ru-RU" sz="4000" b="1" dirty="0">
              <a:latin typeface="Adine Kirnberg" pitchFamily="2" charset="0"/>
            </a:endParaRPr>
          </a:p>
        </p:txBody>
      </p:sp>
      <p:pic>
        <p:nvPicPr>
          <p:cNvPr id="6146" name="Picture 2" descr="C:\Users\Pelirina\Desktop\шаблоны литература\РУССКИЕ ПОЭТЫ СЕРЕБРЯНОГО ВЕКА\АХМАТОВА\ОБЛОЖ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3098" y="192635"/>
            <a:ext cx="2710862" cy="2045236"/>
          </a:xfrm>
          <a:prstGeom prst="rect">
            <a:avLst/>
          </a:prstGeom>
          <a:ln w="38100" cap="sq">
            <a:solidFill>
              <a:srgbClr val="4D4D4D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elirina\Desktop\шаблоны литература\РУССКИЕ ПОЭТЫ СЕРЕБРЯНОГО ВЕКА\АХМАТОВА\РАБОЧИЙ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1675"/>
            <a:ext cx="2825575" cy="2122303"/>
          </a:xfrm>
          <a:prstGeom prst="rect">
            <a:avLst/>
          </a:prstGeom>
          <a:ln w="38100" cap="sq">
            <a:solidFill>
              <a:srgbClr val="4D4D4D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elirina\Desktop\шаблоны литература\РУССКИЕ ПОЭТЫ СЕРЕБРЯНОГО ВЕКА\АХМАТОВА\РАБОЧИЙ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23517"/>
            <a:ext cx="2801559" cy="2103383"/>
          </a:xfrm>
          <a:prstGeom prst="rect">
            <a:avLst/>
          </a:prstGeom>
          <a:ln w="38100" cap="sq">
            <a:solidFill>
              <a:srgbClr val="4D4D4D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Pelirina\Desktop\шаблоны литература\РУССКИЕ ПОЭТЫ СЕРЕБРЯНОГО ВЕКА\АХМАТОВА\РАБОЧИЙ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1458" y="2461675"/>
            <a:ext cx="2710862" cy="2033574"/>
          </a:xfrm>
          <a:prstGeom prst="rect">
            <a:avLst/>
          </a:prstGeom>
          <a:ln w="38100" cap="sq">
            <a:solidFill>
              <a:srgbClr val="4D4D4D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Pelirina\Desktop\шаблоны литература\РУССКИЕ ПОЭТЫ СЕРЕБРЯНОГО ВЕКА\АХМАТОВА\РАБОЧИЙ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1458" y="4752173"/>
            <a:ext cx="2710862" cy="2046072"/>
          </a:xfrm>
          <a:prstGeom prst="rect">
            <a:avLst/>
          </a:prstGeom>
          <a:ln w="38100" cap="sq">
            <a:solidFill>
              <a:srgbClr val="4D4D4D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597353" y="695049"/>
            <a:ext cx="13067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dine Kirnberg" pitchFamily="2" charset="0"/>
              </a:rPr>
              <a:t>Фон-</a:t>
            </a:r>
          </a:p>
          <a:p>
            <a:r>
              <a:rPr lang="ru-RU" sz="4000" b="1" dirty="0" smtClean="0">
                <a:latin typeface="Adine Kirnberg" pitchFamily="2" charset="0"/>
              </a:rPr>
              <a:t>Обложка</a:t>
            </a:r>
            <a:endParaRPr lang="ru-RU" sz="4000" b="1" dirty="0">
              <a:latin typeface="Adine Kirnberg" pitchFamily="2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06145" y="2861106"/>
            <a:ext cx="166103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dine Kirnberg" pitchFamily="2" charset="0"/>
              </a:rPr>
              <a:t>Фон-</a:t>
            </a:r>
          </a:p>
          <a:p>
            <a:r>
              <a:rPr lang="ru-RU" sz="4000" b="1" dirty="0" smtClean="0">
                <a:latin typeface="Adine Kirnberg" pitchFamily="2" charset="0"/>
              </a:rPr>
              <a:t>Рабочий - 1</a:t>
            </a:r>
            <a:endParaRPr lang="ru-RU" sz="4000" b="1" dirty="0">
              <a:latin typeface="Adine Kirnberg" pitchFamily="2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986903" y="5113489"/>
            <a:ext cx="17299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dine Kirnberg" pitchFamily="2" charset="0"/>
              </a:rPr>
              <a:t>Фон-</a:t>
            </a:r>
          </a:p>
          <a:p>
            <a:r>
              <a:rPr lang="ru-RU" sz="4000" b="1" dirty="0" smtClean="0">
                <a:latin typeface="Adine Kirnberg" pitchFamily="2" charset="0"/>
              </a:rPr>
              <a:t>Рабочий - 2</a:t>
            </a:r>
            <a:endParaRPr lang="ru-RU" sz="4000" b="1" dirty="0">
              <a:latin typeface="Adine Kirnberg" pitchFamily="2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428466" y="2816742"/>
            <a:ext cx="171553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dine Kirnberg" pitchFamily="2" charset="0"/>
              </a:rPr>
              <a:t>Фон-</a:t>
            </a:r>
          </a:p>
          <a:p>
            <a:r>
              <a:rPr lang="ru-RU" sz="4000" b="1" dirty="0" smtClean="0">
                <a:latin typeface="Adine Kirnberg" pitchFamily="2" charset="0"/>
              </a:rPr>
              <a:t>Рабочий - 3</a:t>
            </a:r>
            <a:endParaRPr lang="ru-RU" sz="4000" b="1" dirty="0">
              <a:latin typeface="Adine Kirnberg" pitchFamily="2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398200" y="5113488"/>
            <a:ext cx="172034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Adine Kirnberg" pitchFamily="2" charset="0"/>
              </a:rPr>
              <a:t>Фон-</a:t>
            </a:r>
          </a:p>
          <a:p>
            <a:r>
              <a:rPr lang="ru-RU" sz="4000" b="1" dirty="0" smtClean="0">
                <a:latin typeface="Adine Kirnberg" pitchFamily="2" charset="0"/>
              </a:rPr>
              <a:t>Рабочий - 4</a:t>
            </a:r>
            <a:endParaRPr lang="ru-RU" sz="4000" b="1" dirty="0">
              <a:latin typeface="Adine Kirnber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96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1006</TotalTime>
  <Words>325</Words>
  <Application>Microsoft Office PowerPoint</Application>
  <PresentationFormat>Экран (4:3)</PresentationFormat>
  <Paragraphs>114</Paragraphs>
  <Slides>29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7" baseType="lpstr">
      <vt:lpstr>Arial</vt:lpstr>
      <vt:lpstr>Segoe Print</vt:lpstr>
      <vt:lpstr>Calibri</vt:lpstr>
      <vt:lpstr>Gabriola</vt:lpstr>
      <vt:lpstr>Bookman Old Style</vt:lpstr>
      <vt:lpstr>Times New Roman</vt:lpstr>
      <vt:lpstr>Adine Kirnberg</vt:lpstr>
      <vt:lpstr>Тема Office</vt:lpstr>
      <vt:lpstr>Слайд 1</vt:lpstr>
      <vt:lpstr> Миф первый: Ахматова — потомок татарского хана </vt:lpstr>
      <vt:lpstr>Слайд 3</vt:lpstr>
      <vt:lpstr>Слайд 4</vt:lpstr>
      <vt:lpstr>Слайд 5</vt:lpstr>
      <vt:lpstr> Миф второй: Ахматова была признанной красавицей </vt:lpstr>
      <vt:lpstr>Слайд 7</vt:lpstr>
      <vt:lpstr>Слайд 8</vt:lpstr>
      <vt:lpstr>Анна Ахматова. 1920-е годы</vt:lpstr>
      <vt:lpstr>Миф третий: Ахматова довела поклонника до самоубийства, что потом описала в стихах </vt:lpstr>
      <vt:lpstr>Слайд 11</vt:lpstr>
      <vt:lpstr>Миф четвертый: Ахматову преследовала несчастная любовь </vt:lpstr>
      <vt:lpstr>Слайд 13</vt:lpstr>
      <vt:lpstr>Слайд 14</vt:lpstr>
      <vt:lpstr> Миф пятый: Гумилев — единственная любовь Ахматовой </vt:lpstr>
      <vt:lpstr>Слайд 16</vt:lpstr>
      <vt:lpstr>Николай Гумилев в Царском Селе. 1911 год</vt:lpstr>
      <vt:lpstr> Миф шестой: Сталин завидовал Ахматовой </vt:lpstr>
      <vt:lpstr>Слайд 19</vt:lpstr>
      <vt:lpstr>Слайд 20</vt:lpstr>
      <vt:lpstr> Миф седьмой: Ахматова не любила своего сына </vt:lpstr>
      <vt:lpstr>Слайд 22</vt:lpstr>
      <vt:lpstr>Слайд 23</vt:lpstr>
      <vt:lpstr>Слайд 24</vt:lpstr>
      <vt:lpstr>Анна Ахматова и Лев Гумилев. 1926 год</vt:lpstr>
      <vt:lpstr>Слайд 26</vt:lpstr>
      <vt:lpstr>Список использованных ресурсов: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Pelirina</dc:creator>
  <cp:lastModifiedBy>школа</cp:lastModifiedBy>
  <cp:revision>28</cp:revision>
  <dcterms:created xsi:type="dcterms:W3CDTF">2016-07-02T07:37:10Z</dcterms:created>
  <dcterms:modified xsi:type="dcterms:W3CDTF">2021-07-06T14:36:11Z</dcterms:modified>
</cp:coreProperties>
</file>