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4" r:id="rId2"/>
    <p:sldId id="277" r:id="rId3"/>
    <p:sldId id="273" r:id="rId4"/>
    <p:sldId id="282" r:id="rId5"/>
    <p:sldId id="281" r:id="rId6"/>
    <p:sldId id="279" r:id="rId7"/>
    <p:sldId id="269" r:id="rId8"/>
    <p:sldId id="270" r:id="rId9"/>
    <p:sldId id="274" r:id="rId10"/>
    <p:sldId id="271" r:id="rId11"/>
    <p:sldId id="276" r:id="rId12"/>
    <p:sldId id="272" r:id="rId13"/>
    <p:sldId id="283" r:id="rId14"/>
    <p:sldId id="275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441" autoAdjust="0"/>
  </p:normalViewPr>
  <p:slideViewPr>
    <p:cSldViewPr>
      <p:cViewPr varScale="1">
        <p:scale>
          <a:sx n="57" d="100"/>
          <a:sy n="57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43541F-0A72-4D9D-AE74-526FECF7CF74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48B5A-03A3-4F8E-BC2C-28A646349F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E48B5A-03A3-4F8E-BC2C-28A646349F8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B306B-24AF-4C59-9813-E053E6BD52C3}" type="datetimeFigureOut">
              <a:rPr lang="ru-RU" smtClean="0"/>
              <a:pPr/>
              <a:t>21.03.2024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A85DA-A3D1-4871-8B1B-0BF1B9FD9F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cf3.ppt-online.org/files3/slide/b/BHevyGbagiLAZTDJhdYn0u8r7S9WmNRI1wMtFO/slide-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0"/>
            <a:ext cx="9144000" cy="6857999"/>
            <a:chOff x="0" y="-1"/>
            <a:chExt cx="9144000" cy="6857999"/>
          </a:xfrm>
        </p:grpSpPr>
        <p:pic>
          <p:nvPicPr>
            <p:cNvPr id="5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6" name="Прямоугольник 5"/>
            <p:cNvSpPr/>
            <p:nvPr/>
          </p:nvSpPr>
          <p:spPr>
            <a:xfrm>
              <a:off x="214282" y="1071546"/>
              <a:ext cx="507209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ru-RU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42910" y="285728"/>
              <a:ext cx="800105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ru-RU" sz="3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30425"/>
            <a:ext cx="8929718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«Национальные блюда Крыма»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57752" y="3886200"/>
            <a:ext cx="4071966" cy="1752600"/>
          </a:xfrm>
        </p:spPr>
        <p:txBody>
          <a:bodyPr>
            <a:noAutofit/>
          </a:bodyPr>
          <a:lstStyle/>
          <a:p>
            <a:pPr algn="r">
              <a:spcBef>
                <a:spcPts val="0"/>
              </a:spcBef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Подготовила: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Дейко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Лариса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Анатольевна,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>
              <a:spcBef>
                <a:spcPts val="0"/>
              </a:spcBef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педагог дополнительного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образования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Муниципальная автономная организация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дополнительного образования и профессионального обучения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«Ленинградский учебный центр» станицы Ленинградской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образования Ленинградский район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1\Desktop\1678429513_food-pibig-info-p-narodnie-tatarskie-blyuda-vkontakte-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286124"/>
            <a:ext cx="4286280" cy="3354480"/>
          </a:xfrm>
          <a:prstGeom prst="rect">
            <a:avLst/>
          </a:prstGeom>
          <a:noFill/>
        </p:spPr>
      </p:pic>
      <p:pic>
        <p:nvPicPr>
          <p:cNvPr id="12" name="Picture 5" descr="https://i.pinimg.com/736x/41/ac/fb/41acfb880408bb407e468bd681f4c09e--gify-smiley-fac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454"/>
          <a:stretch>
            <a:fillRect/>
          </a:stretch>
        </p:blipFill>
        <p:spPr bwMode="auto">
          <a:xfrm>
            <a:off x="6524626" y="428604"/>
            <a:ext cx="2619374" cy="221457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 descr="https://www.krasrabota.ru/wp-content/uploads/2021/09/povar-holodnyj-ce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16" name="AutoShape 4" descr="https://www.krasrabota.ru/wp-content/uploads/2021/09/povar-holodnyj-ce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18" name="AutoShape 6" descr="https://www.krasrabota.ru/wp-content/uploads/2021/09/povar-holodnyj-ce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10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2" name="Прямоугольник 1"/>
            <p:cNvSpPr/>
            <p:nvPr/>
          </p:nvSpPr>
          <p:spPr>
            <a:xfrm>
              <a:off x="214282" y="1071546"/>
              <a:ext cx="5072098" cy="55399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Знакомство с кухней Крыма - весьма и весьма увлекательное занятие, которое по богатству впечатлений ничуть не уступает такому привычному виду туризма, как посещение знаменитых достопримечательностей, музеев и памятников.  Кухня Крыма складывалась исторически на протяжении ни одного века, испытывая на себе влияние проживающих на территории полуострова народов и соседей, с которыми Крым соприкасался.</a:t>
              </a:r>
            </a:p>
            <a:p>
              <a:endParaRPr lang="ru-RU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8919" name="Picture 7" descr="D:\povar-holodnyj-ceh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24410" y="1285860"/>
              <a:ext cx="4119590" cy="4976465"/>
            </a:xfrm>
            <a:prstGeom prst="rect">
              <a:avLst/>
            </a:prstGeom>
            <a:noFill/>
          </p:spPr>
        </p:pic>
        <p:sp>
          <p:nvSpPr>
            <p:cNvPr id="7" name="Прямоугольник 6"/>
            <p:cNvSpPr/>
            <p:nvPr/>
          </p:nvSpPr>
          <p:spPr>
            <a:xfrm>
              <a:off x="571472" y="0"/>
              <a:ext cx="800105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Может быть пришло время попробовать Крым на вкус?  </a:t>
              </a:r>
              <a:endParaRPr lang="ru-RU" sz="32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-357222" y="1"/>
            <a:ext cx="9501222" cy="7144342"/>
            <a:chOff x="-428660" y="1"/>
            <a:chExt cx="9501222" cy="7144342"/>
          </a:xfrm>
        </p:grpSpPr>
        <p:pic>
          <p:nvPicPr>
            <p:cNvPr id="5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428660" y="1"/>
              <a:ext cx="9501222" cy="6857999"/>
            </a:xfrm>
            <a:prstGeom prst="rect">
              <a:avLst/>
            </a:prstGeom>
            <a:noFill/>
          </p:spPr>
        </p:pic>
        <p:sp>
          <p:nvSpPr>
            <p:cNvPr id="3" name="Прямоугольник 2"/>
            <p:cNvSpPr/>
            <p:nvPr/>
          </p:nvSpPr>
          <p:spPr>
            <a:xfrm>
              <a:off x="0" y="3143248"/>
              <a:ext cx="8643966" cy="40010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smtClean="0"/>
                <a:t/>
              </a:r>
              <a:br>
                <a:rPr lang="ru-RU" dirty="0" smtClean="0"/>
              </a:br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Разнообразие блюд крымской кухни легко объясняется многонациональным составом населения полуострова. </a:t>
              </a:r>
              <a:br>
                <a:rPr lang="ru-RU" sz="2400" dirty="0" smtClean="0">
                  <a:latin typeface="Times New Roman" pitchFamily="18" charset="0"/>
                  <a:cs typeface="Times New Roman" pitchFamily="18" charset="0"/>
                </a:rPr>
              </a:br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 Это и татары, и украинцы, и русские, и греки, и турки, и кавказцы. Крым буквально впитывал в себя кулинарные традиции окружающих его народов, сохраняя и видоизменяя их в соответствии с собственным представлением и творя свое произведение искусства – национальную кухню Крыма.</a:t>
              </a:r>
            </a:p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Одними из тех, кто наиболее сильно повлиял на нее, были татары-кочевники.</a:t>
              </a:r>
            </a:p>
            <a:p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2772" name="Picture 4" descr="https://cf2.ppt-online.org/files2/slide/g/gtWlfQjazPNeZhcTBibInpmwFUKvD42V36YR5uJGr/slide-3.jpg"/>
            <p:cNvPicPr>
              <a:picLocks noChangeAspect="1" noChangeArrowheads="1"/>
            </p:cNvPicPr>
            <p:nvPr/>
          </p:nvPicPr>
          <p:blipFill>
            <a:blip r:embed="rId3" cstate="print"/>
            <a:srcRect l="6592" t="7840" r="6249"/>
            <a:stretch>
              <a:fillRect/>
            </a:stretch>
          </p:blipFill>
          <p:spPr bwMode="auto">
            <a:xfrm>
              <a:off x="1571604" y="214290"/>
              <a:ext cx="5223904" cy="321471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AutoShape 4" descr="Пельмени домашние классическ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8" name="AutoShape 6" descr="Пельмени домашние классическ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0" name="AutoShape 8" descr="Фаршированный судак в духовке целик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Каша солдатская с тушенкой из греч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0" name="Группа 19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2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3" name="Прямоугольник 2"/>
            <p:cNvSpPr/>
            <p:nvPr/>
          </p:nvSpPr>
          <p:spPr>
            <a:xfrm>
              <a:off x="428596" y="285728"/>
              <a:ext cx="8429684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Русская кухня</a:t>
              </a:r>
            </a:p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Русские блюда распространились по всему Крыму и сегодня являются доминирующей гастрономической традицией в регионе. 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Русская кухня в Крыму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 богата разнообразными блюдами, среди которых можно выделить несколько наиболее популярных и почитаемых.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8674" name="Picture 2" descr="борщ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720" y="2143116"/>
              <a:ext cx="2849604" cy="1714512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3286116" y="2571744"/>
              <a:ext cx="318523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Первые блюда: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борщ, щи, </a:t>
              </a:r>
            </a:p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 окрошка, уха.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8683" name="Picture 11" descr="D:\befstroganov-iz-svininy-klassicheskii-s-tomatnoi-pastoi_1639816462_13_max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7158" y="4143380"/>
              <a:ext cx="2528451" cy="1738310"/>
            </a:xfrm>
            <a:prstGeom prst="rect">
              <a:avLst/>
            </a:prstGeom>
            <a:noFill/>
          </p:spPr>
        </p:pic>
        <p:pic>
          <p:nvPicPr>
            <p:cNvPr id="28684" name="Picture 12" descr="D:\kasha-soldatskaya-s-tushenkoi-iz-grechki_1599199140_11_max.jpg"/>
            <p:cNvPicPr>
              <a:picLocks noChangeAspect="1" noChangeArrowheads="1"/>
            </p:cNvPicPr>
            <p:nvPr/>
          </p:nvPicPr>
          <p:blipFill>
            <a:blip r:embed="rId5" cstate="print"/>
            <a:srcRect l="6163" t="24692" r="7552" b="7407"/>
            <a:stretch>
              <a:fillRect/>
            </a:stretch>
          </p:blipFill>
          <p:spPr bwMode="auto">
            <a:xfrm>
              <a:off x="3071802" y="4143380"/>
              <a:ext cx="3000396" cy="1714512"/>
            </a:xfrm>
            <a:prstGeom prst="rect">
              <a:avLst/>
            </a:prstGeom>
            <a:noFill/>
          </p:spPr>
        </p:pic>
        <p:pic>
          <p:nvPicPr>
            <p:cNvPr id="28685" name="Picture 13" descr="D:\farshirovannyi-sudak-v-duxovke-celikom_1572812038_22_max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286512" y="4143380"/>
              <a:ext cx="2357422" cy="1714511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348194" y="6143644"/>
              <a:ext cx="833394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Вторые блюда: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бефстроганов, различные каши, фаршированный судак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…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2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pic>
          <p:nvPicPr>
            <p:cNvPr id="29698" name="Picture 2" descr="https://i03.fotocdn.net/s121/9f359542fda57c26/public_pin_l/275889792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7157" y="1142984"/>
              <a:ext cx="6328285" cy="51435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2071670" y="357166"/>
              <a:ext cx="416255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Русская выпечка</a:t>
              </a:r>
              <a:endPara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858016" y="1000108"/>
              <a:ext cx="2215478" cy="37856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пироги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блины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расстегаи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курники</a:t>
              </a:r>
              <a:endParaRPr lang="ru-RU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бублики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пирожки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пончики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пряники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оладьи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ватрушки</a:t>
              </a: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вертуты</a:t>
              </a:r>
              <a:endParaRPr lang="ru-RU" sz="20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>
                <a:buFont typeface="Wingdings" pitchFamily="2" charset="2"/>
                <a:buChar char="ü"/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и многое другое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Группа 28"/>
          <p:cNvGrpSpPr/>
          <p:nvPr/>
        </p:nvGrpSpPr>
        <p:grpSpPr>
          <a:xfrm>
            <a:off x="0" y="0"/>
            <a:ext cx="9144000" cy="6857999"/>
            <a:chOff x="0" y="0"/>
            <a:chExt cx="9144000" cy="6857999"/>
          </a:xfrm>
        </p:grpSpPr>
        <p:pic>
          <p:nvPicPr>
            <p:cNvPr id="2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3" name="TextBox 2"/>
            <p:cNvSpPr txBox="1"/>
            <p:nvPr/>
          </p:nvSpPr>
          <p:spPr>
            <a:xfrm>
              <a:off x="2643174" y="357166"/>
              <a:ext cx="36431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Украинская кухня</a:t>
              </a:r>
              <a:endPara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098" name="Picture 2" descr="https://img.iamcook.ru/old/upl/recipes/middle/u-0c9105e0fee5d95e2574d0fb8c2d0c1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720" y="3929066"/>
              <a:ext cx="2762250" cy="2076450"/>
            </a:xfrm>
            <a:prstGeom prst="rect">
              <a:avLst/>
            </a:prstGeom>
            <a:noFill/>
          </p:spPr>
        </p:pic>
        <p:pic>
          <p:nvPicPr>
            <p:cNvPr id="4100" name="Picture 4" descr="https://img.iamcook.ru/old/upl/recipes/middle/u-9d80d88a7853c84332a1fb0561a7460c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4282" y="928670"/>
              <a:ext cx="2762250" cy="2076450"/>
            </a:xfrm>
            <a:prstGeom prst="rect">
              <a:avLst/>
            </a:prstGeom>
            <a:noFill/>
          </p:spPr>
        </p:pic>
        <p:pic>
          <p:nvPicPr>
            <p:cNvPr id="4102" name="Picture 6" descr="https://img.iamcook.ru/old/upl/recipes/zen/u-9406d1d2aca6536297228b47c59c85b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72198" y="857232"/>
              <a:ext cx="2762229" cy="2071672"/>
            </a:xfrm>
            <a:prstGeom prst="rect">
              <a:avLst/>
            </a:prstGeom>
            <a:noFill/>
          </p:spPr>
        </p:pic>
        <p:pic>
          <p:nvPicPr>
            <p:cNvPr id="4104" name="Picture 8" descr="Вареники с творогом на пару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000760" y="3786190"/>
              <a:ext cx="2933020" cy="1985950"/>
            </a:xfrm>
            <a:prstGeom prst="rect">
              <a:avLst/>
            </a:prstGeom>
            <a:noFill/>
          </p:spPr>
        </p:pic>
        <p:pic>
          <p:nvPicPr>
            <p:cNvPr id="4106" name="Picture 10" descr="https://img.iamcook.ru/old/upl/recipes/middle/u-e6ab49cd5ef590079a1c37c1ce9786ff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143240" y="1428736"/>
              <a:ext cx="2762250" cy="2076450"/>
            </a:xfrm>
            <a:prstGeom prst="rect">
              <a:avLst/>
            </a:prstGeom>
            <a:noFill/>
          </p:spPr>
        </p:pic>
        <p:sp>
          <p:nvSpPr>
            <p:cNvPr id="9" name="TextBox 8"/>
            <p:cNvSpPr txBox="1"/>
            <p:nvPr/>
          </p:nvSpPr>
          <p:spPr>
            <a:xfrm>
              <a:off x="1071538" y="3143248"/>
              <a:ext cx="84189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Борщ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5720" y="6143644"/>
              <a:ext cx="28084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Пампушки с чесноком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29058" y="3714752"/>
              <a:ext cx="89319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Зразы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715140" y="3071810"/>
              <a:ext cx="14861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Крученики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786578" y="6000768"/>
              <a:ext cx="13308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Вареники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108" name="Picture 12" descr="3. Доведите до кипения. Выключите плиту и оставьте остывать. При температуре 60 градусов добавьте мед, дайте настояться. Узвар готов.  Приятного аппетита!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214678" y="4214818"/>
              <a:ext cx="2469456" cy="1847834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4143372" y="6215082"/>
              <a:ext cx="86254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err="1" smtClean="0">
                  <a:latin typeface="Times New Roman" pitchFamily="18" charset="0"/>
                  <a:cs typeface="Times New Roman" pitchFamily="18" charset="0"/>
                </a:rPr>
                <a:t>Узвар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7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3" name="Прямоугольник 2"/>
            <p:cNvSpPr/>
            <p:nvPr/>
          </p:nvSpPr>
          <p:spPr>
            <a:xfrm>
              <a:off x="5286380" y="285728"/>
              <a:ext cx="3571868" cy="62478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Румяные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пухлые, сочные, всегда с пылу с жару. Аппетитную выпечку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крымско-татарской кухни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 полуострове называют «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чир-чир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». Тесто на чебуреки раскатывают тонким слоем, а начинки не жалеют. Они получаются сочными, влажными внутри и хрустящими снаружи. Легендарные пирожки фаршируют рубленой бараниной с луком и зеленью, иногда добавляют брынзу, специи и томаты. Закуску жарят в масле до золотистой корочки. Вегетарианцам в Крыму можно попробовать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чир-чиры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с сыром и овощами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.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5604" name="Picture 4" descr="Что попробовать в Крыму: ТОП-10 блюд местной кухни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4282" y="1714488"/>
              <a:ext cx="4776303" cy="321471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1714480" y="642918"/>
              <a:ext cx="238526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40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Чебуреки</a:t>
              </a:r>
              <a:endPara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Что попробовать в Крыму: ТОП-10 блюд местной кухн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6235677" cy="3786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6929454" y="357166"/>
            <a:ext cx="17720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Лагман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7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3" name="Прямоугольник 2"/>
            <p:cNvSpPr/>
            <p:nvPr/>
          </p:nvSpPr>
          <p:spPr>
            <a:xfrm>
              <a:off x="571472" y="4572008"/>
              <a:ext cx="8215370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Это блюдо нужно попробовать в Крыму ценителям сытной мясной еды. Классический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лагман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готовят в казане по рецепту </a:t>
              </a:r>
              <a:r>
                <a:rPr lang="ru-RU" sz="2000" b="1" dirty="0">
                  <a:latin typeface="Times New Roman" pitchFamily="18" charset="0"/>
                  <a:cs typeface="Times New Roman" pitchFamily="18" charset="0"/>
                </a:rPr>
                <a:t>крымских татар.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Наваристый бульон, крупные куски баранины, домашняя лапша, сочные овощи, местные пряности – похлебка получается ароматной и в меру жирной. Настоящий крымско-татарский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лагман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варят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острым.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6" name="Picture 2" descr="Что попробовать в Крыму: ТОП-10 блюд местной кухни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71604" y="1000108"/>
              <a:ext cx="5857916" cy="3556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8" name="TextBox 7"/>
            <p:cNvSpPr txBox="1"/>
            <p:nvPr/>
          </p:nvSpPr>
          <p:spPr>
            <a:xfrm>
              <a:off x="3714744" y="214290"/>
              <a:ext cx="177202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b="1" dirty="0" err="1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Лагман</a:t>
              </a:r>
              <a:endPara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-6173629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Разнообразия блюд крымской кухни легко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объясняется многонациональным составом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населения полуострова и его историческими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контактами со странами Средиземноморья,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Малой и </a:t>
            </a:r>
            <a:r>
              <a:rPr lang="ru-RU" dirty="0" smtClean="0"/>
              <a:t>Средне</a:t>
            </a:r>
            <a:br>
              <a:rPr lang="ru-RU" dirty="0" smtClean="0"/>
            </a:br>
            <a:r>
              <a:rPr lang="ru-RU" b="1" dirty="0">
                <a:hlinkClick r:id="rId2"/>
              </a:rPr>
              <a:t>10.</a:t>
            </a:r>
            <a:endParaRPr lang="ru-RU" b="1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0" y="1"/>
            <a:ext cx="9144000" cy="6857999"/>
            <a:chOff x="0" y="-1"/>
            <a:chExt cx="9144000" cy="6857999"/>
          </a:xfrm>
        </p:grpSpPr>
        <p:pic>
          <p:nvPicPr>
            <p:cNvPr id="9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pic>
          <p:nvPicPr>
            <p:cNvPr id="31746" name="Picture 2" descr="Pro.Крым: 10 БЛЮД КРЫМСКОЙ КУХНИ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43438" y="785817"/>
              <a:ext cx="4000528" cy="2667019"/>
            </a:xfrm>
            <a:prstGeom prst="rect">
              <a:avLst/>
            </a:prstGeom>
            <a:noFill/>
          </p:spPr>
        </p:pic>
        <p:sp>
          <p:nvSpPr>
            <p:cNvPr id="5" name="Прямоугольник 4"/>
            <p:cNvSpPr/>
            <p:nvPr/>
          </p:nvSpPr>
          <p:spPr>
            <a:xfrm>
              <a:off x="214282" y="214290"/>
              <a:ext cx="864399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Крымские деликатесы</a:t>
              </a:r>
              <a:endPara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6" name="Picture 2" descr="Что попробовать в Крыму: ТОП-10 блюд местной кухни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5720" y="857232"/>
              <a:ext cx="3810963" cy="2628880"/>
            </a:xfrm>
            <a:prstGeom prst="rect">
              <a:avLst/>
            </a:prstGeom>
            <a:noFill/>
          </p:spPr>
        </p:pic>
        <p:pic>
          <p:nvPicPr>
            <p:cNvPr id="31748" name="Picture 4" descr="https://patrioty.org.ua/images/2018/08/05163552_picturepicture_153304649224617490229089_9549_large.jpg"/>
            <p:cNvPicPr>
              <a:picLocks noChangeAspect="1" noChangeArrowheads="1"/>
            </p:cNvPicPr>
            <p:nvPr/>
          </p:nvPicPr>
          <p:blipFill>
            <a:blip r:embed="rId6" cstate="print"/>
            <a:srcRect b="9927"/>
            <a:stretch>
              <a:fillRect/>
            </a:stretch>
          </p:blipFill>
          <p:spPr bwMode="auto">
            <a:xfrm>
              <a:off x="285720" y="4000502"/>
              <a:ext cx="3929090" cy="2357454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1285852" y="3500436"/>
              <a:ext cx="154638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Барабулька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29388" y="3500461"/>
              <a:ext cx="99899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Мидии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500166" y="6457888"/>
              <a:ext cx="12261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Устрицы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4071934" y="3571876"/>
            <a:ext cx="5072066" cy="30003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214810" y="4000504"/>
            <a:ext cx="49291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Черноморское побережье богато всевозможной рыбой. Барабулька – местная рыба – готовится поварами повсеместно. Древние римляне ценили её вкус и пользу и покупали по весу за серебро. Из морепродуктов стоит попробовать устрицы, мидии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рапаны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9218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pic>
          <p:nvPicPr>
            <p:cNvPr id="28674" name="Picture 2" descr="Что попробовать в Крыму: ТОП-10 блюд местной кухни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28728" y="876140"/>
              <a:ext cx="5572164" cy="3810426"/>
            </a:xfrm>
            <a:prstGeom prst="rect">
              <a:avLst/>
            </a:prstGeom>
            <a:noFill/>
          </p:spPr>
        </p:pic>
        <p:sp>
          <p:nvSpPr>
            <p:cNvPr id="3" name="Прямоугольник 2"/>
            <p:cNvSpPr/>
            <p:nvPr/>
          </p:nvSpPr>
          <p:spPr>
            <a:xfrm>
              <a:off x="928662" y="4714884"/>
              <a:ext cx="7286676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Если вы любите морепродукты, попробуйте крымский плов с мидиями. П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лов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готовят в казане. Лук, зубчики чеснока,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морковка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придают блюду легкую сладость, сочность и золотистый цвет. Специи делают его душистым. А черноморские мидии добавляют изыска. 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857488" y="285728"/>
              <a:ext cx="29572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Плов из мидий</a:t>
              </a:r>
              <a:endPara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9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pic>
          <p:nvPicPr>
            <p:cNvPr id="34818" name="Picture 2" descr="Pro.Крым: 10 БЛЮД КРЫМСКОЙ КУХНИ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28728" y="1071546"/>
              <a:ext cx="6130939" cy="40719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" name="Прямоугольник 4"/>
            <p:cNvSpPr/>
            <p:nvPr/>
          </p:nvSpPr>
          <p:spPr>
            <a:xfrm>
              <a:off x="500034" y="214290"/>
              <a:ext cx="8001056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  КУБИТЕ  КРЫМЧАКОВ</a:t>
              </a:r>
              <a:endPara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   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 — это особый сочный пирог с бараниной, картофелем и луком</a:t>
              </a: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714348" y="5214950"/>
              <a:ext cx="785818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В семьях крымчаков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готовили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</a:t>
              </a: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праздники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 середине стола освобождали место, затем пели: «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Гельсен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гельсен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гельсен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!» («Приди, приди,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приди!»). Хозяйка ставила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на стол, а разрезать его было почетной обязанностью мужчин. </a:t>
              </a:r>
            </a:p>
          </p:txBody>
        </p:sp>
      </p:grpSp>
      <p:sp>
        <p:nvSpPr>
          <p:cNvPr id="34822" name="AutoShape 6" descr="https://media.gettyimages.com/photos/traditional-food-available-for-crimean-karaites-members-of-an-ethinic-picture-id9602382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4" name="AutoShape 8" descr="https://media.gettyimages.com/photos/traditional-food-available-for-crimean-karaites-members-of-an-ethinic-picture-id9602382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1"/>
            <a:ext cx="9144000" cy="6857999"/>
            <a:chOff x="0" y="-1"/>
            <a:chExt cx="9144000" cy="6857999"/>
          </a:xfrm>
        </p:grpSpPr>
        <p:pic>
          <p:nvPicPr>
            <p:cNvPr id="11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pic>
          <p:nvPicPr>
            <p:cNvPr id="12" name="Picture 2" descr="Pro.Крым: 10 БЛЮД КРЫМСКОЙ КУХНИ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57356" y="1214420"/>
              <a:ext cx="5643602" cy="37482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>
              <a:off x="0" y="214290"/>
              <a:ext cx="892971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  </a:t>
              </a:r>
              <a:r>
                <a:rPr lang="ru-RU" sz="3200" b="1" dirty="0" err="1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Кубите</a:t>
              </a:r>
              <a:r>
                <a:rPr lang="ru-RU" sz="32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  крымчаков</a:t>
              </a:r>
              <a:endPara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   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 — </a:t>
              </a:r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это особый сочный пирог с бараниной, картофелем и луком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14348" y="5214950"/>
              <a:ext cx="785818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В семьях крымчаков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готовили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</a:t>
              </a:r>
              <a:r>
                <a:rPr lang="ru-RU" sz="20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праздники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На середине стола освобождали место, затем пели: «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Гельсен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гельсен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гельсен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!» («Приди, приди,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приди!»). Хозяйка ставила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кубете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на стол, а разрезать его было почетной обязанностью мужчин. </a:t>
              </a: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9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pic>
          <p:nvPicPr>
            <p:cNvPr id="29698" name="Picture 2" descr="https://avatars.mds.yandex.net/get-zen_doc/1708203/pub_5e3ee4203cf0eb04dcde0773_5e3ee465c9fa58703c62808e/scale_240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57356" y="1928802"/>
              <a:ext cx="4929222" cy="3252696"/>
            </a:xfrm>
            <a:prstGeom prst="rect">
              <a:avLst/>
            </a:prstGeom>
            <a:noFill/>
          </p:spPr>
        </p:pic>
        <p:sp>
          <p:nvSpPr>
            <p:cNvPr id="5" name="Прямоугольник 4"/>
            <p:cNvSpPr/>
            <p:nvPr/>
          </p:nvSpPr>
          <p:spPr>
            <a:xfrm>
              <a:off x="2143108" y="285728"/>
              <a:ext cx="404892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200" b="1" dirty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Караимские </a:t>
              </a:r>
              <a:r>
                <a:rPr lang="ru-RU" sz="3200" b="1" dirty="0" err="1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кибины</a:t>
              </a:r>
              <a:endPara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71472" y="5214950"/>
              <a:ext cx="8072494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Вы узнаете пирожки по симпатичной косичке из теста и классической форме в виде основательно располневшего месяца.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Кибины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пекут с бараниной и душистым перцем, картошкой и луком, рисом с яйцом, сыром с зеленью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, грибами.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71472" y="928670"/>
              <a:ext cx="8001056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В прошлом году портал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Tvil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выяснил, какие пирожки в России наши туристы любят больше всего. Тройка лидеров: татарские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эчпочмаки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, башкирские беляши, крымские 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кибины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. </a:t>
              </a: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7"/>
          <p:cNvGrpSpPr/>
          <p:nvPr/>
        </p:nvGrpSpPr>
        <p:grpSpPr>
          <a:xfrm>
            <a:off x="0" y="-1"/>
            <a:ext cx="9144000" cy="6857999"/>
            <a:chOff x="0" y="-1"/>
            <a:chExt cx="9144000" cy="6857999"/>
          </a:xfrm>
        </p:grpSpPr>
        <p:pic>
          <p:nvPicPr>
            <p:cNvPr id="9" name="Picture 2" descr="https://image.jimcdn.com/app/cms/image/transf/dimension=2000x1500:format=jpg/path/s7740ddfca2aa283f/backgroundarea/i6b5299cc2f762b8f/version/1466182540/imag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7999"/>
            </a:xfrm>
            <a:prstGeom prst="rect">
              <a:avLst/>
            </a:prstGeom>
            <a:noFill/>
          </p:spPr>
        </p:pic>
        <p:sp>
          <p:nvSpPr>
            <p:cNvPr id="5" name="Прямоугольник 4"/>
            <p:cNvSpPr/>
            <p:nvPr/>
          </p:nvSpPr>
          <p:spPr>
            <a:xfrm>
              <a:off x="2857488" y="0"/>
              <a:ext cx="27931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3200" b="1" dirty="0" err="1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Имам-баялды</a:t>
              </a:r>
              <a:endPara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14282" y="642918"/>
              <a:ext cx="8715436" cy="29337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Из овощных блюд в Крыму стоит поесть баклажаны. Самая ходовая закуска – </a:t>
              </a:r>
              <a:r>
                <a:rPr lang="ru-RU" sz="2000" dirty="0" err="1" smtClean="0">
                  <a:latin typeface="Times New Roman" pitchFamily="18" charset="0"/>
                  <a:cs typeface="Times New Roman" pitchFamily="18" charset="0"/>
                </a:rPr>
                <a:t>имам-баялды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 или, если дословно, «имам упал в обморок». Есть легенда, что рецепт блюда придумала жена одного турецкого имама. Она потушила в оливковом масле томаты, чеснок и лук с пряностями. Затем женщина освободила баклажаны от семечек, нафаршировала их душистой смесью, запекла и подала к столу. Имам съел кусочек и пришел в такой восторг, что упал в обморок. Из Турции блюдо распространилось по всему черноморскому побережью. </a:t>
              </a:r>
              <a:r>
                <a:rPr lang="ru-RU" sz="2000" dirty="0" err="1" smtClean="0">
                  <a:latin typeface="Times New Roman" pitchFamily="18" charset="0"/>
                  <a:cs typeface="Times New Roman" pitchFamily="18" charset="0"/>
                </a:rPr>
                <a:t>Имам-баялды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 прижился и в Крыму. В обморок туристы не падают, но едят с удовольствием.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050" name="Picture 2" descr="C:\Users\1\Desktop\chto-poprobovat-v-krymu-iz-edy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500438"/>
            <a:ext cx="4933481" cy="314324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0"/>
            <a:ext cx="9144026" cy="6858000"/>
            <a:chOff x="0" y="0"/>
            <a:chExt cx="9144026" cy="6858000"/>
          </a:xfrm>
        </p:grpSpPr>
        <p:pic>
          <p:nvPicPr>
            <p:cNvPr id="6" name="Picture 2" descr="https://avatars.mds.yandex.net/i?id=8a3d51586c2be6cc3c71696174f0011e-5876666-images-thumbs&amp;n=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26" cy="6858000"/>
            </a:xfrm>
            <a:prstGeom prst="rect">
              <a:avLst/>
            </a:prstGeom>
            <a:noFill/>
          </p:spPr>
        </p:pic>
        <p:pic>
          <p:nvPicPr>
            <p:cNvPr id="33794" name="Picture 2" descr="Pro.Крым: 10 БЛЮД КРЫМСКОЙ КУХНИ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57224" y="785794"/>
              <a:ext cx="7358114" cy="4023965"/>
            </a:xfrm>
            <a:prstGeom prst="rect">
              <a:avLst/>
            </a:prstGeom>
            <a:noFill/>
          </p:spPr>
        </p:pic>
        <p:sp>
          <p:nvSpPr>
            <p:cNvPr id="3" name="Прямоугольник 2"/>
            <p:cNvSpPr/>
            <p:nvPr/>
          </p:nvSpPr>
          <p:spPr>
            <a:xfrm>
              <a:off x="357158" y="4857760"/>
              <a:ext cx="8429684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Перечислить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все названия крымских чаев просто невозможно, при этом это не тот черный или зеленый чай, к которым многие привыкли, это наборы высушенных местных трав, цветов, фруктов. То есть, «</a:t>
              </a:r>
              <a:r>
                <a:rPr lang="ru-RU" sz="2000" dirty="0" err="1">
                  <a:latin typeface="Times New Roman" pitchFamily="18" charset="0"/>
                  <a:cs typeface="Times New Roman" pitchFamily="18" charset="0"/>
                </a:rPr>
                <a:t>нечайные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 чаи». Они успокаивают, утоляют жажду, придают сил, укрепляют иммунитет.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А </a:t>
              </a:r>
              <a:r>
                <a:rPr lang="ru-RU" sz="2000" dirty="0">
                  <a:latin typeface="Times New Roman" pitchFamily="18" charset="0"/>
                  <a:cs typeface="Times New Roman" pitchFamily="18" charset="0"/>
                </a:rPr>
                <a:t>к чаю идеально подойдет варенье из лепестков крымской розы. 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42910" y="214290"/>
              <a:ext cx="801924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b="1" dirty="0" smtClean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Крымский чай – это нечто особенное!</a:t>
              </a:r>
              <a:endPara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avatars.mds.yandex.net/get-zen_doc/35845/pub_5aedb8799b403c6169f83d8b_5aedb8af8c8be3337340cb7a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722</Words>
  <Application>Microsoft Office PowerPoint</Application>
  <PresentationFormat>Экран (4:3)</PresentationFormat>
  <Paragraphs>63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«Национальные блюда Крыма»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1</cp:lastModifiedBy>
  <cp:revision>47</cp:revision>
  <dcterms:created xsi:type="dcterms:W3CDTF">2022-03-06T17:18:18Z</dcterms:created>
  <dcterms:modified xsi:type="dcterms:W3CDTF">2024-03-21T07:24:44Z</dcterms:modified>
</cp:coreProperties>
</file>