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8" r:id="rId3"/>
    <p:sldId id="283" r:id="rId4"/>
    <p:sldId id="360" r:id="rId5"/>
    <p:sldId id="334" r:id="rId6"/>
    <p:sldId id="281" r:id="rId7"/>
    <p:sldId id="309" r:id="rId8"/>
    <p:sldId id="308" r:id="rId9"/>
    <p:sldId id="307" r:id="rId10"/>
    <p:sldId id="306" r:id="rId11"/>
    <p:sldId id="305" r:id="rId12"/>
    <p:sldId id="304" r:id="rId13"/>
    <p:sldId id="303" r:id="rId14"/>
    <p:sldId id="387" r:id="rId15"/>
    <p:sldId id="302" r:id="rId16"/>
    <p:sldId id="301" r:id="rId17"/>
    <p:sldId id="266" r:id="rId18"/>
    <p:sldId id="267" r:id="rId19"/>
    <p:sldId id="268" r:id="rId20"/>
    <p:sldId id="269" r:id="rId21"/>
    <p:sldId id="270" r:id="rId22"/>
    <p:sldId id="265"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45" d="100"/>
          <a:sy n="45" d="100"/>
        </p:scale>
        <p:origin x="-1236" y="-90"/>
      </p:cViewPr>
      <p:guideLst>
        <p:guide orient="horz" pos="2160"/>
        <p:guide pos="2882"/>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3"/>
          <p:cNvPicPr>
            <a:picLocks noChangeAspect="1"/>
          </p:cNvPicPr>
          <p:nvPr/>
        </p:nvPicPr>
        <p:blipFill>
          <a:blip r:embed="rId2"/>
          <a:stretch>
            <a:fillRect/>
          </a:stretch>
        </p:blipFill>
        <p:spPr>
          <a:xfrm>
            <a:off x="0" y="0"/>
            <a:ext cx="9144000" cy="6858000"/>
          </a:xfrm>
          <a:prstGeom prst="rect">
            <a:avLst/>
          </a:prstGeom>
          <a:noFill/>
          <a:ln w="9525">
            <a:noFill/>
          </a:ln>
        </p:spPr>
      </p:pic>
      <p:sp>
        <p:nvSpPr>
          <p:cNvPr id="2051" name="Rectangle 3"/>
          <p:cNvSpPr>
            <a:spLocks noGrp="1" noChangeArrowheads="1"/>
          </p:cNvSpPr>
          <p:nvPr>
            <p:ph type="ctrTitle"/>
          </p:nvPr>
        </p:nvSpPr>
        <p:spPr>
          <a:xfrm>
            <a:off x="468313" y="3717925"/>
            <a:ext cx="8207375" cy="1082675"/>
          </a:xfrm>
        </p:spPr>
        <p:txBody>
          <a:bodyPr/>
          <a:lstStyle>
            <a:lvl1pPr algn="r">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469900" y="4940300"/>
            <a:ext cx="8212138" cy="981075"/>
          </a:xfrm>
        </p:spPr>
        <p:txBody>
          <a:bodyPr/>
          <a:lstStyle>
            <a:lvl1pPr marL="0" indent="0" algn="r">
              <a:buFontTx/>
              <a:buNone/>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457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DB7237C7-DFCA-4FA1-92FC-B807E173D1A4}" type="datetimeFigureOut">
              <a:rPr lang="ru-RU" smtClean="0"/>
            </a:fld>
            <a:endParaRPr lang="ru-RU"/>
          </a:p>
        </p:txBody>
      </p:sp>
      <p:sp>
        <p:nvSpPr>
          <p:cNvPr id="10" name="Rectangle 6"/>
          <p:cNvSpPr>
            <a:spLocks noGrp="1" noChangeArrowheads="1"/>
          </p:cNvSpPr>
          <p:nvPr>
            <p:ph type="ftr" sz="quarter" idx="3"/>
          </p:nvPr>
        </p:nvSpPr>
        <p:spPr bwMode="auto">
          <a:xfrm>
            <a:off x="3124200" y="6245225"/>
            <a:ext cx="2895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ru-RU"/>
          </a:p>
        </p:txBody>
      </p:sp>
      <p:sp>
        <p:nvSpPr>
          <p:cNvPr id="11" name="Rectangle 7"/>
          <p:cNvSpPr>
            <a:spLocks noGrp="1" noChangeArrowheads="1"/>
          </p:cNvSpPr>
          <p:nvPr>
            <p:ph type="sldNum" sz="quarter" idx="4"/>
          </p:nvPr>
        </p:nvSpPr>
        <p:spPr bwMode="auto">
          <a:xfrm>
            <a:off x="6553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22F146DD-4F69-42DF-BE5F-9E33215F1E88}" type="slidenum">
              <a:rPr lang="ru-RU" smtClean="0"/>
            </a:fld>
            <a:endParaRPr lang="ru-RU"/>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Замещающая дата 3"/>
          <p:cNvSpPr>
            <a:spLocks noGrp="1"/>
          </p:cNvSpPr>
          <p:nvPr>
            <p:ph type="dt" sz="half" idx="10"/>
          </p:nvPr>
        </p:nvSpPr>
        <p:spPr/>
        <p:txBody>
          <a:bodyPr/>
          <a:p>
            <a:fld id="{DB7237C7-DFCA-4FA1-92FC-B807E173D1A4}" type="datetimeFigureOut">
              <a:rPr lang="ru-RU" smtClean="0"/>
            </a:fld>
            <a:endParaRPr lang="ru-RU"/>
          </a:p>
        </p:txBody>
      </p:sp>
      <p:sp>
        <p:nvSpPr>
          <p:cNvPr id="5" name="Замещающий нижний колонтитул 4"/>
          <p:cNvSpPr>
            <a:spLocks noGrp="1"/>
          </p:cNvSpPr>
          <p:nvPr>
            <p:ph type="ftr" sz="quarter" idx="11"/>
          </p:nvPr>
        </p:nvSpPr>
        <p:spPr/>
        <p:txBody>
          <a:bodyPr/>
          <a:p>
            <a:endParaRPr lang="ru-RU"/>
          </a:p>
        </p:txBody>
      </p:sp>
      <p:sp>
        <p:nvSpPr>
          <p:cNvPr id="6" name="Замещающий номер слайда 5"/>
          <p:cNvSpPr>
            <a:spLocks noGrp="1"/>
          </p:cNvSpPr>
          <p:nvPr>
            <p:ph type="sldNum" sz="quarter" idx="12"/>
          </p:nvPr>
        </p:nvSpPr>
        <p:spPr/>
        <p:txBody>
          <a:bodyPr/>
          <a:p>
            <a:fld id="{22F146DD-4F69-42DF-BE5F-9E33215F1E88}" type="slidenum">
              <a:rPr lang="ru-RU" smtClean="0"/>
            </a:fld>
            <a:endParaRPr lang="ru-RU"/>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Замещающая дата 3"/>
          <p:cNvSpPr>
            <a:spLocks noGrp="1"/>
          </p:cNvSpPr>
          <p:nvPr>
            <p:ph type="dt" sz="half" idx="10"/>
          </p:nvPr>
        </p:nvSpPr>
        <p:spPr/>
        <p:txBody>
          <a:bodyPr/>
          <a:p>
            <a:fld id="{DB7237C7-DFCA-4FA1-92FC-B807E173D1A4}" type="datetimeFigureOut">
              <a:rPr lang="ru-RU" smtClean="0"/>
            </a:fld>
            <a:endParaRPr lang="ru-RU"/>
          </a:p>
        </p:txBody>
      </p:sp>
      <p:sp>
        <p:nvSpPr>
          <p:cNvPr id="5" name="Замещающий нижний колонтитул 4"/>
          <p:cNvSpPr>
            <a:spLocks noGrp="1"/>
          </p:cNvSpPr>
          <p:nvPr>
            <p:ph type="ftr" sz="quarter" idx="11"/>
          </p:nvPr>
        </p:nvSpPr>
        <p:spPr/>
        <p:txBody>
          <a:bodyPr/>
          <a:p>
            <a:endParaRPr lang="ru-RU"/>
          </a:p>
        </p:txBody>
      </p:sp>
      <p:sp>
        <p:nvSpPr>
          <p:cNvPr id="6" name="Замещающий номер слайда 5"/>
          <p:cNvSpPr>
            <a:spLocks noGrp="1"/>
          </p:cNvSpPr>
          <p:nvPr>
            <p:ph type="sldNum" sz="quarter" idx="12"/>
          </p:nvPr>
        </p:nvSpPr>
        <p:spPr/>
        <p:txBody>
          <a:bodyPr/>
          <a:p>
            <a:fld id="{22F146DD-4F69-42DF-BE5F-9E33215F1E88}" type="slidenum">
              <a:rPr lang="ru-RU" smtClean="0"/>
            </a:fld>
            <a:endParaRPr lang="ru-RU"/>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174750"/>
            <a:ext cx="40386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174750"/>
            <a:ext cx="40386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Замещающая дата 4"/>
          <p:cNvSpPr>
            <a:spLocks noGrp="1"/>
          </p:cNvSpPr>
          <p:nvPr>
            <p:ph type="dt" sz="half" idx="10"/>
          </p:nvPr>
        </p:nvSpPr>
        <p:spPr/>
        <p:txBody>
          <a:bodyPr/>
          <a:p>
            <a:fld id="{DB7237C7-DFCA-4FA1-92FC-B807E173D1A4}" type="datetimeFigureOut">
              <a:rPr lang="ru-RU" smtClean="0"/>
            </a:fld>
            <a:endParaRPr lang="ru-RU"/>
          </a:p>
        </p:txBody>
      </p:sp>
      <p:sp>
        <p:nvSpPr>
          <p:cNvPr id="6" name="Замещающий нижний колонтитул 5"/>
          <p:cNvSpPr>
            <a:spLocks noGrp="1"/>
          </p:cNvSpPr>
          <p:nvPr>
            <p:ph type="ftr" sz="quarter" idx="11"/>
          </p:nvPr>
        </p:nvSpPr>
        <p:spPr/>
        <p:txBody>
          <a:bodyPr/>
          <a:p>
            <a:endParaRPr lang="ru-RU"/>
          </a:p>
        </p:txBody>
      </p:sp>
      <p:sp>
        <p:nvSpPr>
          <p:cNvPr id="7" name="Замещающий номер слайда 6"/>
          <p:cNvSpPr>
            <a:spLocks noGrp="1"/>
          </p:cNvSpPr>
          <p:nvPr>
            <p:ph type="sldNum" sz="quarter" idx="12"/>
          </p:nvPr>
        </p:nvSpPr>
        <p:spPr/>
        <p:txBody>
          <a:bodyPr/>
          <a:p>
            <a:fld id="{22F146DD-4F69-42DF-BE5F-9E33215F1E88}" type="slidenum">
              <a:rPr lang="ru-RU" smtClean="0"/>
            </a:fld>
            <a:endParaRPr lang="ru-RU"/>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Замещающая дата 6"/>
          <p:cNvSpPr>
            <a:spLocks noGrp="1"/>
          </p:cNvSpPr>
          <p:nvPr>
            <p:ph type="dt" sz="half" idx="10"/>
          </p:nvPr>
        </p:nvSpPr>
        <p:spPr/>
        <p:txBody>
          <a:bodyPr/>
          <a:p>
            <a:fld id="{DB7237C7-DFCA-4FA1-92FC-B807E173D1A4}" type="datetimeFigureOut">
              <a:rPr lang="ru-RU" smtClean="0"/>
            </a:fld>
            <a:endParaRPr lang="ru-RU"/>
          </a:p>
        </p:txBody>
      </p:sp>
      <p:sp>
        <p:nvSpPr>
          <p:cNvPr id="8" name="Замещающий нижний колонтитул 7"/>
          <p:cNvSpPr>
            <a:spLocks noGrp="1"/>
          </p:cNvSpPr>
          <p:nvPr>
            <p:ph type="ftr" sz="quarter" idx="11"/>
          </p:nvPr>
        </p:nvSpPr>
        <p:spPr/>
        <p:txBody>
          <a:bodyPr/>
          <a:p>
            <a:endParaRPr lang="ru-RU"/>
          </a:p>
        </p:txBody>
      </p:sp>
      <p:sp>
        <p:nvSpPr>
          <p:cNvPr id="9" name="Замещающий номер слайда 8"/>
          <p:cNvSpPr>
            <a:spLocks noGrp="1"/>
          </p:cNvSpPr>
          <p:nvPr>
            <p:ph type="sldNum" sz="quarter" idx="12"/>
          </p:nvPr>
        </p:nvSpPr>
        <p:spPr/>
        <p:txBody>
          <a:bodyPr/>
          <a:p>
            <a:fld id="{22F146DD-4F69-42DF-BE5F-9E33215F1E88}" type="slidenum">
              <a:rPr lang="ru-RU" smtClean="0"/>
            </a:fld>
            <a:endParaRPr lang="ru-RU"/>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Замещающая дата 2"/>
          <p:cNvSpPr>
            <a:spLocks noGrp="1"/>
          </p:cNvSpPr>
          <p:nvPr>
            <p:ph type="dt" sz="half" idx="10"/>
          </p:nvPr>
        </p:nvSpPr>
        <p:spPr/>
        <p:txBody>
          <a:bodyPr/>
          <a:p>
            <a:fld id="{DB7237C7-DFCA-4FA1-92FC-B807E173D1A4}" type="datetimeFigureOut">
              <a:rPr lang="ru-RU" smtClean="0"/>
            </a:fld>
            <a:endParaRPr lang="ru-RU"/>
          </a:p>
        </p:txBody>
      </p:sp>
      <p:sp>
        <p:nvSpPr>
          <p:cNvPr id="4" name="Замещающий нижний колонтитул 3"/>
          <p:cNvSpPr>
            <a:spLocks noGrp="1"/>
          </p:cNvSpPr>
          <p:nvPr>
            <p:ph type="ftr" sz="quarter" idx="11"/>
          </p:nvPr>
        </p:nvSpPr>
        <p:spPr/>
        <p:txBody>
          <a:bodyPr/>
          <a:p>
            <a:endParaRPr lang="ru-RU"/>
          </a:p>
        </p:txBody>
      </p:sp>
      <p:sp>
        <p:nvSpPr>
          <p:cNvPr id="5" name="Замещающий номер слайда 4"/>
          <p:cNvSpPr>
            <a:spLocks noGrp="1"/>
          </p:cNvSpPr>
          <p:nvPr>
            <p:ph type="sldNum" sz="quarter" idx="12"/>
          </p:nvPr>
        </p:nvSpPr>
        <p:spPr/>
        <p:txBody>
          <a:bodyPr/>
          <a:p>
            <a:fld id="{22F146DD-4F69-42DF-BE5F-9E33215F1E88}" type="slidenum">
              <a:rPr lang="ru-RU" smtClean="0"/>
            </a:fld>
            <a:endParaRPr lang="ru-RU"/>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Замещающая дата 1"/>
          <p:cNvSpPr>
            <a:spLocks noGrp="1"/>
          </p:cNvSpPr>
          <p:nvPr>
            <p:ph type="dt" sz="half" idx="10"/>
          </p:nvPr>
        </p:nvSpPr>
        <p:spPr/>
        <p:txBody>
          <a:bodyPr/>
          <a:p>
            <a:fld id="{DB7237C7-DFCA-4FA1-92FC-B807E173D1A4}" type="datetimeFigureOut">
              <a:rPr lang="ru-RU" smtClean="0"/>
            </a:fld>
            <a:endParaRPr lang="ru-RU"/>
          </a:p>
        </p:txBody>
      </p:sp>
      <p:sp>
        <p:nvSpPr>
          <p:cNvPr id="3" name="Замещающий нижний колонтитул 2"/>
          <p:cNvSpPr>
            <a:spLocks noGrp="1"/>
          </p:cNvSpPr>
          <p:nvPr>
            <p:ph type="ftr" sz="quarter" idx="11"/>
          </p:nvPr>
        </p:nvSpPr>
        <p:spPr/>
        <p:txBody>
          <a:bodyPr/>
          <a:p>
            <a:endParaRPr lang="ru-RU"/>
          </a:p>
        </p:txBody>
      </p:sp>
      <p:sp>
        <p:nvSpPr>
          <p:cNvPr id="4" name="Замещающий номер слайда 3"/>
          <p:cNvSpPr>
            <a:spLocks noGrp="1"/>
          </p:cNvSpPr>
          <p:nvPr>
            <p:ph type="sldNum" sz="quarter" idx="12"/>
          </p:nvPr>
        </p:nvSpPr>
        <p:spPr/>
        <p:txBody>
          <a:bodyPr/>
          <a:p>
            <a:fld id="{22F146DD-4F69-42DF-BE5F-9E33215F1E88}" type="slidenum">
              <a:rPr lang="ru-RU" smtClean="0"/>
            </a:fld>
            <a:endParaRPr lang="ru-RU"/>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Замещающая дата 4"/>
          <p:cNvSpPr>
            <a:spLocks noGrp="1"/>
          </p:cNvSpPr>
          <p:nvPr>
            <p:ph type="dt" sz="half" idx="10"/>
          </p:nvPr>
        </p:nvSpPr>
        <p:spPr/>
        <p:txBody>
          <a:bodyPr/>
          <a:p>
            <a:fld id="{DB7237C7-DFCA-4FA1-92FC-B807E173D1A4}" type="datetimeFigureOut">
              <a:rPr lang="ru-RU" smtClean="0"/>
            </a:fld>
            <a:endParaRPr lang="ru-RU"/>
          </a:p>
        </p:txBody>
      </p:sp>
      <p:sp>
        <p:nvSpPr>
          <p:cNvPr id="6" name="Замещающий нижний колонтитул 5"/>
          <p:cNvSpPr>
            <a:spLocks noGrp="1"/>
          </p:cNvSpPr>
          <p:nvPr>
            <p:ph type="ftr" sz="quarter" idx="11"/>
          </p:nvPr>
        </p:nvSpPr>
        <p:spPr/>
        <p:txBody>
          <a:bodyPr/>
          <a:p>
            <a:endParaRPr lang="ru-RU"/>
          </a:p>
        </p:txBody>
      </p:sp>
      <p:sp>
        <p:nvSpPr>
          <p:cNvPr id="7" name="Замещающий номер слайда 6"/>
          <p:cNvSpPr>
            <a:spLocks noGrp="1"/>
          </p:cNvSpPr>
          <p:nvPr>
            <p:ph type="sldNum" sz="quarter" idx="12"/>
          </p:nvPr>
        </p:nvSpPr>
        <p:spPr/>
        <p:txBody>
          <a:bodyPr/>
          <a:p>
            <a:fld id="{22F146DD-4F69-42DF-BE5F-9E33215F1E88}" type="slidenum">
              <a:rPr lang="ru-RU" smtClean="0"/>
            </a:fld>
            <a:endParaRPr lang="ru-RU"/>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Замещающая дата 4"/>
          <p:cNvSpPr>
            <a:spLocks noGrp="1"/>
          </p:cNvSpPr>
          <p:nvPr>
            <p:ph type="dt" sz="half" idx="10"/>
          </p:nvPr>
        </p:nvSpPr>
        <p:spPr/>
        <p:txBody>
          <a:bodyPr/>
          <a:p>
            <a:fld id="{DB7237C7-DFCA-4FA1-92FC-B807E173D1A4}" type="datetimeFigureOut">
              <a:rPr lang="ru-RU" smtClean="0"/>
            </a:fld>
            <a:endParaRPr lang="ru-RU"/>
          </a:p>
        </p:txBody>
      </p:sp>
      <p:sp>
        <p:nvSpPr>
          <p:cNvPr id="6" name="Замещающий нижний колонтитул 5"/>
          <p:cNvSpPr>
            <a:spLocks noGrp="1"/>
          </p:cNvSpPr>
          <p:nvPr>
            <p:ph type="ftr" sz="quarter" idx="11"/>
          </p:nvPr>
        </p:nvSpPr>
        <p:spPr/>
        <p:txBody>
          <a:bodyPr/>
          <a:p>
            <a:endParaRPr lang="ru-RU"/>
          </a:p>
        </p:txBody>
      </p:sp>
      <p:sp>
        <p:nvSpPr>
          <p:cNvPr id="7" name="Замещающий номер слайда 6"/>
          <p:cNvSpPr>
            <a:spLocks noGrp="1"/>
          </p:cNvSpPr>
          <p:nvPr>
            <p:ph type="sldNum" sz="quarter" idx="12"/>
          </p:nvPr>
        </p:nvSpPr>
        <p:spPr/>
        <p:txBody>
          <a:bodyPr/>
          <a:p>
            <a:fld id="{22F146DD-4F69-42DF-BE5F-9E33215F1E88}" type="slidenum">
              <a:rPr lang="ru-RU" smtClean="0"/>
            </a:fld>
            <a:endParaRPr lang="ru-RU"/>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Замещающая дата 3"/>
          <p:cNvSpPr>
            <a:spLocks noGrp="1"/>
          </p:cNvSpPr>
          <p:nvPr>
            <p:ph type="dt" sz="half" idx="10"/>
          </p:nvPr>
        </p:nvSpPr>
        <p:spPr/>
        <p:txBody>
          <a:bodyPr/>
          <a:p>
            <a:fld id="{DB7237C7-DFCA-4FA1-92FC-B807E173D1A4}" type="datetimeFigureOut">
              <a:rPr lang="ru-RU" smtClean="0"/>
            </a:fld>
            <a:endParaRPr lang="ru-RU"/>
          </a:p>
        </p:txBody>
      </p:sp>
      <p:sp>
        <p:nvSpPr>
          <p:cNvPr id="5" name="Замещающий нижний колонтитул 4"/>
          <p:cNvSpPr>
            <a:spLocks noGrp="1"/>
          </p:cNvSpPr>
          <p:nvPr>
            <p:ph type="ftr" sz="quarter" idx="11"/>
          </p:nvPr>
        </p:nvSpPr>
        <p:spPr/>
        <p:txBody>
          <a:bodyPr/>
          <a:p>
            <a:endParaRPr lang="ru-RU"/>
          </a:p>
        </p:txBody>
      </p:sp>
      <p:sp>
        <p:nvSpPr>
          <p:cNvPr id="6" name="Замещающий номер слайда 5"/>
          <p:cNvSpPr>
            <a:spLocks noGrp="1"/>
          </p:cNvSpPr>
          <p:nvPr>
            <p:ph type="sldNum" sz="quarter" idx="12"/>
          </p:nvPr>
        </p:nvSpPr>
        <p:spPr/>
        <p:txBody>
          <a:bodyPr/>
          <a:p>
            <a:fld id="{22F146DD-4F69-42DF-BE5F-9E33215F1E88}" type="slidenum">
              <a:rPr lang="ru-RU" smtClean="0"/>
            </a:fld>
            <a:endParaRPr lang="ru-RU"/>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90500"/>
            <a:ext cx="20574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90500"/>
            <a:ext cx="6019800" cy="59372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Замещающая дата 3"/>
          <p:cNvSpPr>
            <a:spLocks noGrp="1"/>
          </p:cNvSpPr>
          <p:nvPr>
            <p:ph type="dt" sz="half" idx="10"/>
          </p:nvPr>
        </p:nvSpPr>
        <p:spPr/>
        <p:txBody>
          <a:bodyPr/>
          <a:p>
            <a:fld id="{DB7237C7-DFCA-4FA1-92FC-B807E173D1A4}" type="datetimeFigureOut">
              <a:rPr lang="ru-RU" smtClean="0"/>
            </a:fld>
            <a:endParaRPr lang="ru-RU"/>
          </a:p>
        </p:txBody>
      </p:sp>
      <p:sp>
        <p:nvSpPr>
          <p:cNvPr id="5" name="Замещающий нижний колонтитул 4"/>
          <p:cNvSpPr>
            <a:spLocks noGrp="1"/>
          </p:cNvSpPr>
          <p:nvPr>
            <p:ph type="ftr" sz="quarter" idx="11"/>
          </p:nvPr>
        </p:nvSpPr>
        <p:spPr/>
        <p:txBody>
          <a:bodyPr/>
          <a:p>
            <a:endParaRPr lang="ru-RU"/>
          </a:p>
        </p:txBody>
      </p:sp>
      <p:sp>
        <p:nvSpPr>
          <p:cNvPr id="6" name="Замещающий номер слайда 5"/>
          <p:cNvSpPr>
            <a:spLocks noGrp="1"/>
          </p:cNvSpPr>
          <p:nvPr>
            <p:ph type="sldNum" sz="quarter" idx="12"/>
          </p:nvPr>
        </p:nvSpPr>
        <p:spPr/>
        <p:txBody>
          <a:bodyPr/>
          <a:p>
            <a:fld id="{22F146DD-4F69-42DF-BE5F-9E33215F1E88}" type="slidenum">
              <a:rPr lang="ru-RU" smtClean="0"/>
            </a:fld>
            <a:endParaRPr lang="ru-RU"/>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pic>
        <p:nvPicPr>
          <p:cNvPr id="1026" name="Picture 10"/>
          <p:cNvPicPr>
            <a:picLocks noChangeAspect="1"/>
          </p:cNvPicPr>
          <p:nvPr/>
        </p:nvPicPr>
        <p:blipFill>
          <a:blip r:embed="rId12"/>
          <a:stretch>
            <a:fillRect/>
          </a:stretch>
        </p:blipFill>
        <p:spPr>
          <a:xfrm>
            <a:off x="0" y="0"/>
            <a:ext cx="9144000" cy="6858000"/>
          </a:xfrm>
          <a:prstGeom prst="rect">
            <a:avLst/>
          </a:prstGeom>
          <a:noFill/>
          <a:ln w="9525">
            <a:noFill/>
          </a:ln>
        </p:spPr>
      </p:pic>
      <p:sp>
        <p:nvSpPr>
          <p:cNvPr id="1027" name="Rectangle 3"/>
          <p:cNvSpPr>
            <a:spLocks noGrp="1"/>
          </p:cNvSpPr>
          <p:nvPr>
            <p:ph type="title"/>
          </p:nvPr>
        </p:nvSpPr>
        <p:spPr>
          <a:xfrm>
            <a:off x="457200" y="190500"/>
            <a:ext cx="8229600" cy="582613"/>
          </a:xfrm>
          <a:prstGeom prst="rect">
            <a:avLst/>
          </a:prstGeom>
          <a:noFill/>
          <a:ln w="9525">
            <a:noFill/>
          </a:ln>
        </p:spPr>
        <p:txBody>
          <a:bodyPr anchor="ctr" anchorCtr="0"/>
          <a:p>
            <a:pPr lvl="0"/>
            <a:r>
              <a:rPr lang="en-US" altLang="zh-CN" dirty="0"/>
              <a:t>Click to edit Master title style</a:t>
            </a:r>
            <a:endParaRPr lang="en-US" altLang="zh-CN" dirty="0"/>
          </a:p>
        </p:txBody>
      </p:sp>
      <p:sp>
        <p:nvSpPr>
          <p:cNvPr id="1028" name="Rectangle 4"/>
          <p:cNvSpPr>
            <a:spLocks noGrp="1"/>
          </p:cNvSpPr>
          <p:nvPr>
            <p:ph type="body" idx="1"/>
          </p:nvPr>
        </p:nvSpPr>
        <p:spPr>
          <a:xfrm>
            <a:off x="457200" y="1174750"/>
            <a:ext cx="8229600" cy="4953000"/>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DB7237C7-DFCA-4FA1-92FC-B807E173D1A4}" type="datetimeFigureOut">
              <a:rPr lang="ru-RU" smtClean="0"/>
            </a:fld>
            <a:endParaRPr lang="ru-RU"/>
          </a:p>
        </p:txBody>
      </p:sp>
      <p:sp>
        <p:nvSpPr>
          <p:cNvPr id="1030" name="Rectangle 6"/>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ru-RU"/>
          </a:p>
        </p:txBody>
      </p:sp>
      <p:sp>
        <p:nvSpPr>
          <p:cNvPr id="1031" name="Rectangle 7"/>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22F146DD-4F69-42DF-BE5F-9E33215F1E88}" type="slidenum">
              <a:rPr lang="ru-RU" smtClean="0"/>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4.png"/><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6.png"/><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9.png"/><Relationship Id="rId1"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1.png"/><Relationship Id="rId1"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3.png"/><Relationship Id="rId1"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5.png"/><Relationship Id="rId1"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7.jpeg"/><Relationship Id="rId1" Type="http://schemas.openxmlformats.org/officeDocument/2006/relationships/image" Target="../media/image1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9.png"/><Relationship Id="rId1"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24205" y="1057910"/>
            <a:ext cx="7886700" cy="4277995"/>
          </a:xfrm>
        </p:spPr>
        <p:txBody>
          <a:bodyPr/>
          <a:lstStyle/>
          <a:p>
            <a:pPr algn="ctr"/>
            <a:br>
              <a:rPr lang="ru-RU" sz="4000" dirty="0"/>
            </a:br>
            <a:r>
              <a:rPr lang="ru-RU" sz="4000" dirty="0"/>
              <a:t>Мастер-класс для родителей на тему: «Логопедические игры с детьми на кухне»</a:t>
            </a:r>
            <a:br>
              <a:rPr lang="ru-RU" sz="4000" dirty="0"/>
            </a:br>
            <a:br>
              <a:rPr lang="ru-RU" sz="4000" dirty="0"/>
            </a:br>
            <a:r>
              <a:rPr lang="ru-RU" sz="2000" dirty="0"/>
              <a:t>подготовила учитель-логопед Скалозуб Е.В.</a:t>
            </a:r>
            <a:br>
              <a:rPr lang="ru-RU" sz="2000" dirty="0"/>
            </a:br>
            <a:r>
              <a:rPr lang="ru-RU" sz="2000" dirty="0"/>
              <a:t>МОУ Кадетская школа, г. Люберцы</a:t>
            </a:r>
            <a:endParaRPr lang="ru-RU" sz="2000" dirty="0"/>
          </a:p>
        </p:txBody>
      </p:sp>
      <p:sp>
        <p:nvSpPr>
          <p:cNvPr id="5" name="Текст 4"/>
          <p:cNvSpPr>
            <a:spLocks noGrp="1"/>
          </p:cNvSpPr>
          <p:nvPr>
            <p:ph type="body" idx="1"/>
          </p:nvPr>
        </p:nvSpPr>
        <p:spPr/>
        <p:txBody>
          <a:bodyPr>
            <a:normAutofit fontScale="70000"/>
          </a:bodyPr>
          <a:lstStyle/>
          <a:p>
            <a:pPr algn="ctr"/>
            <a:endParaRPr lang="ru-RU" sz="12000" dirty="0">
              <a:latin typeface="Times New Roman" panose="02020603050405020304" pitchFamily="18" charset="0"/>
              <a:cs typeface="Times New Roman" panose="02020603050405020304" pitchFamily="18" charset="0"/>
            </a:endParaRPr>
          </a:p>
          <a:p>
            <a:pPr algn="ctr"/>
            <a:endParaRPr lang="ru-RU" sz="4000" dirty="0">
              <a:latin typeface="Times New Roman" panose="02020603050405020304" pitchFamily="18" charset="0"/>
              <a:cs typeface="Times New Roman" panose="02020603050405020304" pitchFamily="18" charset="0"/>
            </a:endParaRPr>
          </a:p>
          <a:p>
            <a:pPr algn="ctr"/>
            <a:endParaRPr lang="ru-RU" sz="4000" dirty="0">
              <a:sym typeface="+mn-ea"/>
            </a:endParaRPr>
          </a:p>
          <a:p>
            <a:pPr algn="ctr"/>
            <a:endParaRPr lang="ru-RU" sz="4000" dirty="0">
              <a:sym typeface="+mn-ea"/>
            </a:endParaRPr>
          </a:p>
          <a:p>
            <a:pPr algn="ctr"/>
            <a:endParaRPr lang="ru-RU" sz="4000" dirty="0">
              <a:sym typeface="+mn-ea"/>
            </a:endParaRPr>
          </a:p>
          <a:p>
            <a:pPr algn="ctr"/>
            <a:endParaRPr lang="ru-RU" sz="4000" dirty="0">
              <a:latin typeface="Times New Roman" panose="02020603050405020304" pitchFamily="18" charset="0"/>
              <a:cs typeface="Times New Roman" panose="02020603050405020304" pitchFamily="18" charset="0"/>
            </a:endParaRPr>
          </a:p>
          <a:p>
            <a:pPr algn="ctr"/>
            <a:endParaRPr lang="ru-RU" sz="40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a:xfrm>
            <a:off x="630555" y="365125"/>
            <a:ext cx="7886700" cy="1553845"/>
          </a:xfrm>
        </p:spPr>
        <p:txBody>
          <a:bodyPr/>
          <a:p>
            <a:r>
              <a:rPr sz="1800" b="1" dirty="0">
                <a:effectLst/>
                <a:latin typeface="Times New Roman" panose="02020603050405020304" pitchFamily="18" charset="0"/>
                <a:cs typeface="Times New Roman" panose="02020603050405020304" pitchFamily="18" charset="0"/>
                <a:sym typeface="+mn-ea"/>
              </a:rPr>
              <a:t>Актуальность: </a:t>
            </a:r>
            <a:r>
              <a:rPr sz="1800" dirty="0">
                <a:effectLst/>
                <a:latin typeface="Times New Roman" panose="02020603050405020304" pitchFamily="18" charset="0"/>
                <a:cs typeface="Times New Roman" panose="02020603050405020304" pitchFamily="18" charset="0"/>
                <a:sym typeface="+mn-ea"/>
              </a:rPr>
              <a:t>привлечь родителей к участию  в процессе коррекционно-развивающей деятельности ребенка с тяжелыми нарушениями речи.</a:t>
            </a:r>
            <a:br>
              <a:rPr sz="1800" dirty="0">
                <a:effectLst/>
                <a:latin typeface="Times New Roman" panose="02020603050405020304" pitchFamily="18" charset="0"/>
                <a:cs typeface="Times New Roman" panose="02020603050405020304" pitchFamily="18" charset="0"/>
                <a:sym typeface="+mn-ea"/>
              </a:rPr>
            </a:br>
            <a:r>
              <a:rPr sz="1800" b="1" dirty="0">
                <a:effectLst/>
                <a:latin typeface="Times New Roman" panose="02020603050405020304" pitchFamily="18" charset="0"/>
                <a:cs typeface="Times New Roman" panose="02020603050405020304" pitchFamily="18" charset="0"/>
                <a:sym typeface="+mn-ea"/>
              </a:rPr>
              <a:t>Цель: </a:t>
            </a:r>
            <a:r>
              <a:rPr sz="1800" dirty="0">
                <a:effectLst/>
                <a:latin typeface="Times New Roman" panose="02020603050405020304" pitchFamily="18" charset="0"/>
                <a:cs typeface="Times New Roman" panose="02020603050405020304" pitchFamily="18" charset="0"/>
                <a:sym typeface="+mn-ea"/>
              </a:rPr>
              <a:t>оказать помощь родителям в развитии и воспитании детей с тяжелыми нарушениями речи</a:t>
            </a:r>
            <a:r>
              <a:rPr sz="1800" dirty="0">
                <a:effectLst/>
                <a:sym typeface="+mn-ea"/>
              </a:rPr>
              <a:t>.</a:t>
            </a:r>
            <a:endParaRPr lang="ru-RU" altLang="en-US" sz="1800"/>
          </a:p>
        </p:txBody>
      </p:sp>
      <p:sp>
        <p:nvSpPr>
          <p:cNvPr id="5" name="Замещающий текст 4"/>
          <p:cNvSpPr>
            <a:spLocks noGrp="1"/>
          </p:cNvSpPr>
          <p:nvPr>
            <p:ph type="body" idx="1"/>
          </p:nvPr>
        </p:nvSpPr>
        <p:spPr/>
        <p:txBody>
          <a:bodyPr/>
          <a:p>
            <a:pPr algn="ctr"/>
            <a:r>
              <a:rPr lang="ru-RU" altLang="en-US">
                <a:latin typeface="Times New Roman" panose="02020603050405020304" pitchFamily="18" charset="0"/>
                <a:cs typeface="Times New Roman" panose="02020603050405020304" pitchFamily="18" charset="0"/>
              </a:rPr>
              <a:t>задачи</a:t>
            </a:r>
            <a:endParaRPr lang="ru-RU" altLang="en-US">
              <a:latin typeface="Times New Roman" panose="02020603050405020304" pitchFamily="18" charset="0"/>
              <a:cs typeface="Times New Roman" panose="02020603050405020304" pitchFamily="18" charset="0"/>
            </a:endParaRPr>
          </a:p>
        </p:txBody>
      </p:sp>
      <p:sp>
        <p:nvSpPr>
          <p:cNvPr id="6" name="Замещающее содержимое 5"/>
          <p:cNvSpPr>
            <a:spLocks noGrp="1"/>
          </p:cNvSpPr>
          <p:nvPr>
            <p:ph sz="half" idx="2"/>
          </p:nvPr>
        </p:nvSpPr>
        <p:spPr>
          <a:xfrm>
            <a:off x="630555" y="2505075"/>
            <a:ext cx="3868420" cy="3890010"/>
          </a:xfrm>
        </p:spPr>
        <p:txBody>
          <a:bodyPr/>
          <a:p>
            <a:pPr eaLnBrk="1" hangingPunct="1">
              <a:buSzPct val="80000"/>
            </a:pPr>
            <a:r>
              <a:rPr sz="1800" dirty="0">
                <a:latin typeface="Times New Roman" panose="02020603050405020304" pitchFamily="18" charset="0"/>
                <a:cs typeface="Times New Roman" panose="02020603050405020304" pitchFamily="18" charset="0"/>
                <a:sym typeface="+mn-ea"/>
              </a:rPr>
              <a:t>познакомить родителей учащихся с игровыми приёмами работы учителя-логопеда;</a:t>
            </a:r>
            <a:endParaRPr sz="1800" kern="1200" dirty="0">
              <a:latin typeface="Times New Roman" panose="02020603050405020304" pitchFamily="18" charset="0"/>
              <a:ea typeface="+mn-ea"/>
              <a:cs typeface="Times New Roman" panose="02020603050405020304" pitchFamily="18" charset="0"/>
            </a:endParaRPr>
          </a:p>
          <a:p>
            <a:pPr eaLnBrk="1" hangingPunct="1">
              <a:buSzPct val="80000"/>
              <a:buFont typeface="Wingdings 2" panose="05020102010507070707" pitchFamily="18" charset="2"/>
              <a:buNone/>
            </a:pPr>
            <a:endParaRPr sz="1800" kern="1200" dirty="0">
              <a:latin typeface="Times New Roman" panose="02020603050405020304" pitchFamily="18" charset="0"/>
              <a:ea typeface="+mn-ea"/>
              <a:cs typeface="Times New Roman" panose="02020603050405020304" pitchFamily="18" charset="0"/>
            </a:endParaRPr>
          </a:p>
          <a:p>
            <a:pPr eaLnBrk="1" hangingPunct="1">
              <a:buSzPct val="80000"/>
            </a:pPr>
            <a:r>
              <a:rPr sz="1800" dirty="0">
                <a:latin typeface="Times New Roman" panose="02020603050405020304" pitchFamily="18" charset="0"/>
                <a:cs typeface="Times New Roman" panose="02020603050405020304" pitchFamily="18" charset="0"/>
                <a:sym typeface="+mn-ea"/>
              </a:rPr>
              <a:t>формировать умения и навыки развития речевых процессов в игровой форме в домашних условиях;</a:t>
            </a:r>
            <a:endParaRPr sz="1800" kern="1200" dirty="0">
              <a:latin typeface="Times New Roman" panose="02020603050405020304" pitchFamily="18" charset="0"/>
              <a:ea typeface="+mn-ea"/>
              <a:cs typeface="Times New Roman" panose="02020603050405020304" pitchFamily="18" charset="0"/>
            </a:endParaRPr>
          </a:p>
          <a:p>
            <a:pPr eaLnBrk="1" hangingPunct="1">
              <a:buSzPct val="80000"/>
              <a:buFont typeface="Wingdings 2" panose="05020102010507070707" pitchFamily="18" charset="2"/>
              <a:buNone/>
            </a:pPr>
            <a:endParaRPr sz="1800" kern="1200" dirty="0">
              <a:latin typeface="Times New Roman" panose="02020603050405020304" pitchFamily="18" charset="0"/>
              <a:ea typeface="+mn-ea"/>
              <a:cs typeface="Times New Roman" panose="02020603050405020304" pitchFamily="18" charset="0"/>
            </a:endParaRPr>
          </a:p>
          <a:p>
            <a:pPr eaLnBrk="1" hangingPunct="1">
              <a:buSzPct val="80000"/>
            </a:pPr>
            <a:r>
              <a:rPr sz="1800" dirty="0">
                <a:latin typeface="Times New Roman" panose="02020603050405020304" pitchFamily="18" charset="0"/>
                <a:cs typeface="Times New Roman" panose="02020603050405020304" pitchFamily="18" charset="0"/>
                <a:sym typeface="+mn-ea"/>
              </a:rPr>
              <a:t>обучать родителей коррекционно-развивающим играм и упражнениям в повседневной обстановке.</a:t>
            </a:r>
            <a:endParaRPr sz="1800" kern="1200" dirty="0">
              <a:latin typeface="Times New Roman" panose="02020603050405020304" pitchFamily="18" charset="0"/>
              <a:ea typeface="+mn-ea"/>
              <a:cs typeface="Times New Roman" panose="02020603050405020304" pitchFamily="18" charset="0"/>
            </a:endParaRPr>
          </a:p>
          <a:p>
            <a:endParaRPr lang="ru-RU" altLang="en-US" sz="1800"/>
          </a:p>
        </p:txBody>
      </p:sp>
      <p:sp>
        <p:nvSpPr>
          <p:cNvPr id="7" name="Замещающий текст 6"/>
          <p:cNvSpPr>
            <a:spLocks noGrp="1"/>
          </p:cNvSpPr>
          <p:nvPr>
            <p:ph type="body" sz="quarter" idx="3"/>
          </p:nvPr>
        </p:nvSpPr>
        <p:spPr/>
        <p:txBody>
          <a:bodyPr/>
          <a:p>
            <a:pPr algn="ctr"/>
            <a:r>
              <a:rPr lang="ru-RU" altLang="en-US">
                <a:latin typeface="Times New Roman" panose="02020603050405020304" pitchFamily="18" charset="0"/>
                <a:cs typeface="Times New Roman" panose="02020603050405020304" pitchFamily="18" charset="0"/>
              </a:rPr>
              <a:t>ожидаемый результат</a:t>
            </a:r>
            <a:endParaRPr lang="ru-RU" altLang="en-US">
              <a:latin typeface="Times New Roman" panose="02020603050405020304" pitchFamily="18" charset="0"/>
              <a:cs typeface="Times New Roman" panose="02020603050405020304" pitchFamily="18" charset="0"/>
            </a:endParaRPr>
          </a:p>
        </p:txBody>
      </p:sp>
      <p:sp>
        <p:nvSpPr>
          <p:cNvPr id="8" name="Замещающее содержимое 7"/>
          <p:cNvSpPr>
            <a:spLocks noGrp="1"/>
          </p:cNvSpPr>
          <p:nvPr>
            <p:ph sz="quarter" idx="4"/>
          </p:nvPr>
        </p:nvSpPr>
        <p:spPr>
          <a:xfrm>
            <a:off x="4629150" y="2505075"/>
            <a:ext cx="3888105" cy="3881120"/>
          </a:xfrm>
        </p:spPr>
        <p:txBody>
          <a:bodyPr/>
          <a:p>
            <a:pPr eaLnBrk="1" hangingPunct="1">
              <a:buSzPct val="80000"/>
            </a:pPr>
            <a:r>
              <a:rPr sz="1800" dirty="0">
                <a:latin typeface="Times New Roman" panose="02020603050405020304" pitchFamily="18" charset="0"/>
                <a:cs typeface="Times New Roman" panose="02020603050405020304" pitchFamily="18" charset="0"/>
                <a:sym typeface="+mn-ea"/>
              </a:rPr>
              <a:t>родители обучатся приемам проведения  игр, смогут самостоятельно развивать фонематический слух, слуховое внимание, речь, мелкую моторику;</a:t>
            </a:r>
            <a:endParaRPr sz="1800" kern="1200" dirty="0">
              <a:latin typeface="Times New Roman" panose="02020603050405020304" pitchFamily="18" charset="0"/>
              <a:ea typeface="+mn-ea"/>
              <a:cs typeface="Times New Roman" panose="02020603050405020304" pitchFamily="18" charset="0"/>
            </a:endParaRPr>
          </a:p>
          <a:p>
            <a:pPr eaLnBrk="1" hangingPunct="1">
              <a:buSzPct val="80000"/>
            </a:pPr>
            <a:r>
              <a:rPr sz="1800" dirty="0">
                <a:latin typeface="Times New Roman" panose="02020603050405020304" pitchFamily="18" charset="0"/>
                <a:cs typeface="Times New Roman" panose="02020603050405020304" pitchFamily="18" charset="0"/>
                <a:sym typeface="+mn-ea"/>
              </a:rPr>
              <a:t> будут самостоятельно   формировать речевые умения и закреплять навыки в непосредственном общении с ребенком;</a:t>
            </a:r>
            <a:endParaRPr sz="1800" kern="1200" dirty="0">
              <a:latin typeface="Times New Roman" panose="02020603050405020304" pitchFamily="18" charset="0"/>
              <a:ea typeface="+mn-ea"/>
              <a:cs typeface="Times New Roman" panose="02020603050405020304" pitchFamily="18" charset="0"/>
            </a:endParaRPr>
          </a:p>
          <a:p>
            <a:pPr eaLnBrk="1" hangingPunct="1">
              <a:buSzPct val="80000"/>
            </a:pPr>
            <a:r>
              <a:rPr sz="1800" dirty="0">
                <a:latin typeface="Times New Roman" panose="02020603050405020304" pitchFamily="18" charset="0"/>
                <a:cs typeface="Times New Roman" panose="02020603050405020304" pitchFamily="18" charset="0"/>
                <a:sym typeface="+mn-ea"/>
              </a:rPr>
              <a:t>родители будут уверены в успехе своего ребенка для дальнейшей  его социализации  в обществе.</a:t>
            </a:r>
            <a:endParaRPr sz="1800" kern="1200" dirty="0">
              <a:latin typeface="Times New Roman" panose="02020603050405020304" pitchFamily="18" charset="0"/>
              <a:ea typeface="+mn-ea"/>
              <a:cs typeface="Times New Roman" panose="02020603050405020304" pitchFamily="18" charset="0"/>
            </a:endParaRPr>
          </a:p>
          <a:p>
            <a:endParaRPr lang="ru-RU" altLang="en-US" sz="1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p:txBody>
          <a:bodyPr/>
          <a:p>
            <a:pPr algn="ctr"/>
            <a:r>
              <a:rPr lang="ru-RU" altLang="en-US" sz="2800"/>
              <a:t>Рисование на манке, фигуры из зубочисток,буквы из фасоли,  упражнение на дыхание «Шторм в стакане»</a:t>
            </a:r>
            <a:endParaRPr lang="ru-RU" altLang="en-US" sz="2800"/>
          </a:p>
        </p:txBody>
      </p:sp>
      <p:sp>
        <p:nvSpPr>
          <p:cNvPr id="3" name="Замещающий текст 2"/>
          <p:cNvSpPr>
            <a:spLocks noGrp="1"/>
          </p:cNvSpPr>
          <p:nvPr>
            <p:ph type="body" idx="1"/>
          </p:nvPr>
        </p:nvSpPr>
        <p:spPr>
          <a:xfrm>
            <a:off x="423545" y="1681480"/>
            <a:ext cx="4075430" cy="765175"/>
          </a:xfrm>
        </p:spPr>
        <p:txBody>
          <a:bodyPr/>
          <a:p>
            <a:endParaRPr lang="ru-RU" altLang="en-US"/>
          </a:p>
        </p:txBody>
      </p:sp>
      <p:sp>
        <p:nvSpPr>
          <p:cNvPr id="5" name="Замещающий текст 4"/>
          <p:cNvSpPr>
            <a:spLocks noGrp="1"/>
          </p:cNvSpPr>
          <p:nvPr>
            <p:ph type="body" sz="quarter" idx="3"/>
          </p:nvPr>
        </p:nvSpPr>
        <p:spPr/>
        <p:txBody>
          <a:bodyPr/>
          <a:p>
            <a:endParaRPr lang="ru-RU" altLang="en-US"/>
          </a:p>
        </p:txBody>
      </p:sp>
      <p:pic>
        <p:nvPicPr>
          <p:cNvPr id="8" name="Замещающее содержимое 7"/>
          <p:cNvPicPr>
            <a:picLocks noChangeAspect="1"/>
          </p:cNvPicPr>
          <p:nvPr>
            <p:ph sz="quarter" idx="4"/>
          </p:nvPr>
        </p:nvPicPr>
        <p:blipFill>
          <a:blip r:embed="rId1"/>
          <a:stretch>
            <a:fillRect/>
          </a:stretch>
        </p:blipFill>
        <p:spPr>
          <a:xfrm>
            <a:off x="5216525" y="2564765"/>
            <a:ext cx="2738120" cy="3684905"/>
          </a:xfrm>
          <a:prstGeom prst="rect">
            <a:avLst/>
          </a:prstGeom>
        </p:spPr>
      </p:pic>
      <p:sp>
        <p:nvSpPr>
          <p:cNvPr id="9" name="Замещающее содержимое 8"/>
          <p:cNvSpPr/>
          <p:nvPr>
            <p:ph sz="half" idx="2"/>
          </p:nvPr>
        </p:nvSpPr>
        <p:spPr/>
        <p:txBody>
          <a:bodyPr/>
          <a:p>
            <a:pPr marL="0" indent="0">
              <a:buNone/>
            </a:pPr>
            <a:endParaRPr lang="ru-RU" altLang="en-US"/>
          </a:p>
          <a:p>
            <a:pPr marL="0" indent="0">
              <a:buNone/>
            </a:pPr>
            <a:endParaRPr lang="ru-RU" altLang="en-US"/>
          </a:p>
        </p:txBody>
      </p:sp>
      <p:pic>
        <p:nvPicPr>
          <p:cNvPr id="10" name="Изображение 9"/>
          <p:cNvPicPr>
            <a:picLocks noChangeAspect="1"/>
          </p:cNvPicPr>
          <p:nvPr/>
        </p:nvPicPr>
        <p:blipFill>
          <a:blip r:embed="rId2"/>
          <a:stretch>
            <a:fillRect/>
          </a:stretch>
        </p:blipFill>
        <p:spPr>
          <a:xfrm>
            <a:off x="1633855" y="2611120"/>
            <a:ext cx="2727960" cy="363918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Заголовок 6"/>
          <p:cNvSpPr>
            <a:spLocks noGrp="1"/>
          </p:cNvSpPr>
          <p:nvPr>
            <p:ph type="title"/>
          </p:nvPr>
        </p:nvSpPr>
        <p:spPr>
          <a:xfrm>
            <a:off x="457200" y="231140"/>
            <a:ext cx="8229600" cy="939165"/>
          </a:xfrm>
        </p:spPr>
        <p:txBody>
          <a:bodyPr/>
          <a:p>
            <a:pPr algn="ctr"/>
            <a:r>
              <a:rPr lang="en-US" altLang="en-US" sz="2800"/>
              <a:t>Стихотворение</a:t>
            </a:r>
            <a:r>
              <a:rPr lang="en-US" altLang="ru-RU" sz="2800"/>
              <a:t> </a:t>
            </a:r>
            <a:r>
              <a:rPr lang="en-US" altLang="en-US" sz="2800"/>
              <a:t>Ю</a:t>
            </a:r>
            <a:r>
              <a:rPr lang="en-US" altLang="ru-RU" sz="2800"/>
              <a:t>. </a:t>
            </a:r>
            <a:r>
              <a:rPr lang="en-US" altLang="en-US" sz="2800"/>
              <a:t>Тувим</a:t>
            </a:r>
            <a:r>
              <a:rPr lang="en-US" altLang="ru-RU" sz="2800"/>
              <a:t>  </a:t>
            </a:r>
            <a:r>
              <a:rPr lang="en-US" altLang="en-US" sz="2800"/>
              <a:t>«</a:t>
            </a:r>
            <a:r>
              <a:rPr lang="en-US" altLang="en-US" sz="2800"/>
              <a:t>Хозяйка</a:t>
            </a:r>
            <a:r>
              <a:rPr lang="en-US" altLang="ru-RU" sz="2800"/>
              <a:t> </a:t>
            </a:r>
            <a:r>
              <a:rPr lang="en-US" altLang="en-US" sz="2800"/>
              <a:t>однажды</a:t>
            </a:r>
            <a:r>
              <a:rPr lang="en-US" altLang="ru-RU" sz="2800"/>
              <a:t> </a:t>
            </a:r>
            <a:r>
              <a:rPr lang="en-US" altLang="en-US" sz="2800"/>
              <a:t>с</a:t>
            </a:r>
            <a:r>
              <a:rPr lang="en-US" altLang="ru-RU" sz="2800"/>
              <a:t> </a:t>
            </a:r>
            <a:r>
              <a:rPr lang="en-US" altLang="en-US" sz="2800"/>
              <a:t>базара</a:t>
            </a:r>
            <a:r>
              <a:rPr lang="en-US" altLang="ru-RU" sz="2800"/>
              <a:t> </a:t>
            </a:r>
            <a:r>
              <a:rPr lang="en-US" altLang="en-US" sz="2800"/>
              <a:t>пришла</a:t>
            </a:r>
            <a:r>
              <a:rPr lang="en-US" altLang="en-US" sz="2800"/>
              <a:t>»</a:t>
            </a:r>
            <a:endParaRPr lang="en-US" altLang="en-US" sz="2800"/>
          </a:p>
        </p:txBody>
      </p:sp>
      <p:pic>
        <p:nvPicPr>
          <p:cNvPr id="10" name="Замещающее содержимое 9"/>
          <p:cNvPicPr>
            <a:picLocks noChangeAspect="1"/>
          </p:cNvPicPr>
          <p:nvPr>
            <p:ph sz="half" idx="1"/>
          </p:nvPr>
        </p:nvPicPr>
        <p:blipFill>
          <a:blip r:embed="rId1"/>
          <a:stretch>
            <a:fillRect/>
          </a:stretch>
        </p:blipFill>
        <p:spPr>
          <a:xfrm>
            <a:off x="650875" y="1364615"/>
            <a:ext cx="3398520" cy="4572000"/>
          </a:xfrm>
          <a:prstGeom prst="rect">
            <a:avLst/>
          </a:prstGeom>
        </p:spPr>
      </p:pic>
      <p:pic>
        <p:nvPicPr>
          <p:cNvPr id="11" name="Замещающее содержимое 10"/>
          <p:cNvPicPr>
            <a:picLocks noChangeAspect="1"/>
          </p:cNvPicPr>
          <p:nvPr>
            <p:ph sz="half" idx="2"/>
          </p:nvPr>
        </p:nvPicPr>
        <p:blipFill>
          <a:blip r:embed="rId2"/>
          <a:stretch>
            <a:fillRect/>
          </a:stretch>
        </p:blipFill>
        <p:spPr>
          <a:xfrm>
            <a:off x="4648200" y="2651760"/>
            <a:ext cx="4038600" cy="328422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p:txBody>
          <a:bodyPr/>
          <a:p>
            <a:pPr algn="ctr"/>
            <a:br>
              <a:rPr sz="2400" dirty="0">
                <a:effectLst/>
                <a:latin typeface="Times New Roman" panose="02020603050405020304" pitchFamily="18" charset="0"/>
                <a:cs typeface="Times New Roman" panose="02020603050405020304" pitchFamily="18" charset="0"/>
                <a:sym typeface="+mn-ea"/>
              </a:rPr>
            </a:br>
            <a:r>
              <a:rPr sz="2400" dirty="0">
                <a:effectLst/>
                <a:latin typeface="Times New Roman" panose="02020603050405020304" pitchFamily="18" charset="0"/>
                <a:cs typeface="Times New Roman" panose="02020603050405020304" pitchFamily="18" charset="0"/>
                <a:sym typeface="+mn-ea"/>
              </a:rPr>
              <a:t>1.</a:t>
            </a:r>
            <a:r>
              <a:rPr sz="2400" b="1" dirty="0">
                <a:effectLst/>
                <a:latin typeface="Times New Roman" panose="02020603050405020304" pitchFamily="18" charset="0"/>
                <a:cs typeface="Times New Roman" panose="02020603050405020304" pitchFamily="18" charset="0"/>
                <a:sym typeface="+mn-ea"/>
              </a:rPr>
              <a:t>Дидактическая игра </a:t>
            </a:r>
            <a:br>
              <a:rPr sz="2400" b="1" dirty="0">
                <a:effectLst/>
                <a:latin typeface="Times New Roman" panose="02020603050405020304" pitchFamily="18" charset="0"/>
                <a:cs typeface="Times New Roman" panose="02020603050405020304" pitchFamily="18" charset="0"/>
                <a:sym typeface="+mn-ea"/>
              </a:rPr>
            </a:br>
            <a:r>
              <a:rPr sz="2400" b="1" dirty="0">
                <a:effectLst/>
                <a:latin typeface="Times New Roman" panose="02020603050405020304" pitchFamily="18" charset="0"/>
                <a:cs typeface="Times New Roman" panose="02020603050405020304" pitchFamily="18" charset="0"/>
                <a:sym typeface="+mn-ea"/>
              </a:rPr>
              <a:t>«Приготовим борщ и  сварим компот»</a:t>
            </a:r>
            <a:endParaRPr lang="ru-RU" altLang="en-US" sz="2400"/>
          </a:p>
        </p:txBody>
      </p:sp>
      <p:sp>
        <p:nvSpPr>
          <p:cNvPr id="3" name="Замещающее содержимое 2"/>
          <p:cNvSpPr>
            <a:spLocks noGrp="1"/>
          </p:cNvSpPr>
          <p:nvPr>
            <p:ph sz="half" idx="1"/>
          </p:nvPr>
        </p:nvSpPr>
        <p:spPr/>
        <p:txBody>
          <a:bodyPr/>
          <a:p>
            <a:endParaRPr lang="ru-RU" altLang="en-US"/>
          </a:p>
        </p:txBody>
      </p:sp>
      <p:sp>
        <p:nvSpPr>
          <p:cNvPr id="6" name="Замещающее содержимое 5"/>
          <p:cNvSpPr>
            <a:spLocks noGrp="1"/>
          </p:cNvSpPr>
          <p:nvPr>
            <p:ph sz="half" idx="2"/>
          </p:nvPr>
        </p:nvSpPr>
        <p:spPr/>
        <p:txBody>
          <a:bodyPr/>
          <a:p>
            <a:pPr>
              <a:buSzPct val="80000"/>
            </a:pPr>
            <a:r>
              <a:rPr sz="1600" b="1" dirty="0">
                <a:solidFill>
                  <a:srgbClr val="320E04"/>
                </a:solidFill>
                <a:latin typeface="Times New Roman" panose="02020603050405020304" pitchFamily="18" charset="0"/>
                <a:cs typeface="Times New Roman" panose="02020603050405020304" pitchFamily="18" charset="0"/>
                <a:sym typeface="+mn-ea"/>
              </a:rPr>
              <a:t>Цель: </a:t>
            </a:r>
            <a:r>
              <a:rPr sz="1600" dirty="0">
                <a:solidFill>
                  <a:srgbClr val="320E04"/>
                </a:solidFill>
                <a:latin typeface="Times New Roman" panose="02020603050405020304" pitchFamily="18" charset="0"/>
                <a:cs typeface="Times New Roman" panose="02020603050405020304" pitchFamily="18" charset="0"/>
                <a:sym typeface="+mn-ea"/>
              </a:rPr>
              <a:t>продолжать формировать у детей представление об овощах, фруктах и ягодах.</a:t>
            </a:r>
            <a:endParaRPr sz="1600" kern="1200" dirty="0">
              <a:solidFill>
                <a:srgbClr val="320E04"/>
              </a:solidFill>
              <a:latin typeface="Times New Roman" panose="02020603050405020304" pitchFamily="18" charset="0"/>
              <a:ea typeface="+mn-ea"/>
              <a:cs typeface="Times New Roman" panose="02020603050405020304" pitchFamily="18" charset="0"/>
            </a:endParaRPr>
          </a:p>
          <a:p>
            <a:pPr>
              <a:buSzPct val="80000"/>
            </a:pPr>
            <a:r>
              <a:rPr sz="1600" b="1" dirty="0">
                <a:solidFill>
                  <a:srgbClr val="320E04"/>
                </a:solidFill>
                <a:latin typeface="Times New Roman" panose="02020603050405020304" pitchFamily="18" charset="0"/>
                <a:cs typeface="Times New Roman" panose="02020603050405020304" pitchFamily="18" charset="0"/>
                <a:sym typeface="+mn-ea"/>
              </a:rPr>
              <a:t>Задачи:</a:t>
            </a:r>
            <a:endParaRPr sz="1600" kern="1200" dirty="0">
              <a:solidFill>
                <a:srgbClr val="320E04"/>
              </a:solidFill>
              <a:latin typeface="Times New Roman" panose="02020603050405020304" pitchFamily="18" charset="0"/>
              <a:ea typeface="+mn-ea"/>
              <a:cs typeface="Times New Roman" panose="02020603050405020304" pitchFamily="18" charset="0"/>
            </a:endParaRPr>
          </a:p>
          <a:p>
            <a:pPr>
              <a:buSzPct val="80000"/>
              <a:buFont typeface="Arial" panose="020B0604020202020204" pitchFamily="34" charset="0"/>
              <a:buChar char="•"/>
            </a:pPr>
            <a:r>
              <a:rPr sz="1600" dirty="0">
                <a:solidFill>
                  <a:srgbClr val="320E04"/>
                </a:solidFill>
                <a:latin typeface="Times New Roman" panose="02020603050405020304" pitchFamily="18" charset="0"/>
                <a:cs typeface="Times New Roman" panose="02020603050405020304" pitchFamily="18" charset="0"/>
                <a:sym typeface="+mn-ea"/>
              </a:rPr>
              <a:t>учить согласовывать в речи существительные с прилагательными, обозначающими форму, цвет овощей, фруктов и ягод;</a:t>
            </a:r>
            <a:endParaRPr sz="1600" kern="1200" dirty="0">
              <a:solidFill>
                <a:srgbClr val="320E04"/>
              </a:solidFill>
              <a:latin typeface="Times New Roman" panose="02020603050405020304" pitchFamily="18" charset="0"/>
              <a:ea typeface="+mn-ea"/>
              <a:cs typeface="Times New Roman" panose="02020603050405020304" pitchFamily="18" charset="0"/>
            </a:endParaRPr>
          </a:p>
          <a:p>
            <a:pPr>
              <a:buSzPct val="80000"/>
              <a:buFont typeface="Arial" panose="020B0604020202020204" pitchFamily="34" charset="0"/>
              <a:buChar char="•"/>
            </a:pPr>
            <a:r>
              <a:rPr sz="1600" dirty="0">
                <a:solidFill>
                  <a:srgbClr val="320E04"/>
                </a:solidFill>
                <a:latin typeface="Times New Roman" panose="02020603050405020304" pitchFamily="18" charset="0"/>
                <a:cs typeface="Times New Roman" panose="02020603050405020304" pitchFamily="18" charset="0"/>
                <a:sym typeface="+mn-ea"/>
              </a:rPr>
              <a:t>обогащать словарный запас, развивать устную речь, мелкую моторику пальцев рук;</a:t>
            </a:r>
            <a:endParaRPr sz="1600" kern="1200" dirty="0">
              <a:solidFill>
                <a:srgbClr val="320E04"/>
              </a:solidFill>
              <a:latin typeface="Times New Roman" panose="02020603050405020304" pitchFamily="18" charset="0"/>
              <a:ea typeface="+mn-ea"/>
              <a:cs typeface="Times New Roman" panose="02020603050405020304" pitchFamily="18" charset="0"/>
            </a:endParaRPr>
          </a:p>
          <a:p>
            <a:pPr>
              <a:buSzPct val="80000"/>
              <a:buFont typeface="Arial" panose="020B0604020202020204" pitchFamily="34" charset="0"/>
              <a:buChar char="•"/>
            </a:pPr>
            <a:r>
              <a:rPr sz="1600" dirty="0">
                <a:solidFill>
                  <a:srgbClr val="320E04"/>
                </a:solidFill>
                <a:latin typeface="Times New Roman" panose="02020603050405020304" pitchFamily="18" charset="0"/>
                <a:cs typeface="Times New Roman" panose="02020603050405020304" pitchFamily="18" charset="0"/>
                <a:sym typeface="+mn-ea"/>
              </a:rPr>
              <a:t>развивать память, мышление, внимание;</a:t>
            </a:r>
            <a:endParaRPr sz="1600" kern="1200" dirty="0">
              <a:solidFill>
                <a:srgbClr val="320E04"/>
              </a:solidFill>
              <a:latin typeface="Times New Roman" panose="02020603050405020304" pitchFamily="18" charset="0"/>
              <a:ea typeface="+mn-ea"/>
              <a:cs typeface="Times New Roman" panose="02020603050405020304" pitchFamily="18" charset="0"/>
            </a:endParaRPr>
          </a:p>
          <a:p>
            <a:pPr>
              <a:buSzPct val="80000"/>
              <a:buFont typeface="Arial" panose="020B0604020202020204" pitchFamily="34" charset="0"/>
              <a:buChar char="•"/>
            </a:pPr>
            <a:r>
              <a:rPr sz="1600" dirty="0">
                <a:solidFill>
                  <a:srgbClr val="320E04"/>
                </a:solidFill>
                <a:latin typeface="Times New Roman" panose="02020603050405020304" pitchFamily="18" charset="0"/>
                <a:cs typeface="Times New Roman" panose="02020603050405020304" pitchFamily="18" charset="0"/>
                <a:sym typeface="+mn-ea"/>
              </a:rPr>
              <a:t>закреплять у детей знания об овощах, фруктах и ягодах, правильно называть их, классифицировать;</a:t>
            </a:r>
            <a:endParaRPr sz="1600" kern="1200" dirty="0">
              <a:solidFill>
                <a:srgbClr val="320E04"/>
              </a:solidFill>
              <a:latin typeface="Times New Roman" panose="02020603050405020304" pitchFamily="18" charset="0"/>
              <a:ea typeface="+mn-ea"/>
              <a:cs typeface="Times New Roman" panose="02020603050405020304" pitchFamily="18" charset="0"/>
            </a:endParaRPr>
          </a:p>
          <a:p>
            <a:pPr>
              <a:buSzPct val="80000"/>
              <a:buFont typeface="Arial" panose="020B0604020202020204" pitchFamily="34" charset="0"/>
              <a:buChar char="•"/>
            </a:pPr>
            <a:r>
              <a:rPr sz="1600" dirty="0">
                <a:solidFill>
                  <a:srgbClr val="320E04"/>
                </a:solidFill>
                <a:latin typeface="Times New Roman" panose="02020603050405020304" pitchFamily="18" charset="0"/>
                <a:cs typeface="Times New Roman" panose="02020603050405020304" pitchFamily="18" charset="0"/>
                <a:sym typeface="+mn-ea"/>
              </a:rPr>
              <a:t>формировать представление об особенностях внешнего вида  овощей, фруктов и ягод;</a:t>
            </a:r>
            <a:endParaRPr sz="1600" kern="1200" dirty="0">
              <a:solidFill>
                <a:srgbClr val="320E04"/>
              </a:solidFill>
              <a:latin typeface="Times New Roman" panose="02020603050405020304" pitchFamily="18" charset="0"/>
              <a:ea typeface="+mn-ea"/>
              <a:cs typeface="Times New Roman" panose="02020603050405020304" pitchFamily="18" charset="0"/>
            </a:endParaRPr>
          </a:p>
          <a:p>
            <a:pPr>
              <a:buSzPct val="80000"/>
              <a:buFont typeface="Arial" panose="020B0604020202020204" pitchFamily="34" charset="0"/>
              <a:buChar char="•"/>
            </a:pPr>
            <a:r>
              <a:rPr sz="1600" dirty="0">
                <a:solidFill>
                  <a:srgbClr val="320E04"/>
                </a:solidFill>
                <a:latin typeface="Times New Roman" panose="02020603050405020304" pitchFamily="18" charset="0"/>
                <a:cs typeface="Times New Roman" panose="02020603050405020304" pitchFamily="18" charset="0"/>
                <a:sym typeface="+mn-ea"/>
              </a:rPr>
              <a:t>активизировать в речи детей понятия: «овощи», «фрукты», «ягоды».</a:t>
            </a:r>
            <a:endParaRPr sz="1600" kern="1200" dirty="0">
              <a:solidFill>
                <a:srgbClr val="320E04"/>
              </a:solidFill>
              <a:latin typeface="Times New Roman" panose="02020603050405020304" pitchFamily="18" charset="0"/>
              <a:ea typeface="Times New Roman" panose="02020603050405020304" pitchFamily="18" charset="0"/>
              <a:cs typeface="+mn-cs"/>
            </a:endParaRPr>
          </a:p>
          <a:p>
            <a:endParaRPr lang="ru-RU" altLang="en-US" sz="1600"/>
          </a:p>
        </p:txBody>
      </p:sp>
      <p:pic>
        <p:nvPicPr>
          <p:cNvPr id="12291" name="Picture 2" descr="C:\Users\Дом\Desktop\фото для семинара\1\борщ и компот 3.jpg"/>
          <p:cNvPicPr>
            <a:picLocks noGrp="1" noChangeAspect="1"/>
          </p:cNvPicPr>
          <p:nvPr/>
        </p:nvPicPr>
        <p:blipFill>
          <a:blip r:embed="rId1"/>
          <a:srcRect/>
          <a:stretch>
            <a:fillRect/>
          </a:stretch>
        </p:blipFill>
        <p:spPr>
          <a:xfrm>
            <a:off x="539750" y="1268730"/>
            <a:ext cx="3678555" cy="4791710"/>
          </a:xfrm>
          <a:prstGeom prst="rect">
            <a:avLst/>
          </a:prstGeom>
          <a:noFill/>
          <a:ln w="952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a:xfrm>
            <a:off x="457200" y="447040"/>
            <a:ext cx="8229600" cy="877570"/>
          </a:xfrm>
        </p:spPr>
        <p:txBody>
          <a:bodyPr/>
          <a:p>
            <a:pPr algn="ctr"/>
            <a:r>
              <a:rPr sz="3200" b="1" dirty="0">
                <a:effectLst/>
                <a:latin typeface="Times New Roman" panose="02020603050405020304" pitchFamily="18" charset="0"/>
                <a:cs typeface="Times New Roman" panose="02020603050405020304" pitchFamily="18" charset="0"/>
                <a:sym typeface="+mn-ea"/>
              </a:rPr>
              <a:t>Варианты проведения игры</a:t>
            </a:r>
            <a:endParaRPr lang="ru-RU" altLang="en-US" sz="3200"/>
          </a:p>
        </p:txBody>
      </p:sp>
      <p:sp>
        <p:nvSpPr>
          <p:cNvPr id="3" name="Замещающее содержимое 2"/>
          <p:cNvSpPr>
            <a:spLocks noGrp="1"/>
          </p:cNvSpPr>
          <p:nvPr>
            <p:ph idx="1"/>
          </p:nvPr>
        </p:nvSpPr>
        <p:spPr/>
        <p:txBody>
          <a:bodyPr/>
          <a:p>
            <a:pPr>
              <a:buNone/>
            </a:pPr>
            <a:endParaRPr sz="1800" b="1" dirty="0">
              <a:latin typeface="Times New Roman" panose="02020603050405020304" pitchFamily="18" charset="0"/>
              <a:cs typeface="Times New Roman" panose="02020603050405020304" pitchFamily="18" charset="0"/>
              <a:sym typeface="+mn-ea"/>
            </a:endParaRPr>
          </a:p>
          <a:p>
            <a:pPr>
              <a:buNone/>
            </a:pPr>
            <a:r>
              <a:rPr sz="1800" b="1" dirty="0">
                <a:latin typeface="Times New Roman" panose="02020603050405020304" pitchFamily="18" charset="0"/>
                <a:cs typeface="Times New Roman" panose="02020603050405020304" pitchFamily="18" charset="0"/>
                <a:sym typeface="+mn-ea"/>
              </a:rPr>
              <a:t>Вариант 1.</a:t>
            </a:r>
            <a:r>
              <a:rPr sz="1800" dirty="0">
                <a:latin typeface="Times New Roman" panose="02020603050405020304" pitchFamily="18" charset="0"/>
                <a:cs typeface="Times New Roman" panose="02020603050405020304" pitchFamily="18" charset="0"/>
                <a:sym typeface="+mn-ea"/>
              </a:rPr>
              <a:t> </a:t>
            </a:r>
            <a:r>
              <a:rPr sz="1800" b="1" dirty="0">
                <a:latin typeface="Times New Roman" panose="02020603050405020304" pitchFamily="18" charset="0"/>
                <a:cs typeface="Times New Roman" panose="02020603050405020304" pitchFamily="18" charset="0"/>
                <a:sym typeface="+mn-ea"/>
              </a:rPr>
              <a:t>«Назови и расскажи».</a:t>
            </a:r>
            <a:endParaRPr sz="1800" dirty="0">
              <a:latin typeface="Times New Roman" panose="02020603050405020304" pitchFamily="18" charset="0"/>
              <a:cs typeface="Times New Roman" panose="02020603050405020304" pitchFamily="18" charset="0"/>
            </a:endParaRPr>
          </a:p>
          <a:p>
            <a:pPr>
              <a:buNone/>
            </a:pPr>
            <a:r>
              <a:rPr sz="1800" b="1" dirty="0">
                <a:latin typeface="Times New Roman" panose="02020603050405020304" pitchFamily="18" charset="0"/>
                <a:cs typeface="Times New Roman" panose="02020603050405020304" pitchFamily="18" charset="0"/>
                <a:sym typeface="+mn-ea"/>
              </a:rPr>
              <a:t>Вариант 2. «Классификация «овощи», «фрукты» и «ягоды».</a:t>
            </a:r>
            <a:endParaRPr sz="1800" dirty="0">
              <a:latin typeface="Times New Roman" panose="02020603050405020304" pitchFamily="18" charset="0"/>
              <a:cs typeface="Times New Roman" panose="02020603050405020304" pitchFamily="18" charset="0"/>
            </a:endParaRPr>
          </a:p>
          <a:p>
            <a:pPr>
              <a:buNone/>
            </a:pPr>
            <a:r>
              <a:rPr sz="1800" dirty="0">
                <a:latin typeface="Times New Roman" panose="02020603050405020304" pitchFamily="18" charset="0"/>
                <a:cs typeface="Times New Roman" panose="02020603050405020304" pitchFamily="18" charset="0"/>
                <a:sym typeface="+mn-ea"/>
              </a:rPr>
              <a:t>	Учитель-логопед выкладывает макеты кастрюль «Борщ» и «Компот», рядом на столе лежат  овощи, фрукты и ягоды. Логопед просит ребенка выбрать картинку плода, дать название и определить обобщающим понятием и сказать что можно сварить из него. Ребенок кладет тот или иной предмет в необходимую  кастрюльку.</a:t>
            </a:r>
            <a:endParaRPr sz="1800" dirty="0">
              <a:latin typeface="Times New Roman" panose="02020603050405020304" pitchFamily="18" charset="0"/>
              <a:cs typeface="Times New Roman" panose="02020603050405020304" pitchFamily="18" charset="0"/>
              <a:sym typeface="+mn-ea"/>
            </a:endParaRPr>
          </a:p>
          <a:p>
            <a:pPr>
              <a:buNone/>
            </a:pPr>
            <a:r>
              <a:rPr sz="1800" b="1" dirty="0">
                <a:latin typeface="Times New Roman" panose="02020603050405020304" pitchFamily="18" charset="0"/>
                <a:cs typeface="Times New Roman" panose="02020603050405020304" pitchFamily="18" charset="0"/>
                <a:sym typeface="+mn-ea"/>
              </a:rPr>
              <a:t>Вариант 3.</a:t>
            </a:r>
            <a:r>
              <a:rPr sz="1800" dirty="0">
                <a:latin typeface="Times New Roman" panose="02020603050405020304" pitchFamily="18" charset="0"/>
                <a:cs typeface="Times New Roman" panose="02020603050405020304" pitchFamily="18" charset="0"/>
                <a:sym typeface="+mn-ea"/>
              </a:rPr>
              <a:t> </a:t>
            </a:r>
            <a:r>
              <a:rPr sz="1800" b="1" dirty="0">
                <a:latin typeface="Times New Roman" panose="02020603050405020304" pitchFamily="18" charset="0"/>
                <a:cs typeface="Times New Roman" panose="02020603050405020304" pitchFamily="18" charset="0"/>
                <a:sym typeface="+mn-ea"/>
              </a:rPr>
              <a:t>«Что здесь лишнее».</a:t>
            </a:r>
            <a:endParaRPr sz="1800" dirty="0">
              <a:latin typeface="Times New Roman" panose="02020603050405020304" pitchFamily="18" charset="0"/>
              <a:cs typeface="Times New Roman" panose="02020603050405020304" pitchFamily="18" charset="0"/>
            </a:endParaRPr>
          </a:p>
          <a:p>
            <a:pPr>
              <a:buNone/>
            </a:pPr>
            <a:r>
              <a:rPr sz="1800" dirty="0">
                <a:latin typeface="Times New Roman" panose="02020603050405020304" pitchFamily="18" charset="0"/>
                <a:cs typeface="Times New Roman" panose="02020603050405020304" pitchFamily="18" charset="0"/>
                <a:sym typeface="+mn-ea"/>
              </a:rPr>
              <a:t>	Учитель-логопед намеренно выкладывает на кастрюльку «Борщ» с овощами 1-2 фрукта. Ребенок должен найти лишний и доказать почему? Аналогично проводится игра с кастрюлькой «Компот».</a:t>
            </a:r>
            <a:endParaRPr sz="1800" dirty="0">
              <a:latin typeface="Times New Roman" panose="02020603050405020304" pitchFamily="18" charset="0"/>
              <a:cs typeface="Times New Roman" panose="02020603050405020304" pitchFamily="18" charset="0"/>
            </a:endParaRPr>
          </a:p>
          <a:p>
            <a:pPr>
              <a:buNone/>
            </a:pPr>
            <a:r>
              <a:rPr sz="1800" b="1" dirty="0">
                <a:latin typeface="Times New Roman" panose="02020603050405020304" pitchFamily="18" charset="0"/>
                <a:cs typeface="Times New Roman" panose="02020603050405020304" pitchFamily="18" charset="0"/>
                <a:sym typeface="+mn-ea"/>
              </a:rPr>
              <a:t>Вариант 4.</a:t>
            </a:r>
            <a:r>
              <a:rPr sz="1800" dirty="0">
                <a:latin typeface="Times New Roman" panose="02020603050405020304" pitchFamily="18" charset="0"/>
                <a:cs typeface="Times New Roman" panose="02020603050405020304" pitchFamily="18" charset="0"/>
                <a:sym typeface="+mn-ea"/>
              </a:rPr>
              <a:t> </a:t>
            </a:r>
            <a:r>
              <a:rPr sz="1800" b="1" dirty="0">
                <a:latin typeface="Times New Roman" panose="02020603050405020304" pitchFamily="18" charset="0"/>
                <a:cs typeface="Times New Roman" panose="02020603050405020304" pitchFamily="18" charset="0"/>
                <a:sym typeface="+mn-ea"/>
              </a:rPr>
              <a:t>«Описательные загадки».</a:t>
            </a:r>
            <a:endParaRPr sz="1800" b="1" dirty="0">
              <a:latin typeface="Times New Roman" panose="02020603050405020304" pitchFamily="18" charset="0"/>
              <a:cs typeface="Times New Roman" panose="02020603050405020304" pitchFamily="18" charset="0"/>
              <a:sym typeface="+mn-ea"/>
            </a:endParaRPr>
          </a:p>
          <a:p>
            <a:pPr>
              <a:buNone/>
            </a:pPr>
            <a:r>
              <a:rPr sz="1800" b="1" dirty="0">
                <a:latin typeface="Times New Roman" panose="02020603050405020304" pitchFamily="18" charset="0"/>
                <a:cs typeface="Times New Roman" panose="02020603050405020304" pitchFamily="18" charset="0"/>
                <a:sym typeface="+mn-ea"/>
              </a:rPr>
              <a:t>Вариант 5.</a:t>
            </a:r>
            <a:r>
              <a:rPr sz="1800" dirty="0">
                <a:latin typeface="Times New Roman" panose="02020603050405020304" pitchFamily="18" charset="0"/>
                <a:cs typeface="Times New Roman" panose="02020603050405020304" pitchFamily="18" charset="0"/>
                <a:sym typeface="+mn-ea"/>
              </a:rPr>
              <a:t> </a:t>
            </a:r>
            <a:r>
              <a:rPr sz="1800" b="1" dirty="0">
                <a:latin typeface="Times New Roman" panose="02020603050405020304" pitchFamily="18" charset="0"/>
                <a:cs typeface="Times New Roman" panose="02020603050405020304" pitchFamily="18" charset="0"/>
                <a:sym typeface="+mn-ea"/>
              </a:rPr>
              <a:t>«Слова рассыпались, собери их».</a:t>
            </a:r>
            <a:endParaRPr sz="1800" dirty="0">
              <a:latin typeface="Times New Roman" panose="02020603050405020304" pitchFamily="18" charset="0"/>
              <a:cs typeface="Times New Roman" panose="02020603050405020304" pitchFamily="18" charset="0"/>
            </a:endParaRPr>
          </a:p>
          <a:p>
            <a:pPr>
              <a:buNone/>
            </a:pPr>
            <a:r>
              <a:rPr sz="1800" dirty="0">
                <a:latin typeface="Times New Roman" panose="02020603050405020304" pitchFamily="18" charset="0"/>
                <a:cs typeface="Times New Roman" panose="02020603050405020304" pitchFamily="18" charset="0"/>
                <a:sym typeface="+mn-ea"/>
              </a:rPr>
              <a:t>	Материал для игры: </a:t>
            </a:r>
            <a:r>
              <a:rPr lang="ru-RU" sz="1800" dirty="0">
                <a:latin typeface="Times New Roman" panose="02020603050405020304" pitchFamily="18" charset="0"/>
                <a:cs typeface="Times New Roman" panose="02020603050405020304" pitchFamily="18" charset="0"/>
                <a:sym typeface="+mn-ea"/>
              </a:rPr>
              <a:t>л</a:t>
            </a:r>
            <a:r>
              <a:rPr sz="1800" dirty="0">
                <a:latin typeface="Times New Roman" panose="02020603050405020304" pitchFamily="18" charset="0"/>
                <a:cs typeface="Times New Roman" panose="02020603050405020304" pitchFamily="18" charset="0"/>
                <a:sym typeface="+mn-ea"/>
              </a:rPr>
              <a:t>ук - </a:t>
            </a:r>
            <a:r>
              <a:rPr lang="ru-RU" sz="1800" dirty="0">
                <a:latin typeface="Times New Roman" panose="02020603050405020304" pitchFamily="18" charset="0"/>
                <a:cs typeface="Times New Roman" panose="02020603050405020304" pitchFamily="18" charset="0"/>
                <a:sym typeface="+mn-ea"/>
              </a:rPr>
              <a:t>л</a:t>
            </a:r>
            <a:r>
              <a:rPr sz="1800" dirty="0">
                <a:latin typeface="Times New Roman" panose="02020603050405020304" pitchFamily="18" charset="0"/>
                <a:cs typeface="Times New Roman" panose="02020603050405020304" pitchFamily="18" charset="0"/>
                <a:sym typeface="+mn-ea"/>
              </a:rPr>
              <a:t>,</a:t>
            </a:r>
            <a:r>
              <a:rPr lang="ru-RU" sz="1800" dirty="0">
                <a:latin typeface="Times New Roman" panose="02020603050405020304" pitchFamily="18" charset="0"/>
                <a:cs typeface="Times New Roman" panose="02020603050405020304" pitchFamily="18" charset="0"/>
                <a:sym typeface="+mn-ea"/>
              </a:rPr>
              <a:t>у</a:t>
            </a:r>
            <a:r>
              <a:rPr sz="1800" dirty="0">
                <a:latin typeface="Times New Roman" panose="02020603050405020304" pitchFamily="18" charset="0"/>
                <a:cs typeface="Times New Roman" panose="02020603050405020304" pitchFamily="18" charset="0"/>
                <a:sym typeface="+mn-ea"/>
              </a:rPr>
              <a:t>,</a:t>
            </a:r>
            <a:r>
              <a:rPr lang="ru-RU" sz="1800" dirty="0">
                <a:latin typeface="Times New Roman" panose="02020603050405020304" pitchFamily="18" charset="0"/>
                <a:cs typeface="Times New Roman" panose="02020603050405020304" pitchFamily="18" charset="0"/>
                <a:sym typeface="+mn-ea"/>
              </a:rPr>
              <a:t>к</a:t>
            </a:r>
            <a:r>
              <a:rPr sz="1800" dirty="0">
                <a:latin typeface="Times New Roman" panose="02020603050405020304" pitchFamily="18" charset="0"/>
                <a:cs typeface="Times New Roman" panose="02020603050405020304" pitchFamily="18" charset="0"/>
                <a:sym typeface="+mn-ea"/>
              </a:rPr>
              <a:t>;  с</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в</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ё</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к</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л</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а, п</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е</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р</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е</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ц,  у</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к</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р</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о</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п, г</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р</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у</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ш</a:t>
            </a:r>
            <a:r>
              <a:rPr lang="ru-RU" sz="1800" dirty="0">
                <a:latin typeface="Times New Roman" panose="02020603050405020304" pitchFamily="18" charset="0"/>
                <a:cs typeface="Times New Roman" panose="02020603050405020304" pitchFamily="18" charset="0"/>
                <a:sym typeface="+mn-ea"/>
              </a:rPr>
              <a:t>,</a:t>
            </a:r>
            <a:r>
              <a:rPr sz="1800" dirty="0">
                <a:latin typeface="Times New Roman" panose="02020603050405020304" pitchFamily="18" charset="0"/>
                <a:cs typeface="Times New Roman" panose="02020603050405020304" pitchFamily="18" charset="0"/>
                <a:sym typeface="+mn-ea"/>
              </a:rPr>
              <a:t>а</a:t>
            </a:r>
            <a:r>
              <a:rPr lang="ru-RU" sz="1800" dirty="0">
                <a:latin typeface="Times New Roman" panose="02020603050405020304" pitchFamily="18" charset="0"/>
                <a:cs typeface="Times New Roman" panose="02020603050405020304" pitchFamily="18" charset="0"/>
                <a:sym typeface="+mn-ea"/>
              </a:rPr>
              <a:t> и др.</a:t>
            </a:r>
            <a:endParaRPr sz="1800" dirty="0">
              <a:latin typeface="Times New Roman" panose="02020603050405020304" pitchFamily="18" charset="0"/>
              <a:cs typeface="Times New Roman" panose="02020603050405020304" pitchFamily="18" charset="0"/>
            </a:endParaRPr>
          </a:p>
          <a:p>
            <a:endParaRPr lang="ru-RU" altLang="en-US" sz="18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a:xfrm>
            <a:off x="457200" y="190500"/>
            <a:ext cx="8229600" cy="1103630"/>
          </a:xfrm>
        </p:spPr>
        <p:txBody>
          <a:bodyPr/>
          <a:p>
            <a:pPr algn="ctr"/>
            <a:br>
              <a:rPr sz="2800" b="1" dirty="0">
                <a:effectLst/>
                <a:latin typeface="Times New Roman" panose="02020603050405020304" pitchFamily="18" charset="0"/>
                <a:cs typeface="Times New Roman" panose="02020603050405020304" pitchFamily="18" charset="0"/>
                <a:sym typeface="+mn-ea"/>
              </a:rPr>
            </a:br>
            <a:r>
              <a:rPr sz="3200" b="1" dirty="0">
                <a:effectLst/>
                <a:latin typeface="Times New Roman" panose="02020603050405020304" pitchFamily="18" charset="0"/>
                <a:cs typeface="Times New Roman" panose="02020603050405020304" pitchFamily="18" charset="0"/>
                <a:sym typeface="+mn-ea"/>
              </a:rPr>
              <a:t>Дидактическая игра</a:t>
            </a:r>
            <a:r>
              <a:rPr lang="ru-RU" sz="3200" b="1" dirty="0">
                <a:effectLst/>
                <a:latin typeface="Times New Roman" panose="02020603050405020304" pitchFamily="18" charset="0"/>
                <a:cs typeface="Times New Roman" panose="02020603050405020304" pitchFamily="18" charset="0"/>
                <a:sym typeface="+mn-ea"/>
              </a:rPr>
              <a:t> </a:t>
            </a:r>
            <a:r>
              <a:rPr sz="3200" b="1" dirty="0">
                <a:effectLst/>
                <a:latin typeface="Times New Roman" panose="02020603050405020304" pitchFamily="18" charset="0"/>
                <a:cs typeface="Times New Roman" panose="02020603050405020304" pitchFamily="18" charset="0"/>
                <a:sym typeface="+mn-ea"/>
              </a:rPr>
              <a:t>«Скажи, что я делаю»</a:t>
            </a:r>
            <a:br>
              <a:rPr sz="2800" dirty="0">
                <a:effectLst>
                  <a:outerShdw blurRad="38100" dist="38100" dir="2700000">
                    <a:srgbClr val="000000"/>
                  </a:outerShdw>
                </a:effectLst>
                <a:sym typeface="+mn-ea"/>
              </a:rPr>
            </a:br>
            <a:endParaRPr lang="ru-RU" altLang="en-US" sz="2800"/>
          </a:p>
        </p:txBody>
      </p:sp>
      <p:sp>
        <p:nvSpPr>
          <p:cNvPr id="3" name="Замещающее содержимое 2"/>
          <p:cNvSpPr>
            <a:spLocks noGrp="1"/>
          </p:cNvSpPr>
          <p:nvPr>
            <p:ph idx="1"/>
          </p:nvPr>
        </p:nvSpPr>
        <p:spPr/>
        <p:txBody>
          <a:bodyPr/>
          <a:p>
            <a:pPr algn="l">
              <a:buNone/>
            </a:pPr>
            <a:endParaRPr sz="2400" b="1" dirty="0">
              <a:latin typeface="Times New Roman" panose="02020603050405020304" pitchFamily="18" charset="0"/>
              <a:cs typeface="Times New Roman" panose="02020603050405020304" pitchFamily="18" charset="0"/>
              <a:sym typeface="+mn-ea"/>
            </a:endParaRPr>
          </a:p>
          <a:p>
            <a:pPr algn="l">
              <a:buNone/>
            </a:pPr>
            <a:r>
              <a:rPr sz="2400" b="1" dirty="0">
                <a:latin typeface="Times New Roman" panose="02020603050405020304" pitchFamily="18" charset="0"/>
                <a:cs typeface="Times New Roman" panose="02020603050405020304" pitchFamily="18" charset="0"/>
                <a:sym typeface="+mn-ea"/>
              </a:rPr>
              <a:t>Цель:  </a:t>
            </a:r>
            <a:r>
              <a:rPr sz="2400" dirty="0">
                <a:latin typeface="Times New Roman" panose="02020603050405020304" pitchFamily="18" charset="0"/>
                <a:cs typeface="Times New Roman" panose="02020603050405020304" pitchFamily="18" charset="0"/>
                <a:sym typeface="+mn-ea"/>
              </a:rPr>
              <a:t>активизировать в речи глаголы, которые употребляются в определенной ситуации.</a:t>
            </a:r>
            <a:endParaRPr sz="2400" dirty="0">
              <a:latin typeface="Times New Roman" panose="02020603050405020304" pitchFamily="18" charset="0"/>
              <a:cs typeface="Times New Roman" panose="02020603050405020304" pitchFamily="18" charset="0"/>
            </a:endParaRPr>
          </a:p>
          <a:p>
            <a:pPr algn="l">
              <a:buNone/>
            </a:pPr>
            <a:r>
              <a:rPr sz="2400" b="1" dirty="0">
                <a:latin typeface="Times New Roman" panose="02020603050405020304" pitchFamily="18" charset="0"/>
                <a:cs typeface="Times New Roman" panose="02020603050405020304" pitchFamily="18" charset="0"/>
                <a:sym typeface="+mn-ea"/>
              </a:rPr>
              <a:t>Задачи:</a:t>
            </a:r>
            <a:endParaRPr sz="2400" dirty="0">
              <a:latin typeface="Times New Roman" panose="02020603050405020304" pitchFamily="18" charset="0"/>
              <a:cs typeface="Times New Roman" panose="02020603050405020304" pitchFamily="18" charset="0"/>
            </a:endParaRPr>
          </a:p>
          <a:p>
            <a:pPr algn="l"/>
            <a:r>
              <a:rPr sz="2400" dirty="0">
                <a:latin typeface="Times New Roman" panose="02020603050405020304" pitchFamily="18" charset="0"/>
                <a:cs typeface="Times New Roman" panose="02020603050405020304" pitchFamily="18" charset="0"/>
                <a:sym typeface="+mn-ea"/>
              </a:rPr>
              <a:t>учить подбирать глаголы к определенному действию взрослого;</a:t>
            </a:r>
            <a:endParaRPr sz="2400" dirty="0">
              <a:latin typeface="Times New Roman" panose="02020603050405020304" pitchFamily="18" charset="0"/>
              <a:cs typeface="Times New Roman" panose="02020603050405020304" pitchFamily="18" charset="0"/>
            </a:endParaRPr>
          </a:p>
          <a:p>
            <a:pPr algn="l"/>
            <a:r>
              <a:rPr sz="2400" dirty="0">
                <a:latin typeface="Times New Roman" panose="02020603050405020304" pitchFamily="18" charset="0"/>
                <a:cs typeface="Times New Roman" panose="02020603050405020304" pitchFamily="18" charset="0"/>
                <a:sym typeface="+mn-ea"/>
              </a:rPr>
              <a:t>обогащать речь глаголами: «чистить»,  «раскатывать», «резать», «наливать», «мешать», «тереть», «жарить», «варить», «солить», «взбивать»,  «запекать» и др.</a:t>
            </a:r>
            <a:endParaRPr sz="2400" dirty="0">
              <a:latin typeface="Times New Roman" panose="02020603050405020304" pitchFamily="18" charset="0"/>
              <a:cs typeface="Times New Roman" panose="02020603050405020304" pitchFamily="18" charset="0"/>
            </a:endParaRPr>
          </a:p>
          <a:p>
            <a:pPr algn="l"/>
            <a:r>
              <a:rPr sz="2400" dirty="0">
                <a:latin typeface="Times New Roman" panose="02020603050405020304" pitchFamily="18" charset="0"/>
                <a:cs typeface="Times New Roman" panose="02020603050405020304" pitchFamily="18" charset="0"/>
                <a:sym typeface="+mn-ea"/>
              </a:rPr>
              <a:t>учить употреблять имена существительные  с глаголами в настоящем и прошедшем времени;</a:t>
            </a:r>
            <a:endParaRPr sz="2400" dirty="0">
              <a:latin typeface="Times New Roman" panose="02020603050405020304" pitchFamily="18" charset="0"/>
              <a:cs typeface="Times New Roman" panose="02020603050405020304" pitchFamily="18" charset="0"/>
            </a:endParaRPr>
          </a:p>
          <a:p>
            <a:pPr algn="l"/>
            <a:r>
              <a:rPr sz="2400" dirty="0">
                <a:latin typeface="Times New Roman" panose="02020603050405020304" pitchFamily="18" charset="0"/>
                <a:cs typeface="Times New Roman" panose="02020603050405020304" pitchFamily="18" charset="0"/>
                <a:sym typeface="+mn-ea"/>
              </a:rPr>
              <a:t>развивать внимание, память, мышление.</a:t>
            </a:r>
            <a:endParaRPr sz="2400" dirty="0">
              <a:latin typeface="Times New Roman" panose="02020603050405020304" pitchFamily="18" charset="0"/>
              <a:cs typeface="Times New Roman" panose="02020603050405020304" pitchFamily="18" charset="0"/>
            </a:endParaRPr>
          </a:p>
          <a:p>
            <a:endParaRPr lang="ru-RU" altLang="en-US" sz="24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a:xfrm>
            <a:off x="457200" y="389890"/>
            <a:ext cx="8229600" cy="860425"/>
          </a:xfrm>
        </p:spPr>
        <p:txBody>
          <a:bodyPr/>
          <a:p>
            <a:pPr algn="ctr"/>
            <a:r>
              <a:rPr sz="3200" b="1" dirty="0">
                <a:effectLst/>
                <a:latin typeface="Times New Roman" panose="02020603050405020304" pitchFamily="18" charset="0"/>
                <a:cs typeface="Times New Roman" panose="02020603050405020304" pitchFamily="18" charset="0"/>
                <a:sym typeface="+mn-ea"/>
              </a:rPr>
              <a:t>Варианты проведения игры</a:t>
            </a:r>
            <a:endParaRPr lang="ru-RU" altLang="en-US" sz="3200"/>
          </a:p>
        </p:txBody>
      </p:sp>
      <p:sp>
        <p:nvSpPr>
          <p:cNvPr id="3" name="Замещающее содержимое 2"/>
          <p:cNvSpPr>
            <a:spLocks noGrp="1"/>
          </p:cNvSpPr>
          <p:nvPr>
            <p:ph idx="1"/>
          </p:nvPr>
        </p:nvSpPr>
        <p:spPr/>
        <p:txBody>
          <a:bodyPr/>
          <a:p>
            <a:pPr algn="l">
              <a:buNone/>
            </a:pPr>
            <a:endParaRPr sz="2400" b="1" dirty="0">
              <a:latin typeface="Times New Roman" panose="02020603050405020304" pitchFamily="18" charset="0"/>
              <a:cs typeface="Times New Roman" panose="02020603050405020304" pitchFamily="18" charset="0"/>
              <a:sym typeface="+mn-ea"/>
            </a:endParaRPr>
          </a:p>
          <a:p>
            <a:pPr algn="l">
              <a:buNone/>
            </a:pPr>
            <a:r>
              <a:rPr sz="2400" b="1" dirty="0">
                <a:latin typeface="Times New Roman" panose="02020603050405020304" pitchFamily="18" charset="0"/>
                <a:cs typeface="Times New Roman" panose="02020603050405020304" pitchFamily="18" charset="0"/>
                <a:sym typeface="+mn-ea"/>
              </a:rPr>
              <a:t>Вариант 1</a:t>
            </a:r>
            <a:r>
              <a:rPr sz="2400" dirty="0">
                <a:latin typeface="Times New Roman" panose="02020603050405020304" pitchFamily="18" charset="0"/>
                <a:cs typeface="Times New Roman" panose="02020603050405020304" pitchFamily="18" charset="0"/>
                <a:sym typeface="+mn-ea"/>
              </a:rPr>
              <a:t>. </a:t>
            </a:r>
            <a:r>
              <a:rPr sz="2400" b="1" dirty="0">
                <a:latin typeface="Times New Roman" panose="02020603050405020304" pitchFamily="18" charset="0"/>
                <a:cs typeface="Times New Roman" panose="02020603050405020304" pitchFamily="18" charset="0"/>
                <a:sym typeface="+mn-ea"/>
              </a:rPr>
              <a:t>«Подбери к «слову-действию» </a:t>
            </a:r>
            <a:endParaRPr sz="2400" b="1" dirty="0">
              <a:latin typeface="Times New Roman" panose="02020603050405020304" pitchFamily="18" charset="0"/>
              <a:cs typeface="Times New Roman" panose="02020603050405020304" pitchFamily="18" charset="0"/>
              <a:sym typeface="+mn-ea"/>
            </a:endParaRPr>
          </a:p>
          <a:p>
            <a:pPr algn="l">
              <a:buNone/>
            </a:pPr>
            <a:r>
              <a:rPr sz="2400" b="1" dirty="0">
                <a:latin typeface="Times New Roman" panose="02020603050405020304" pitchFamily="18" charset="0"/>
                <a:cs typeface="Times New Roman" panose="02020603050405020304" pitchFamily="18" charset="0"/>
                <a:sym typeface="+mn-ea"/>
              </a:rPr>
              <a:t>«слово-предмет».</a:t>
            </a:r>
            <a:endParaRPr sz="2400" dirty="0">
              <a:latin typeface="Times New Roman" panose="02020603050405020304" pitchFamily="18" charset="0"/>
              <a:cs typeface="Times New Roman" panose="02020603050405020304" pitchFamily="18" charset="0"/>
            </a:endParaRPr>
          </a:p>
          <a:p>
            <a:pPr>
              <a:buNone/>
            </a:pPr>
            <a:r>
              <a:rPr sz="2400" dirty="0">
                <a:latin typeface="Times New Roman" panose="02020603050405020304" pitchFamily="18" charset="0"/>
                <a:cs typeface="Times New Roman" panose="02020603050405020304" pitchFamily="18" charset="0"/>
                <a:sym typeface="+mn-ea"/>
              </a:rPr>
              <a:t>Наливает воду, раскатывает тесто, режет капусту, трёт морковь, жарит лук, солит борщ, запекает яблоки.</a:t>
            </a:r>
            <a:endParaRPr sz="2400" dirty="0">
              <a:latin typeface="Times New Roman" panose="02020603050405020304" pitchFamily="18" charset="0"/>
              <a:cs typeface="Times New Roman" panose="02020603050405020304" pitchFamily="18" charset="0"/>
            </a:endParaRPr>
          </a:p>
          <a:p>
            <a:pPr>
              <a:buNone/>
            </a:pPr>
            <a:r>
              <a:rPr sz="2400" b="1" dirty="0">
                <a:latin typeface="Times New Roman" panose="02020603050405020304" pitchFamily="18" charset="0"/>
                <a:cs typeface="Times New Roman" panose="02020603050405020304" pitchFamily="18" charset="0"/>
                <a:sym typeface="+mn-ea"/>
              </a:rPr>
              <a:t>Вариант 2</a:t>
            </a:r>
            <a:r>
              <a:rPr sz="2400" dirty="0">
                <a:latin typeface="Times New Roman" panose="02020603050405020304" pitchFamily="18" charset="0"/>
                <a:cs typeface="Times New Roman" panose="02020603050405020304" pitchFamily="18" charset="0"/>
                <a:sym typeface="+mn-ea"/>
              </a:rPr>
              <a:t>. </a:t>
            </a:r>
            <a:r>
              <a:rPr sz="2400" b="1" dirty="0">
                <a:latin typeface="Times New Roman" panose="02020603050405020304" pitchFamily="18" charset="0"/>
                <a:cs typeface="Times New Roman" panose="02020603050405020304" pitchFamily="18" charset="0"/>
                <a:sym typeface="+mn-ea"/>
              </a:rPr>
              <a:t>«Что делает мама?» «Что делала мама?»</a:t>
            </a:r>
            <a:endParaRPr sz="2400" dirty="0">
              <a:latin typeface="Times New Roman" panose="02020603050405020304" pitchFamily="18" charset="0"/>
              <a:cs typeface="Times New Roman" panose="02020603050405020304" pitchFamily="18" charset="0"/>
            </a:endParaRPr>
          </a:p>
          <a:p>
            <a:pPr>
              <a:buNone/>
            </a:pPr>
            <a:r>
              <a:rPr sz="2400" dirty="0">
                <a:latin typeface="Times New Roman" panose="02020603050405020304" pitchFamily="18" charset="0"/>
                <a:cs typeface="Times New Roman" panose="02020603050405020304" pitchFamily="18" charset="0"/>
                <a:sym typeface="+mn-ea"/>
              </a:rPr>
              <a:t>Мама наливает воду в стакан.  Мама наливала воду в стакан. </a:t>
            </a:r>
            <a:endParaRPr sz="2400" dirty="0">
              <a:latin typeface="Times New Roman" panose="02020603050405020304" pitchFamily="18" charset="0"/>
              <a:cs typeface="Times New Roman" panose="02020603050405020304" pitchFamily="18" charset="0"/>
            </a:endParaRPr>
          </a:p>
          <a:p>
            <a:pPr>
              <a:buNone/>
            </a:pPr>
            <a:r>
              <a:rPr sz="2400" dirty="0">
                <a:latin typeface="Times New Roman" panose="02020603050405020304" pitchFamily="18" charset="0"/>
                <a:cs typeface="Times New Roman" panose="02020603050405020304" pitchFamily="18" charset="0"/>
                <a:sym typeface="+mn-ea"/>
              </a:rPr>
              <a:t>Мама трет морковь на тёрке. Мама тёрла морковь на тёрке.</a:t>
            </a:r>
            <a:endParaRPr sz="2400" dirty="0">
              <a:latin typeface="Times New Roman" panose="02020603050405020304" pitchFamily="18" charset="0"/>
              <a:cs typeface="Times New Roman" panose="02020603050405020304" pitchFamily="18" charset="0"/>
            </a:endParaRPr>
          </a:p>
          <a:p>
            <a:pPr>
              <a:buNone/>
            </a:pPr>
            <a:r>
              <a:rPr sz="2400" b="1" dirty="0">
                <a:latin typeface="Times New Roman" panose="02020603050405020304" pitchFamily="18" charset="0"/>
                <a:cs typeface="Times New Roman" panose="02020603050405020304" pitchFamily="18" charset="0"/>
                <a:sym typeface="+mn-ea"/>
              </a:rPr>
              <a:t>Вариант 3. «Посчитай слова в предложении».</a:t>
            </a:r>
            <a:endParaRPr sz="2400" b="1" dirty="0">
              <a:latin typeface="Times New Roman" panose="02020603050405020304" pitchFamily="18" charset="0"/>
              <a:cs typeface="Times New Roman" panose="02020603050405020304" pitchFamily="18" charset="0"/>
            </a:endParaRPr>
          </a:p>
          <a:p>
            <a:pPr>
              <a:buNone/>
            </a:pPr>
            <a:r>
              <a:rPr sz="2400" b="1" dirty="0">
                <a:latin typeface="Times New Roman" panose="02020603050405020304" pitchFamily="18" charset="0"/>
                <a:cs typeface="Times New Roman" panose="02020603050405020304" pitchFamily="18" charset="0"/>
                <a:sym typeface="+mn-ea"/>
              </a:rPr>
              <a:t>Вариант 4. «Назови первый звук в «слове -действии».</a:t>
            </a:r>
            <a:endParaRPr lang="ru-RU" altLang="en-US"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a:xfrm>
            <a:off x="457200" y="190500"/>
            <a:ext cx="8229600" cy="1693545"/>
          </a:xfrm>
        </p:spPr>
        <p:txBody>
          <a:bodyPr/>
          <a:p>
            <a:pPr algn="ctr"/>
            <a:br>
              <a:rPr sz="2000" b="1" dirty="0">
                <a:effectLst/>
                <a:latin typeface="Times New Roman" panose="02020603050405020304" pitchFamily="18" charset="0"/>
                <a:cs typeface="Times New Roman" panose="02020603050405020304" pitchFamily="18" charset="0"/>
                <a:sym typeface="+mn-ea"/>
              </a:rPr>
            </a:br>
            <a:br>
              <a:rPr sz="2000" b="1" dirty="0">
                <a:effectLst/>
                <a:latin typeface="Times New Roman" panose="02020603050405020304" pitchFamily="18" charset="0"/>
                <a:cs typeface="Times New Roman" panose="02020603050405020304" pitchFamily="18" charset="0"/>
                <a:sym typeface="+mn-ea"/>
              </a:rPr>
            </a:br>
            <a:br>
              <a:rPr sz="2000" b="1" dirty="0">
                <a:effectLst/>
                <a:latin typeface="Times New Roman" panose="02020603050405020304" pitchFamily="18" charset="0"/>
                <a:cs typeface="Times New Roman" panose="02020603050405020304" pitchFamily="18" charset="0"/>
                <a:sym typeface="+mn-ea"/>
              </a:rPr>
            </a:br>
            <a:r>
              <a:rPr sz="3200" b="1" dirty="0">
                <a:effectLst/>
                <a:latin typeface="Times New Roman" panose="02020603050405020304" pitchFamily="18" charset="0"/>
                <a:cs typeface="Times New Roman" panose="02020603050405020304" pitchFamily="18" charset="0"/>
                <a:sym typeface="+mn-ea"/>
              </a:rPr>
              <a:t>Дидактическая игра «Один - много»</a:t>
            </a:r>
            <a:br>
              <a:rPr sz="2000" b="1" dirty="0">
                <a:effectLst/>
                <a:latin typeface="Times New Roman" panose="02020603050405020304" pitchFamily="18" charset="0"/>
                <a:cs typeface="Times New Roman" panose="02020603050405020304" pitchFamily="18" charset="0"/>
                <a:sym typeface="+mn-ea"/>
              </a:rPr>
            </a:br>
            <a:br>
              <a:rPr sz="2000" b="1" dirty="0">
                <a:effectLst/>
                <a:latin typeface="Times New Roman" panose="02020603050405020304" pitchFamily="18" charset="0"/>
                <a:cs typeface="Times New Roman" panose="02020603050405020304" pitchFamily="18" charset="0"/>
                <a:sym typeface="+mn-ea"/>
              </a:rPr>
            </a:br>
            <a:r>
              <a:rPr sz="2000" b="1" dirty="0">
                <a:effectLst/>
                <a:latin typeface="Times New Roman" panose="02020603050405020304" pitchFamily="18" charset="0"/>
                <a:cs typeface="Times New Roman" panose="02020603050405020304" pitchFamily="18" charset="0"/>
                <a:sym typeface="+mn-ea"/>
              </a:rPr>
              <a:t>Цель: </a:t>
            </a:r>
            <a:r>
              <a:rPr sz="2000" dirty="0">
                <a:effectLst/>
                <a:latin typeface="Times New Roman" panose="02020603050405020304" pitchFamily="18" charset="0"/>
                <a:cs typeface="Times New Roman" panose="02020603050405020304" pitchFamily="18" charset="0"/>
                <a:sym typeface="+mn-ea"/>
              </a:rPr>
              <a:t>учить детей образовывать множественное число имен существительных в И.п. и Р.п</a:t>
            </a:r>
            <a:r>
              <a:rPr sz="2000" dirty="0">
                <a:effectLst>
                  <a:outerShdw blurRad="38100" dist="38100" dir="2700000">
                    <a:srgbClr val="000000"/>
                  </a:outerShdw>
                </a:effectLst>
                <a:latin typeface="Times New Roman" panose="02020603050405020304" pitchFamily="18" charset="0"/>
                <a:cs typeface="Times New Roman" panose="02020603050405020304" pitchFamily="18" charset="0"/>
                <a:sym typeface="+mn-ea"/>
              </a:rPr>
              <a:t>.</a:t>
            </a:r>
            <a:br>
              <a:rPr dirty="0">
                <a:effectLst>
                  <a:outerShdw blurRad="38100" dist="38100" dir="2700000">
                    <a:srgbClr val="000000"/>
                  </a:outerShdw>
                </a:effectLst>
                <a:sym typeface="+mn-ea"/>
              </a:rPr>
            </a:br>
            <a:endParaRPr lang="ru-RU" altLang="en-US"/>
          </a:p>
        </p:txBody>
      </p:sp>
      <p:sp>
        <p:nvSpPr>
          <p:cNvPr id="3" name="Замещающее содержимое 2"/>
          <p:cNvSpPr>
            <a:spLocks noGrp="1"/>
          </p:cNvSpPr>
          <p:nvPr>
            <p:ph idx="1"/>
          </p:nvPr>
        </p:nvSpPr>
        <p:spPr>
          <a:xfrm>
            <a:off x="991870" y="2127250"/>
            <a:ext cx="7694930" cy="4000500"/>
          </a:xfrm>
        </p:spPr>
        <p:txBody>
          <a:bodyPr/>
          <a:p>
            <a:pPr>
              <a:buSzPct val="80000"/>
            </a:pPr>
            <a:r>
              <a:rPr sz="2000" b="1" dirty="0">
                <a:solidFill>
                  <a:srgbClr val="320E04"/>
                </a:solidFill>
                <a:latin typeface="Times New Roman" panose="02020603050405020304" pitchFamily="18" charset="0"/>
                <a:cs typeface="Times New Roman" panose="02020603050405020304" pitchFamily="18" charset="0"/>
                <a:sym typeface="+mn-ea"/>
              </a:rPr>
              <a:t>Задачи: </a:t>
            </a:r>
            <a:endParaRPr sz="2000" kern="1200" dirty="0">
              <a:solidFill>
                <a:srgbClr val="320E04"/>
              </a:solidFill>
              <a:latin typeface="Times New Roman" panose="02020603050405020304" pitchFamily="18" charset="0"/>
              <a:ea typeface="+mn-ea"/>
              <a:cs typeface="Times New Roman" panose="02020603050405020304" pitchFamily="18" charset="0"/>
            </a:endParaRPr>
          </a:p>
          <a:p>
            <a:pPr>
              <a:buSzPct val="80000"/>
              <a:buFont typeface="Arial" panose="020B0604020202020204" pitchFamily="34" charset="0"/>
              <a:buChar char="•"/>
            </a:pPr>
            <a:r>
              <a:rPr sz="2000" dirty="0">
                <a:solidFill>
                  <a:srgbClr val="320E04"/>
                </a:solidFill>
                <a:latin typeface="Times New Roman" panose="02020603050405020304" pitchFamily="18" charset="0"/>
                <a:cs typeface="Times New Roman" panose="02020603050405020304" pitchFamily="18" charset="0"/>
                <a:sym typeface="+mn-ea"/>
              </a:rPr>
              <a:t> активизировать мыслительную деятельность; </a:t>
            </a:r>
            <a:endParaRPr sz="2000" kern="1200" dirty="0">
              <a:solidFill>
                <a:srgbClr val="320E04"/>
              </a:solidFill>
              <a:latin typeface="Times New Roman" panose="02020603050405020304" pitchFamily="18" charset="0"/>
              <a:ea typeface="+mn-ea"/>
              <a:cs typeface="Times New Roman" panose="02020603050405020304" pitchFamily="18" charset="0"/>
            </a:endParaRPr>
          </a:p>
          <a:p>
            <a:pPr>
              <a:buSzPct val="80000"/>
              <a:buFont typeface="Arial" panose="020B0604020202020204" pitchFamily="34" charset="0"/>
              <a:buChar char="•"/>
            </a:pPr>
            <a:r>
              <a:rPr sz="2000" dirty="0">
                <a:solidFill>
                  <a:srgbClr val="320E04"/>
                </a:solidFill>
                <a:latin typeface="Times New Roman" panose="02020603050405020304" pitchFamily="18" charset="0"/>
                <a:cs typeface="Times New Roman" panose="02020603050405020304" pitchFamily="18" charset="0"/>
                <a:sym typeface="+mn-ea"/>
              </a:rPr>
              <a:t> развивать вербальную память, речевой слух;</a:t>
            </a:r>
            <a:endParaRPr sz="2000" kern="1200" dirty="0">
              <a:solidFill>
                <a:srgbClr val="320E04"/>
              </a:solidFill>
              <a:latin typeface="Times New Roman" panose="02020603050405020304" pitchFamily="18" charset="0"/>
              <a:ea typeface="+mn-ea"/>
              <a:cs typeface="Times New Roman" panose="02020603050405020304" pitchFamily="18" charset="0"/>
            </a:endParaRPr>
          </a:p>
          <a:p>
            <a:pPr>
              <a:buSzPct val="80000"/>
              <a:buFont typeface="Arial" panose="020B0604020202020204" pitchFamily="34" charset="0"/>
              <a:buChar char="•"/>
            </a:pPr>
            <a:r>
              <a:rPr sz="2000" dirty="0">
                <a:solidFill>
                  <a:srgbClr val="320E04"/>
                </a:solidFill>
                <a:latin typeface="Times New Roman" panose="02020603050405020304" pitchFamily="18" charset="0"/>
                <a:cs typeface="Times New Roman" panose="02020603050405020304" pitchFamily="18" charset="0"/>
                <a:sym typeface="+mn-ea"/>
              </a:rPr>
              <a:t> воспитывать интерес к речевым играм.</a:t>
            </a:r>
            <a:endParaRPr sz="2000" kern="1200" dirty="0">
              <a:solidFill>
                <a:srgbClr val="320E04"/>
              </a:solidFill>
              <a:latin typeface="Times New Roman" panose="02020603050405020304" pitchFamily="18" charset="0"/>
              <a:ea typeface="+mn-ea"/>
              <a:cs typeface="Times New Roman" panose="02020603050405020304" pitchFamily="18" charset="0"/>
            </a:endParaRPr>
          </a:p>
          <a:p>
            <a:pPr marL="0" indent="0">
              <a:buSzPct val="80000"/>
              <a:buNone/>
            </a:pPr>
            <a:r>
              <a:rPr sz="2000" b="1" dirty="0">
                <a:solidFill>
                  <a:srgbClr val="320E04"/>
                </a:solidFill>
                <a:latin typeface="Times New Roman" panose="02020603050405020304" pitchFamily="18" charset="0"/>
                <a:cs typeface="Times New Roman" panose="02020603050405020304" pitchFamily="18" charset="0"/>
                <a:sym typeface="+mn-ea"/>
              </a:rPr>
              <a:t> </a:t>
            </a:r>
            <a:endParaRPr sz="2000" kern="1200" dirty="0">
              <a:solidFill>
                <a:srgbClr val="320E04"/>
              </a:solidFill>
              <a:latin typeface="Times New Roman" panose="02020603050405020304" pitchFamily="18" charset="0"/>
              <a:ea typeface="+mn-ea"/>
              <a:cs typeface="Times New Roman" panose="02020603050405020304" pitchFamily="18" charset="0"/>
            </a:endParaRPr>
          </a:p>
          <a:p>
            <a:pPr marL="0" indent="0">
              <a:buSzPct val="80000"/>
              <a:buNone/>
            </a:pPr>
            <a:r>
              <a:rPr sz="2400" dirty="0">
                <a:solidFill>
                  <a:srgbClr val="320E04"/>
                </a:solidFill>
                <a:latin typeface="Times New Roman" panose="02020603050405020304" pitchFamily="18" charset="0"/>
                <a:cs typeface="Times New Roman" panose="02020603050405020304" pitchFamily="18" charset="0"/>
                <a:sym typeface="+mn-ea"/>
              </a:rPr>
              <a:t>Помидор – помидоры – много помидоров</a:t>
            </a:r>
            <a:endParaRPr sz="2400" kern="1200" dirty="0">
              <a:solidFill>
                <a:srgbClr val="320E04"/>
              </a:solidFill>
              <a:latin typeface="Times New Roman" panose="02020603050405020304" pitchFamily="18" charset="0"/>
              <a:ea typeface="+mn-ea"/>
              <a:cs typeface="Times New Roman" panose="02020603050405020304" pitchFamily="18" charset="0"/>
            </a:endParaRPr>
          </a:p>
          <a:p>
            <a:pPr marL="0" indent="0">
              <a:buSzPct val="80000"/>
              <a:buNone/>
            </a:pPr>
            <a:r>
              <a:rPr sz="2400" dirty="0">
                <a:solidFill>
                  <a:srgbClr val="320E04"/>
                </a:solidFill>
                <a:latin typeface="Times New Roman" panose="02020603050405020304" pitchFamily="18" charset="0"/>
                <a:cs typeface="Times New Roman" panose="02020603050405020304" pitchFamily="18" charset="0"/>
                <a:sym typeface="+mn-ea"/>
              </a:rPr>
              <a:t>Огурец –огурцы –много огурцов</a:t>
            </a:r>
            <a:endParaRPr sz="2400" kern="1200" dirty="0">
              <a:solidFill>
                <a:srgbClr val="320E04"/>
              </a:solidFill>
              <a:latin typeface="Times New Roman" panose="02020603050405020304" pitchFamily="18" charset="0"/>
              <a:ea typeface="+mn-ea"/>
              <a:cs typeface="Times New Roman" panose="02020603050405020304" pitchFamily="18" charset="0"/>
            </a:endParaRPr>
          </a:p>
          <a:p>
            <a:pPr marL="0" indent="0">
              <a:buSzPct val="80000"/>
              <a:buNone/>
            </a:pPr>
            <a:r>
              <a:rPr sz="2400" dirty="0">
                <a:solidFill>
                  <a:srgbClr val="320E04"/>
                </a:solidFill>
                <a:latin typeface="Times New Roman" panose="02020603050405020304" pitchFamily="18" charset="0"/>
                <a:cs typeface="Times New Roman" panose="02020603050405020304" pitchFamily="18" charset="0"/>
                <a:sym typeface="+mn-ea"/>
              </a:rPr>
              <a:t>Апельсин – апельсины - много апельсинов</a:t>
            </a:r>
            <a:endParaRPr sz="2400" kern="1200" dirty="0">
              <a:solidFill>
                <a:srgbClr val="320E04"/>
              </a:solidFill>
              <a:latin typeface="Times New Roman" panose="02020603050405020304" pitchFamily="18" charset="0"/>
              <a:ea typeface="+mn-ea"/>
              <a:cs typeface="Times New Roman" panose="02020603050405020304" pitchFamily="18" charset="0"/>
            </a:endParaRPr>
          </a:p>
          <a:p>
            <a:pPr marL="0" indent="0">
              <a:buSzPct val="80000"/>
              <a:buNone/>
            </a:pPr>
            <a:r>
              <a:rPr sz="2400" dirty="0">
                <a:solidFill>
                  <a:srgbClr val="320E04"/>
                </a:solidFill>
                <a:latin typeface="Times New Roman" panose="02020603050405020304" pitchFamily="18" charset="0"/>
                <a:cs typeface="Times New Roman" panose="02020603050405020304" pitchFamily="18" charset="0"/>
                <a:sym typeface="+mn-ea"/>
              </a:rPr>
              <a:t>Яблоко - яблоки - много яблок</a:t>
            </a:r>
            <a:endParaRPr sz="2400" kern="1200" dirty="0">
              <a:solidFill>
                <a:srgbClr val="320E04"/>
              </a:solidFill>
              <a:latin typeface="Times New Roman" panose="02020603050405020304" pitchFamily="18" charset="0"/>
              <a:ea typeface="+mn-ea"/>
              <a:cs typeface="Times New Roman" panose="02020603050405020304" pitchFamily="18" charset="0"/>
            </a:endParaRPr>
          </a:p>
          <a:p>
            <a:pPr marL="0" indent="0">
              <a:buSzPct val="80000"/>
              <a:buNone/>
            </a:pPr>
            <a:r>
              <a:rPr sz="2400" dirty="0">
                <a:solidFill>
                  <a:srgbClr val="320E04"/>
                </a:solidFill>
                <a:latin typeface="Times New Roman" panose="02020603050405020304" pitchFamily="18" charset="0"/>
                <a:cs typeface="Times New Roman" panose="02020603050405020304" pitchFamily="18" charset="0"/>
                <a:sym typeface="+mn-ea"/>
              </a:rPr>
              <a:t>Слива - сливы- много слив</a:t>
            </a:r>
            <a:endParaRPr lang="ru-RU" altLang="en-US" sz="2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a:xfrm>
            <a:off x="457200" y="404495"/>
            <a:ext cx="8229600" cy="582613"/>
          </a:xfrm>
        </p:spPr>
        <p:txBody>
          <a:bodyPr/>
          <a:p>
            <a:pPr algn="ctr"/>
            <a:br>
              <a:rPr b="1" dirty="0">
                <a:effectLst/>
                <a:latin typeface="Times New Roman" panose="02020603050405020304" pitchFamily="18" charset="0"/>
                <a:cs typeface="Times New Roman" panose="02020603050405020304" pitchFamily="18" charset="0"/>
                <a:sym typeface="+mn-ea"/>
              </a:rPr>
            </a:br>
            <a:r>
              <a:rPr b="1" dirty="0">
                <a:effectLst/>
                <a:latin typeface="Times New Roman" panose="02020603050405020304" pitchFamily="18" charset="0"/>
                <a:cs typeface="Times New Roman" panose="02020603050405020304" pitchFamily="18" charset="0"/>
                <a:sym typeface="+mn-ea"/>
              </a:rPr>
              <a:t>Варианты  проведения игры</a:t>
            </a:r>
            <a:br>
              <a:rPr dirty="0">
                <a:effectLst/>
                <a:latin typeface="Times New Roman" panose="02020603050405020304" pitchFamily="18" charset="0"/>
                <a:cs typeface="Times New Roman" panose="02020603050405020304" pitchFamily="18" charset="0"/>
                <a:sym typeface="+mn-ea"/>
              </a:rPr>
            </a:br>
            <a:endParaRPr lang="ru-RU" altLang="en-US"/>
          </a:p>
        </p:txBody>
      </p:sp>
      <p:sp>
        <p:nvSpPr>
          <p:cNvPr id="3" name="Замещающее содержимое 2"/>
          <p:cNvSpPr>
            <a:spLocks noGrp="1"/>
          </p:cNvSpPr>
          <p:nvPr>
            <p:ph idx="1"/>
          </p:nvPr>
        </p:nvSpPr>
        <p:spPr/>
        <p:txBody>
          <a:bodyPr/>
          <a:p>
            <a:pPr>
              <a:buNone/>
            </a:pPr>
            <a:r>
              <a:rPr sz="2000" b="1" dirty="0">
                <a:latin typeface="Times New Roman" panose="02020603050405020304" pitchFamily="18" charset="0"/>
                <a:cs typeface="Times New Roman" panose="02020603050405020304" pitchFamily="18" charset="0"/>
                <a:sym typeface="+mn-ea"/>
              </a:rPr>
              <a:t>Вариант 1. «Сосчитай овощи, фрукты от 1 до10» </a:t>
            </a:r>
            <a:endParaRPr sz="2000" dirty="0">
              <a:latin typeface="Times New Roman" panose="02020603050405020304" pitchFamily="18" charset="0"/>
              <a:cs typeface="Times New Roman" panose="02020603050405020304" pitchFamily="18" charset="0"/>
            </a:endParaRPr>
          </a:p>
          <a:p>
            <a:pPr>
              <a:buNone/>
            </a:pPr>
            <a:r>
              <a:rPr sz="2000" b="1" dirty="0">
                <a:latin typeface="Times New Roman" panose="02020603050405020304" pitchFamily="18" charset="0"/>
                <a:cs typeface="Times New Roman" panose="02020603050405020304" pitchFamily="18" charset="0"/>
                <a:sym typeface="+mn-ea"/>
              </a:rPr>
              <a:t>Вариант 2. «Добавь слово- признак».</a:t>
            </a:r>
            <a:endParaRPr sz="2000" dirty="0">
              <a:latin typeface="Times New Roman" panose="02020603050405020304" pitchFamily="18" charset="0"/>
              <a:cs typeface="Times New Roman" panose="02020603050405020304" pitchFamily="18" charset="0"/>
            </a:endParaRPr>
          </a:p>
          <a:p>
            <a:pPr>
              <a:buNone/>
            </a:pPr>
            <a:r>
              <a:rPr sz="2000" dirty="0">
                <a:latin typeface="Times New Roman" panose="02020603050405020304" pitchFamily="18" charset="0"/>
                <a:cs typeface="Times New Roman" panose="02020603050405020304" pitchFamily="18" charset="0"/>
                <a:sym typeface="+mn-ea"/>
              </a:rPr>
              <a:t>Сочный апельсин – сочные апельсины</a:t>
            </a:r>
            <a:endParaRPr sz="2000" dirty="0">
              <a:latin typeface="Times New Roman" panose="02020603050405020304" pitchFamily="18" charset="0"/>
              <a:cs typeface="Times New Roman" panose="02020603050405020304" pitchFamily="18" charset="0"/>
            </a:endParaRPr>
          </a:p>
          <a:p>
            <a:pPr>
              <a:buNone/>
            </a:pPr>
            <a:r>
              <a:rPr sz="2000" dirty="0">
                <a:latin typeface="Times New Roman" panose="02020603050405020304" pitchFamily="18" charset="0"/>
                <a:cs typeface="Times New Roman" panose="02020603050405020304" pitchFamily="18" charset="0"/>
                <a:sym typeface="+mn-ea"/>
              </a:rPr>
              <a:t>Спелое  яблоко - спелые яблоки</a:t>
            </a:r>
            <a:endParaRPr sz="2000" dirty="0">
              <a:latin typeface="Times New Roman" panose="02020603050405020304" pitchFamily="18" charset="0"/>
              <a:cs typeface="Times New Roman" panose="02020603050405020304" pitchFamily="18" charset="0"/>
            </a:endParaRPr>
          </a:p>
          <a:p>
            <a:pPr>
              <a:buNone/>
            </a:pPr>
            <a:r>
              <a:rPr sz="2000" b="1" dirty="0">
                <a:latin typeface="Times New Roman" panose="02020603050405020304" pitchFamily="18" charset="0"/>
                <a:cs typeface="Times New Roman" panose="02020603050405020304" pitchFamily="18" charset="0"/>
                <a:sym typeface="+mn-ea"/>
              </a:rPr>
              <a:t>Вариант 3. «Описание по схеме». </a:t>
            </a:r>
            <a:endParaRPr sz="2000" dirty="0">
              <a:latin typeface="Times New Roman" panose="02020603050405020304" pitchFamily="18" charset="0"/>
              <a:cs typeface="Times New Roman" panose="02020603050405020304" pitchFamily="18" charset="0"/>
            </a:endParaRPr>
          </a:p>
          <a:p>
            <a:pPr>
              <a:buNone/>
            </a:pPr>
            <a:r>
              <a:rPr sz="2000" b="1" dirty="0">
                <a:latin typeface="Times New Roman" panose="02020603050405020304" pitchFamily="18" charset="0"/>
                <a:cs typeface="Times New Roman" panose="02020603050405020304" pitchFamily="18" charset="0"/>
                <a:sym typeface="+mn-ea"/>
              </a:rPr>
              <a:t>(</a:t>
            </a:r>
            <a:r>
              <a:rPr sz="2000" dirty="0">
                <a:latin typeface="Times New Roman" panose="02020603050405020304" pitchFamily="18" charset="0"/>
                <a:cs typeface="Times New Roman" panose="02020603050405020304" pitchFamily="18" charset="0"/>
                <a:sym typeface="+mn-ea"/>
              </a:rPr>
              <a:t>Цвет, форма, размер, вкус</a:t>
            </a:r>
            <a:r>
              <a:rPr sz="2000" b="1" dirty="0">
                <a:latin typeface="Times New Roman" panose="02020603050405020304" pitchFamily="18" charset="0"/>
                <a:cs typeface="Times New Roman" panose="02020603050405020304" pitchFamily="18" charset="0"/>
                <a:sym typeface="+mn-ea"/>
              </a:rPr>
              <a:t>)</a:t>
            </a:r>
            <a:endParaRPr sz="2000" dirty="0">
              <a:latin typeface="Times New Roman" panose="02020603050405020304" pitchFamily="18" charset="0"/>
              <a:cs typeface="Times New Roman" panose="02020603050405020304" pitchFamily="18" charset="0"/>
            </a:endParaRPr>
          </a:p>
          <a:p>
            <a:pPr>
              <a:buNone/>
            </a:pPr>
            <a:r>
              <a:rPr sz="2000" b="1" dirty="0">
                <a:latin typeface="Times New Roman" panose="02020603050405020304" pitchFamily="18" charset="0"/>
                <a:cs typeface="Times New Roman" panose="02020603050405020304" pitchFamily="18" charset="0"/>
                <a:sym typeface="+mn-ea"/>
              </a:rPr>
              <a:t>Вариант 4. «Описательные загадки».</a:t>
            </a:r>
            <a:endParaRPr sz="2000" dirty="0">
              <a:latin typeface="Times New Roman" panose="02020603050405020304" pitchFamily="18" charset="0"/>
              <a:cs typeface="Times New Roman" panose="02020603050405020304" pitchFamily="18" charset="0"/>
            </a:endParaRPr>
          </a:p>
          <a:p>
            <a:pPr>
              <a:buNone/>
            </a:pPr>
            <a:r>
              <a:rPr sz="2000" b="1" dirty="0">
                <a:latin typeface="Times New Roman" panose="02020603050405020304" pitchFamily="18" charset="0"/>
                <a:cs typeface="Times New Roman" panose="02020603050405020304" pitchFamily="18" charset="0"/>
                <a:sym typeface="+mn-ea"/>
              </a:rPr>
              <a:t>Вариант 5.  Игра «Поварята».</a:t>
            </a:r>
            <a:endParaRPr sz="2000" dirty="0">
              <a:latin typeface="Times New Roman" panose="02020603050405020304" pitchFamily="18" charset="0"/>
              <a:cs typeface="Times New Roman" panose="02020603050405020304" pitchFamily="18" charset="0"/>
            </a:endParaRPr>
          </a:p>
          <a:p>
            <a:pPr>
              <a:buNone/>
            </a:pPr>
            <a:r>
              <a:rPr sz="2000" dirty="0">
                <a:latin typeface="Times New Roman" panose="02020603050405020304" pitchFamily="18" charset="0"/>
                <a:cs typeface="Times New Roman" panose="02020603050405020304" pitchFamily="18" charset="0"/>
                <a:sym typeface="+mn-ea"/>
              </a:rPr>
              <a:t>Кто больше назовет блюд из овощей и фруктов.</a:t>
            </a:r>
            <a:endParaRPr sz="2000" dirty="0">
              <a:latin typeface="Times New Roman" panose="02020603050405020304" pitchFamily="18" charset="0"/>
              <a:cs typeface="Times New Roman" panose="02020603050405020304" pitchFamily="18" charset="0"/>
            </a:endParaRPr>
          </a:p>
          <a:p>
            <a:pPr>
              <a:buNone/>
            </a:pPr>
            <a:r>
              <a:rPr sz="2000" b="1" dirty="0">
                <a:latin typeface="Times New Roman" panose="02020603050405020304" pitchFamily="18" charset="0"/>
                <a:cs typeface="Times New Roman" panose="02020603050405020304" pitchFamily="18" charset="0"/>
                <a:sym typeface="+mn-ea"/>
              </a:rPr>
              <a:t>Вариант 6. «Овощи, ягоды и фрукты - витаминные продукты».</a:t>
            </a:r>
            <a:endParaRPr sz="2000" dirty="0">
              <a:latin typeface="Times New Roman" panose="02020603050405020304" pitchFamily="18" charset="0"/>
              <a:cs typeface="Times New Roman" panose="02020603050405020304" pitchFamily="18" charset="0"/>
            </a:endParaRPr>
          </a:p>
          <a:p>
            <a:pPr>
              <a:buNone/>
            </a:pPr>
            <a:r>
              <a:rPr sz="2000" dirty="0">
                <a:latin typeface="Times New Roman" panose="02020603050405020304" pitchFamily="18" charset="0"/>
                <a:cs typeface="Times New Roman" panose="02020603050405020304" pitchFamily="18" charset="0"/>
                <a:sym typeface="+mn-ea"/>
              </a:rPr>
              <a:t>Цель: познакомить детей с разнообразием фруктов, ягод, овощей, их полезными свойствами и значением для организма; познакомить со значением витаминов и минеральных веществ.</a:t>
            </a:r>
            <a:endParaRPr sz="2000" dirty="0">
              <a:latin typeface="Times New Roman" panose="02020603050405020304" pitchFamily="18" charset="0"/>
              <a:cs typeface="Times New Roman" panose="02020603050405020304" pitchFamily="18" charset="0"/>
            </a:endParaRPr>
          </a:p>
          <a:p>
            <a:endParaRPr lang="ru-RU" altLang="en-US" sz="20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a:xfrm>
            <a:off x="457200" y="190500"/>
            <a:ext cx="8229600" cy="972820"/>
          </a:xfrm>
        </p:spPr>
        <p:txBody>
          <a:bodyPr/>
          <a:p>
            <a:pPr algn="ctr"/>
            <a:br>
              <a:rPr b="1" dirty="0">
                <a:effectLst/>
                <a:latin typeface="Times New Roman" panose="02020603050405020304" pitchFamily="18" charset="0"/>
                <a:cs typeface="Times New Roman" panose="02020603050405020304" pitchFamily="18" charset="0"/>
                <a:sym typeface="+mn-ea"/>
              </a:rPr>
            </a:br>
            <a:r>
              <a:rPr b="1" dirty="0">
                <a:effectLst/>
                <a:latin typeface="Times New Roman" panose="02020603050405020304" pitchFamily="18" charset="0"/>
                <a:cs typeface="Times New Roman" panose="02020603050405020304" pitchFamily="18" charset="0"/>
                <a:sym typeface="+mn-ea"/>
              </a:rPr>
              <a:t>Дидактические  игры для развития мелкой моторики</a:t>
            </a:r>
            <a:br>
              <a:rPr dirty="0">
                <a:effectLst>
                  <a:outerShdw blurRad="38100" dist="38100" dir="2700000">
                    <a:srgbClr val="000000"/>
                  </a:outerShdw>
                </a:effectLst>
                <a:sym typeface="+mn-ea"/>
              </a:rPr>
            </a:br>
            <a:endParaRPr lang="ru-RU" altLang="en-US"/>
          </a:p>
        </p:txBody>
      </p:sp>
      <p:sp>
        <p:nvSpPr>
          <p:cNvPr id="3" name="Замещающее содержимое 2"/>
          <p:cNvSpPr>
            <a:spLocks noGrp="1"/>
          </p:cNvSpPr>
          <p:nvPr>
            <p:ph idx="1"/>
          </p:nvPr>
        </p:nvSpPr>
        <p:spPr/>
        <p:txBody>
          <a:bodyPr/>
          <a:p>
            <a:pPr>
              <a:buNone/>
            </a:pPr>
            <a:endParaRPr sz="2800" b="1" dirty="0">
              <a:latin typeface="Times New Roman" panose="02020603050405020304" pitchFamily="18" charset="0"/>
              <a:cs typeface="Times New Roman" panose="02020603050405020304" pitchFamily="18" charset="0"/>
              <a:sym typeface="+mn-ea"/>
            </a:endParaRPr>
          </a:p>
          <a:p>
            <a:pPr>
              <a:buNone/>
            </a:pPr>
            <a:r>
              <a:rPr sz="2800" b="1" dirty="0">
                <a:latin typeface="Times New Roman" panose="02020603050405020304" pitchFamily="18" charset="0"/>
                <a:cs typeface="Times New Roman" panose="02020603050405020304" pitchFamily="18" charset="0"/>
                <a:sym typeface="+mn-ea"/>
              </a:rPr>
              <a:t>Цель: </a:t>
            </a:r>
            <a:r>
              <a:rPr sz="2800" dirty="0">
                <a:latin typeface="Times New Roman" panose="02020603050405020304" pitchFamily="18" charset="0"/>
                <a:cs typeface="Times New Roman" panose="02020603050405020304" pitchFamily="18" charset="0"/>
                <a:sym typeface="+mn-ea"/>
              </a:rPr>
              <a:t>развивать мелкую моторику кистей пальцев рук.</a:t>
            </a:r>
            <a:endParaRPr sz="2800" dirty="0">
              <a:latin typeface="Times New Roman" panose="02020603050405020304" pitchFamily="18" charset="0"/>
              <a:cs typeface="Times New Roman" panose="02020603050405020304" pitchFamily="18" charset="0"/>
            </a:endParaRPr>
          </a:p>
          <a:p>
            <a:pPr>
              <a:buNone/>
            </a:pPr>
            <a:r>
              <a:rPr sz="2800" b="1" dirty="0">
                <a:latin typeface="Times New Roman" panose="02020603050405020304" pitchFamily="18" charset="0"/>
                <a:cs typeface="Times New Roman" panose="02020603050405020304" pitchFamily="18" charset="0"/>
                <a:sym typeface="+mn-ea"/>
              </a:rPr>
              <a:t>Задачи: </a:t>
            </a:r>
            <a:endParaRPr sz="2800" dirty="0">
              <a:latin typeface="Times New Roman" panose="02020603050405020304" pitchFamily="18" charset="0"/>
              <a:cs typeface="Times New Roman" panose="02020603050405020304" pitchFamily="18" charset="0"/>
            </a:endParaRPr>
          </a:p>
          <a:p>
            <a:r>
              <a:rPr sz="2800" dirty="0">
                <a:latin typeface="Times New Roman" panose="02020603050405020304" pitchFamily="18" charset="0"/>
                <a:cs typeface="Times New Roman" panose="02020603050405020304" pitchFamily="18" charset="0"/>
                <a:sym typeface="+mn-ea"/>
              </a:rPr>
              <a:t>учить конструировать бусы из макарон;</a:t>
            </a:r>
            <a:endParaRPr sz="2800" dirty="0">
              <a:latin typeface="Times New Roman" panose="02020603050405020304" pitchFamily="18" charset="0"/>
              <a:cs typeface="Times New Roman" panose="02020603050405020304" pitchFamily="18" charset="0"/>
            </a:endParaRPr>
          </a:p>
          <a:p>
            <a:r>
              <a:rPr sz="2800" dirty="0">
                <a:latin typeface="Times New Roman" panose="02020603050405020304" pitchFamily="18" charset="0"/>
                <a:cs typeface="Times New Roman" panose="02020603050405020304" pitchFamily="18" charset="0"/>
                <a:sym typeface="+mn-ea"/>
              </a:rPr>
              <a:t>учить выкладывать рисунки из зубочисток;</a:t>
            </a:r>
            <a:endParaRPr sz="2800" dirty="0">
              <a:latin typeface="Times New Roman" panose="02020603050405020304" pitchFamily="18" charset="0"/>
              <a:cs typeface="Times New Roman" panose="02020603050405020304" pitchFamily="18" charset="0"/>
            </a:endParaRPr>
          </a:p>
          <a:p>
            <a:r>
              <a:rPr sz="2800" dirty="0">
                <a:latin typeface="Times New Roman" panose="02020603050405020304" pitchFamily="18" charset="0"/>
                <a:cs typeface="Times New Roman" panose="02020603050405020304" pitchFamily="18" charset="0"/>
                <a:sym typeface="+mn-ea"/>
              </a:rPr>
              <a:t>учить создавать различные рисунки на манке;</a:t>
            </a:r>
            <a:endParaRPr sz="2800" dirty="0">
              <a:latin typeface="Times New Roman" panose="02020603050405020304" pitchFamily="18" charset="0"/>
              <a:cs typeface="Times New Roman" panose="02020603050405020304" pitchFamily="18" charset="0"/>
            </a:endParaRPr>
          </a:p>
          <a:p>
            <a:r>
              <a:rPr sz="2800" dirty="0">
                <a:latin typeface="Times New Roman" panose="02020603050405020304" pitchFamily="18" charset="0"/>
                <a:cs typeface="Times New Roman" panose="02020603050405020304" pitchFamily="18" charset="0"/>
                <a:sym typeface="+mn-ea"/>
              </a:rPr>
              <a:t>развивать воображение, речь, творческие способности;</a:t>
            </a:r>
            <a:endParaRPr sz="2800" dirty="0">
              <a:latin typeface="Times New Roman" panose="02020603050405020304" pitchFamily="18" charset="0"/>
              <a:cs typeface="Times New Roman" panose="02020603050405020304" pitchFamily="18" charset="0"/>
            </a:endParaRPr>
          </a:p>
          <a:p>
            <a:r>
              <a:rPr sz="2800" dirty="0">
                <a:latin typeface="Times New Roman" panose="02020603050405020304" pitchFamily="18" charset="0"/>
                <a:cs typeface="Times New Roman" panose="02020603050405020304" pitchFamily="18" charset="0"/>
                <a:sym typeface="+mn-ea"/>
              </a:rPr>
              <a:t>учить обводить контуры овощей и фруктов.</a:t>
            </a:r>
            <a:endParaRPr sz="2800" dirty="0">
              <a:latin typeface="Times New Roman" panose="02020603050405020304" pitchFamily="18" charset="0"/>
              <a:cs typeface="Times New Roman" panose="02020603050405020304" pitchFamily="18" charset="0"/>
            </a:endParaRPr>
          </a:p>
          <a:p>
            <a:endParaRPr dirty="0">
              <a:latin typeface="Times New Roman" panose="02020603050405020304" pitchFamily="18" charset="0"/>
              <a:cs typeface="Times New Roman" panose="02020603050405020304" pitchFamily="18" charset="0"/>
            </a:endParaRPr>
          </a:p>
          <a:p>
            <a:endParaRPr lang="ru-RU"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 name="Заголовок 10"/>
          <p:cNvSpPr>
            <a:spLocks noGrp="1"/>
          </p:cNvSpPr>
          <p:nvPr>
            <p:ph type="title"/>
          </p:nvPr>
        </p:nvSpPr>
        <p:spPr>
          <a:xfrm>
            <a:off x="457200" y="190500"/>
            <a:ext cx="8229600" cy="935355"/>
          </a:xfrm>
        </p:spPr>
        <p:txBody>
          <a:bodyPr/>
          <a:p>
            <a:pPr algn="ctr"/>
            <a:r>
              <a:rPr lang="ru-RU" altLang="en-US"/>
              <a:t>Развиваем мелкую моторику</a:t>
            </a:r>
            <a:endParaRPr lang="ru-RU" altLang="en-US"/>
          </a:p>
        </p:txBody>
      </p:sp>
      <p:pic>
        <p:nvPicPr>
          <p:cNvPr id="14" name="Замещающее содержимое 13"/>
          <p:cNvPicPr>
            <a:picLocks noChangeAspect="1"/>
          </p:cNvPicPr>
          <p:nvPr>
            <p:ph sz="half" idx="1"/>
          </p:nvPr>
        </p:nvPicPr>
        <p:blipFill>
          <a:blip r:embed="rId1"/>
          <a:stretch>
            <a:fillRect/>
          </a:stretch>
        </p:blipFill>
        <p:spPr>
          <a:xfrm>
            <a:off x="618490" y="1174750"/>
            <a:ext cx="3714750" cy="4953000"/>
          </a:xfrm>
          <a:prstGeom prst="rect">
            <a:avLst/>
          </a:prstGeom>
        </p:spPr>
      </p:pic>
      <p:pic>
        <p:nvPicPr>
          <p:cNvPr id="15" name="Замещающее содержимое 14"/>
          <p:cNvPicPr>
            <a:picLocks noChangeAspect="1"/>
          </p:cNvPicPr>
          <p:nvPr>
            <p:ph sz="half" idx="2"/>
          </p:nvPr>
        </p:nvPicPr>
        <p:blipFill>
          <a:blip r:embed="rId2"/>
          <a:stretch>
            <a:fillRect/>
          </a:stretch>
        </p:blipFill>
        <p:spPr>
          <a:xfrm>
            <a:off x="4809490" y="1174750"/>
            <a:ext cx="3714750" cy="49530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a:xfrm>
            <a:off x="457200" y="190500"/>
            <a:ext cx="8229600" cy="929005"/>
          </a:xfrm>
        </p:spPr>
        <p:txBody>
          <a:bodyPr/>
          <a:p>
            <a:pPr algn="ctr"/>
            <a:r>
              <a:rPr lang="ru-RU" altLang="en-US"/>
              <a:t>Гирлянда на ёлочку</a:t>
            </a:r>
            <a:endParaRPr lang="ru-RU" altLang="en-US"/>
          </a:p>
        </p:txBody>
      </p:sp>
      <p:pic>
        <p:nvPicPr>
          <p:cNvPr id="5" name="Замещающее содержимое 4"/>
          <p:cNvPicPr>
            <a:picLocks noChangeAspect="1"/>
          </p:cNvPicPr>
          <p:nvPr>
            <p:ph sz="half" idx="1"/>
          </p:nvPr>
        </p:nvPicPr>
        <p:blipFill>
          <a:blip r:embed="rId1"/>
          <a:stretch>
            <a:fillRect/>
          </a:stretch>
        </p:blipFill>
        <p:spPr>
          <a:xfrm>
            <a:off x="618490" y="1174750"/>
            <a:ext cx="3714750" cy="4953000"/>
          </a:xfrm>
          <a:prstGeom prst="rect">
            <a:avLst/>
          </a:prstGeom>
        </p:spPr>
      </p:pic>
      <p:pic>
        <p:nvPicPr>
          <p:cNvPr id="6" name="Замещающее содержимое 5"/>
          <p:cNvPicPr>
            <a:picLocks noChangeAspect="1"/>
          </p:cNvPicPr>
          <p:nvPr>
            <p:ph sz="half" idx="2"/>
          </p:nvPr>
        </p:nvPicPr>
        <p:blipFill>
          <a:blip r:embed="rId2"/>
          <a:stretch>
            <a:fillRect/>
          </a:stretch>
        </p:blipFill>
        <p:spPr>
          <a:xfrm>
            <a:off x="4809490" y="1174750"/>
            <a:ext cx="3714750" cy="49530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Заголовок 3"/>
          <p:cNvSpPr>
            <a:spLocks noGrp="1"/>
          </p:cNvSpPr>
          <p:nvPr>
            <p:ph type="title"/>
          </p:nvPr>
        </p:nvSpPr>
        <p:spPr>
          <a:xfrm>
            <a:off x="457200" y="190500"/>
            <a:ext cx="8229600" cy="937260"/>
          </a:xfrm>
        </p:spPr>
        <p:txBody>
          <a:bodyPr/>
          <a:p>
            <a:pPr algn="ctr"/>
            <a:r>
              <a:rPr lang="ru-RU" altLang="en-US"/>
              <a:t>Буквы из фасоли</a:t>
            </a:r>
            <a:endParaRPr lang="ru-RU" altLang="en-US"/>
          </a:p>
        </p:txBody>
      </p:sp>
      <p:pic>
        <p:nvPicPr>
          <p:cNvPr id="7" name="Замещающее содержимое 6"/>
          <p:cNvPicPr>
            <a:picLocks noChangeAspect="1"/>
          </p:cNvPicPr>
          <p:nvPr>
            <p:ph sz="half" idx="1"/>
          </p:nvPr>
        </p:nvPicPr>
        <p:blipFill>
          <a:blip r:embed="rId1"/>
          <a:stretch>
            <a:fillRect/>
          </a:stretch>
        </p:blipFill>
        <p:spPr>
          <a:xfrm>
            <a:off x="618490" y="1174750"/>
            <a:ext cx="3714750" cy="4953000"/>
          </a:xfrm>
          <a:prstGeom prst="rect">
            <a:avLst/>
          </a:prstGeom>
        </p:spPr>
      </p:pic>
      <p:pic>
        <p:nvPicPr>
          <p:cNvPr id="8" name="Замещающее содержимое 7"/>
          <p:cNvPicPr>
            <a:picLocks noChangeAspect="1"/>
          </p:cNvPicPr>
          <p:nvPr>
            <p:ph sz="half" idx="2"/>
          </p:nvPr>
        </p:nvPicPr>
        <p:blipFill>
          <a:blip r:embed="rId2"/>
          <a:stretch>
            <a:fillRect/>
          </a:stretch>
        </p:blipFill>
        <p:spPr>
          <a:xfrm>
            <a:off x="4809490" y="1174750"/>
            <a:ext cx="3714750" cy="49530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Заголовок 3"/>
          <p:cNvSpPr>
            <a:spLocks noGrp="1"/>
          </p:cNvSpPr>
          <p:nvPr>
            <p:ph type="title"/>
          </p:nvPr>
        </p:nvSpPr>
        <p:spPr>
          <a:xfrm>
            <a:off x="457200" y="190500"/>
            <a:ext cx="8229600" cy="890270"/>
          </a:xfrm>
        </p:spPr>
        <p:txBody>
          <a:bodyPr/>
          <a:p>
            <a:pPr algn="ctr"/>
            <a:r>
              <a:rPr lang="ru-RU" altLang="en-US"/>
              <a:t>Рисование на манке</a:t>
            </a:r>
            <a:endParaRPr lang="ru-RU" altLang="en-US"/>
          </a:p>
        </p:txBody>
      </p:sp>
      <p:pic>
        <p:nvPicPr>
          <p:cNvPr id="7" name="Замещающее содержимое 6"/>
          <p:cNvPicPr>
            <a:picLocks noChangeAspect="1"/>
          </p:cNvPicPr>
          <p:nvPr>
            <p:ph sz="half" idx="1"/>
          </p:nvPr>
        </p:nvPicPr>
        <p:blipFill>
          <a:blip r:embed="rId1"/>
          <a:stretch>
            <a:fillRect/>
          </a:stretch>
        </p:blipFill>
        <p:spPr>
          <a:xfrm>
            <a:off x="618490" y="1174750"/>
            <a:ext cx="3714750" cy="4953000"/>
          </a:xfrm>
          <a:prstGeom prst="rect">
            <a:avLst/>
          </a:prstGeom>
        </p:spPr>
      </p:pic>
      <p:pic>
        <p:nvPicPr>
          <p:cNvPr id="8" name="Замещающее содержимое 7"/>
          <p:cNvPicPr>
            <a:picLocks noChangeAspect="1"/>
          </p:cNvPicPr>
          <p:nvPr>
            <p:ph sz="half" idx="2"/>
          </p:nvPr>
        </p:nvPicPr>
        <p:blipFill>
          <a:blip r:embed="rId2"/>
          <a:stretch>
            <a:fillRect/>
          </a:stretch>
        </p:blipFill>
        <p:spPr>
          <a:xfrm>
            <a:off x="4809490" y="1174750"/>
            <a:ext cx="3714750" cy="49530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a:xfrm>
            <a:off x="457200" y="190500"/>
            <a:ext cx="8229600" cy="1066165"/>
          </a:xfrm>
        </p:spPr>
        <p:txBody>
          <a:bodyPr/>
          <a:p>
            <a:pPr algn="l"/>
            <a:br>
              <a:rPr sz="3200" b="1" dirty="0">
                <a:effectLst/>
                <a:latin typeface="Times New Roman" panose="02020603050405020304" pitchFamily="18" charset="0"/>
                <a:cs typeface="Times New Roman" panose="02020603050405020304" pitchFamily="18" charset="0"/>
                <a:sym typeface="+mn-ea"/>
              </a:rPr>
            </a:br>
            <a:r>
              <a:rPr b="1" dirty="0">
                <a:effectLst/>
                <a:latin typeface="Times New Roman" panose="02020603050405020304" pitchFamily="18" charset="0"/>
                <a:cs typeface="Times New Roman" panose="02020603050405020304" pitchFamily="18" charset="0"/>
                <a:sym typeface="+mn-ea"/>
              </a:rPr>
              <a:t> </a:t>
            </a:r>
            <a:br>
              <a:rPr b="1" dirty="0">
                <a:effectLst/>
                <a:latin typeface="Times New Roman" panose="02020603050405020304" pitchFamily="18" charset="0"/>
                <a:cs typeface="Times New Roman" panose="02020603050405020304" pitchFamily="18" charset="0"/>
                <a:sym typeface="+mn-ea"/>
              </a:rPr>
            </a:br>
            <a:r>
              <a:rPr sz="3200" b="1" dirty="0">
                <a:effectLst/>
                <a:latin typeface="Times New Roman" panose="02020603050405020304" pitchFamily="18" charset="0"/>
                <a:cs typeface="Times New Roman" panose="02020603050405020304" pitchFamily="18" charset="0"/>
                <a:sym typeface="+mn-ea"/>
              </a:rPr>
              <a:t>Дидактическая  игра «Что из чего сделано»</a:t>
            </a:r>
            <a:br>
              <a:rPr dirty="0">
                <a:effectLst>
                  <a:outerShdw blurRad="38100" dist="38100" dir="2700000">
                    <a:srgbClr val="000000"/>
                  </a:outerShdw>
                </a:effectLst>
                <a:sym typeface="+mn-ea"/>
              </a:rPr>
            </a:br>
            <a:br>
              <a:rPr dirty="0">
                <a:effectLst>
                  <a:outerShdw blurRad="38100" dist="38100" dir="2700000">
                    <a:srgbClr val="000000"/>
                  </a:outerShdw>
                </a:effectLst>
                <a:sym typeface="+mn-ea"/>
              </a:rPr>
            </a:br>
            <a:endParaRPr lang="ru-RU" altLang="en-US"/>
          </a:p>
        </p:txBody>
      </p:sp>
      <p:sp>
        <p:nvSpPr>
          <p:cNvPr id="3" name="Замещающее содержимое 2"/>
          <p:cNvSpPr>
            <a:spLocks noGrp="1"/>
          </p:cNvSpPr>
          <p:nvPr>
            <p:ph idx="1"/>
          </p:nvPr>
        </p:nvSpPr>
        <p:spPr/>
        <p:txBody>
          <a:bodyPr/>
          <a:p>
            <a:pPr>
              <a:buNone/>
            </a:pPr>
            <a:endParaRPr sz="2400" b="1" dirty="0">
              <a:latin typeface="Times New Roman" panose="02020603050405020304" pitchFamily="18" charset="0"/>
              <a:cs typeface="Times New Roman" panose="02020603050405020304" pitchFamily="18" charset="0"/>
              <a:sym typeface="+mn-ea"/>
            </a:endParaRPr>
          </a:p>
          <a:p>
            <a:pPr>
              <a:buNone/>
            </a:pPr>
            <a:r>
              <a:rPr sz="2400" b="1" dirty="0">
                <a:latin typeface="Times New Roman" panose="02020603050405020304" pitchFamily="18" charset="0"/>
                <a:cs typeface="Times New Roman" panose="02020603050405020304" pitchFamily="18" charset="0"/>
                <a:sym typeface="+mn-ea"/>
              </a:rPr>
              <a:t>Цель: </a:t>
            </a:r>
            <a:r>
              <a:rPr sz="2400" dirty="0">
                <a:latin typeface="Times New Roman" panose="02020603050405020304" pitchFamily="18" charset="0"/>
                <a:cs typeface="Times New Roman" panose="02020603050405020304" pitchFamily="18" charset="0"/>
                <a:sym typeface="+mn-ea"/>
              </a:rPr>
              <a:t>развивать словарный запас, обогащать его именами прилагательными.</a:t>
            </a:r>
            <a:endParaRPr b="1" dirty="0">
              <a:latin typeface="Times New Roman" panose="02020603050405020304" pitchFamily="18" charset="0"/>
              <a:cs typeface="Times New Roman" panose="02020603050405020304" pitchFamily="18" charset="0"/>
            </a:endParaRPr>
          </a:p>
          <a:p>
            <a:pPr>
              <a:buNone/>
            </a:pPr>
            <a:r>
              <a:rPr sz="2400" b="1" dirty="0">
                <a:latin typeface="Times New Roman" panose="02020603050405020304" pitchFamily="18" charset="0"/>
                <a:cs typeface="Times New Roman" panose="02020603050405020304" pitchFamily="18" charset="0"/>
                <a:sym typeface="+mn-ea"/>
              </a:rPr>
              <a:t>Задачи: </a:t>
            </a:r>
            <a:endParaRPr sz="2400" dirty="0">
              <a:latin typeface="Times New Roman" panose="02020603050405020304" pitchFamily="18" charset="0"/>
              <a:cs typeface="Times New Roman" panose="02020603050405020304" pitchFamily="18" charset="0"/>
            </a:endParaRPr>
          </a:p>
          <a:p>
            <a:r>
              <a:rPr sz="2400" dirty="0">
                <a:latin typeface="Times New Roman" panose="02020603050405020304" pitchFamily="18" charset="0"/>
                <a:cs typeface="Times New Roman" panose="02020603050405020304" pitchFamily="18" charset="0"/>
                <a:sym typeface="+mn-ea"/>
              </a:rPr>
              <a:t>учить образовывать от имен существительных относительные прилагательные;</a:t>
            </a:r>
            <a:endParaRPr sz="2400" dirty="0">
              <a:latin typeface="Times New Roman" panose="02020603050405020304" pitchFamily="18" charset="0"/>
              <a:cs typeface="Times New Roman" panose="02020603050405020304" pitchFamily="18" charset="0"/>
            </a:endParaRPr>
          </a:p>
          <a:p>
            <a:r>
              <a:rPr sz="2400" dirty="0">
                <a:latin typeface="Times New Roman" panose="02020603050405020304" pitchFamily="18" charset="0"/>
                <a:cs typeface="Times New Roman" panose="02020603050405020304" pitchFamily="18" charset="0"/>
                <a:sym typeface="+mn-ea"/>
              </a:rPr>
              <a:t>формировать умения и закреплять навыки словообразования;</a:t>
            </a:r>
            <a:endParaRPr sz="2400" dirty="0">
              <a:latin typeface="Times New Roman" panose="02020603050405020304" pitchFamily="18" charset="0"/>
              <a:cs typeface="Times New Roman" panose="02020603050405020304" pitchFamily="18" charset="0"/>
            </a:endParaRPr>
          </a:p>
          <a:p>
            <a:r>
              <a:rPr sz="2400" dirty="0">
                <a:latin typeface="Times New Roman" panose="02020603050405020304" pitchFamily="18" charset="0"/>
                <a:cs typeface="Times New Roman" panose="02020603050405020304" pitchFamily="18" charset="0"/>
                <a:sym typeface="+mn-ea"/>
              </a:rPr>
              <a:t>развивать мышление, внимание, вербальную память;</a:t>
            </a:r>
            <a:endParaRPr sz="2400" dirty="0">
              <a:latin typeface="Times New Roman" panose="02020603050405020304" pitchFamily="18" charset="0"/>
              <a:cs typeface="Times New Roman" panose="02020603050405020304" pitchFamily="18" charset="0"/>
            </a:endParaRPr>
          </a:p>
          <a:p>
            <a:r>
              <a:rPr sz="2400" dirty="0">
                <a:latin typeface="Times New Roman" panose="02020603050405020304" pitchFamily="18" charset="0"/>
                <a:cs typeface="Times New Roman" panose="02020603050405020304" pitchFamily="18" charset="0"/>
                <a:sym typeface="+mn-ea"/>
              </a:rPr>
              <a:t>воспитывать интерес к образованию новых слов.</a:t>
            </a:r>
            <a:endParaRPr sz="2400" dirty="0">
              <a:latin typeface="Times New Roman" panose="02020603050405020304" pitchFamily="18" charset="0"/>
              <a:cs typeface="Times New Roman" panose="02020603050405020304" pitchFamily="18" charset="0"/>
            </a:endParaRPr>
          </a:p>
          <a:p>
            <a:endParaRPr lang="ru-RU" altLang="en-US" sz="24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Заголовок 4"/>
          <p:cNvSpPr>
            <a:spLocks noGrp="1"/>
          </p:cNvSpPr>
          <p:nvPr>
            <p:ph type="title"/>
          </p:nvPr>
        </p:nvSpPr>
        <p:spPr>
          <a:xfrm>
            <a:off x="457200" y="190500"/>
            <a:ext cx="8229600" cy="981710"/>
          </a:xfrm>
        </p:spPr>
        <p:txBody>
          <a:bodyPr/>
          <a:p>
            <a:pPr algn="ctr"/>
            <a:r>
              <a:rPr lang="ru-RU" altLang="en-US"/>
              <a:t>Лексическая тема «Посуда»</a:t>
            </a:r>
            <a:endParaRPr lang="ru-RU" altLang="en-US"/>
          </a:p>
        </p:txBody>
      </p:sp>
      <p:pic>
        <p:nvPicPr>
          <p:cNvPr id="4" name="Замещающее содержимое 3"/>
          <p:cNvPicPr>
            <a:picLocks noChangeAspect="1"/>
          </p:cNvPicPr>
          <p:nvPr>
            <p:ph sz="half" idx="1"/>
          </p:nvPr>
        </p:nvPicPr>
        <p:blipFill>
          <a:blip r:embed="rId1"/>
          <a:stretch>
            <a:fillRect/>
          </a:stretch>
        </p:blipFill>
        <p:spPr>
          <a:xfrm>
            <a:off x="617220" y="1174750"/>
            <a:ext cx="3717290" cy="4951730"/>
          </a:xfrm>
          <a:prstGeom prst="rect">
            <a:avLst/>
          </a:prstGeom>
        </p:spPr>
      </p:pic>
      <p:sp>
        <p:nvSpPr>
          <p:cNvPr id="8" name="Замещающее содержимое 7"/>
          <p:cNvSpPr/>
          <p:nvPr>
            <p:ph sz="half" idx="2"/>
          </p:nvPr>
        </p:nvSpPr>
        <p:spPr/>
        <p:txBody>
          <a:bodyPr/>
          <a:p>
            <a:pPr marL="0" indent="0" algn="ctr">
              <a:buNone/>
            </a:pPr>
            <a:endParaRPr lang="ru-RU" altLang="en-US" sz="2800"/>
          </a:p>
          <a:p>
            <a:pPr marL="0" indent="0" algn="ctr">
              <a:buNone/>
            </a:pPr>
            <a:r>
              <a:rPr lang="ru-RU" altLang="en-US" sz="2800"/>
              <a:t>       Схема</a:t>
            </a:r>
            <a:endParaRPr lang="ru-RU" altLang="en-US" sz="2800"/>
          </a:p>
        </p:txBody>
      </p:sp>
      <p:pic>
        <p:nvPicPr>
          <p:cNvPr id="52228" name="Picture 3" descr="C:\Users\Дом\Desktop\фото для семинара\14\1семинар.jpg"/>
          <p:cNvPicPr>
            <a:picLocks noGrp="1" noChangeAspect="1"/>
          </p:cNvPicPr>
          <p:nvPr/>
        </p:nvPicPr>
        <p:blipFill>
          <a:blip r:embed="rId2"/>
          <a:srcRect/>
          <a:stretch>
            <a:fillRect/>
          </a:stretch>
        </p:blipFill>
        <p:spPr>
          <a:xfrm>
            <a:off x="4932045" y="2564765"/>
            <a:ext cx="3833495" cy="2743200"/>
          </a:xfrm>
          <a:prstGeom prst="rect">
            <a:avLst/>
          </a:prstGeom>
          <a:noFill/>
          <a:ln w="9525">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a:xfrm>
            <a:off x="457200" y="190500"/>
            <a:ext cx="8229600" cy="827405"/>
          </a:xfrm>
        </p:spPr>
        <p:txBody>
          <a:bodyPr/>
          <a:p>
            <a:pPr algn="ctr"/>
            <a:r>
              <a:rPr sz="3200" b="1" dirty="0">
                <a:effectLst/>
                <a:latin typeface="Times New Roman" panose="02020603050405020304" pitchFamily="18" charset="0"/>
                <a:cs typeface="Times New Roman" panose="02020603050405020304" pitchFamily="18" charset="0"/>
                <a:sym typeface="+mn-ea"/>
              </a:rPr>
              <a:t>Дидактическая игра</a:t>
            </a:r>
            <a:r>
              <a:rPr sz="3200" dirty="0">
                <a:effectLst/>
                <a:latin typeface="Times New Roman" panose="02020603050405020304" pitchFamily="18" charset="0"/>
                <a:cs typeface="Times New Roman" panose="02020603050405020304" pitchFamily="18" charset="0"/>
                <a:sym typeface="+mn-ea"/>
              </a:rPr>
              <a:t> </a:t>
            </a:r>
            <a:br>
              <a:rPr sz="3200" dirty="0">
                <a:effectLst/>
                <a:latin typeface="Times New Roman" panose="02020603050405020304" pitchFamily="18" charset="0"/>
                <a:cs typeface="Times New Roman" panose="02020603050405020304" pitchFamily="18" charset="0"/>
                <a:sym typeface="+mn-ea"/>
              </a:rPr>
            </a:br>
            <a:r>
              <a:rPr sz="3200" b="1" dirty="0">
                <a:effectLst/>
                <a:latin typeface="Times New Roman" panose="02020603050405020304" pitchFamily="18" charset="0"/>
                <a:cs typeface="Times New Roman" panose="02020603050405020304" pitchFamily="18" charset="0"/>
                <a:sym typeface="+mn-ea"/>
              </a:rPr>
              <a:t>«Какую кашу сварим из крупы»</a:t>
            </a:r>
            <a:endParaRPr lang="ru-RU" altLang="en-US" sz="3200"/>
          </a:p>
        </p:txBody>
      </p:sp>
      <p:sp>
        <p:nvSpPr>
          <p:cNvPr id="3" name="Замещающее содержимое 2"/>
          <p:cNvSpPr>
            <a:spLocks noGrp="1"/>
          </p:cNvSpPr>
          <p:nvPr>
            <p:ph idx="1"/>
          </p:nvPr>
        </p:nvSpPr>
        <p:spPr/>
        <p:txBody>
          <a:bodyPr/>
          <a:p>
            <a:pPr>
              <a:buNone/>
            </a:pPr>
            <a:r>
              <a:rPr sz="2400" b="1" dirty="0">
                <a:latin typeface="Times New Roman" panose="02020603050405020304" pitchFamily="18" charset="0"/>
                <a:cs typeface="Times New Roman" panose="02020603050405020304" pitchFamily="18" charset="0"/>
                <a:sym typeface="+mn-ea"/>
              </a:rPr>
              <a:t>Цель: </a:t>
            </a:r>
            <a:r>
              <a:rPr sz="2400" dirty="0">
                <a:latin typeface="Times New Roman" panose="02020603050405020304" pitchFamily="18" charset="0"/>
                <a:cs typeface="Times New Roman" panose="02020603050405020304" pitchFamily="18" charset="0"/>
                <a:sym typeface="+mn-ea"/>
              </a:rPr>
              <a:t>развивать словарный запас, обогащать его именами прилагательными.</a:t>
            </a:r>
            <a:endParaRPr sz="2400" dirty="0">
              <a:latin typeface="Times New Roman" panose="02020603050405020304" pitchFamily="18" charset="0"/>
              <a:cs typeface="Times New Roman" panose="02020603050405020304" pitchFamily="18" charset="0"/>
            </a:endParaRPr>
          </a:p>
          <a:p>
            <a:pPr>
              <a:buNone/>
            </a:pPr>
            <a:endParaRPr sz="2000" b="1" dirty="0">
              <a:latin typeface="Times New Roman" panose="02020603050405020304" pitchFamily="18" charset="0"/>
              <a:cs typeface="Times New Roman" panose="02020603050405020304" pitchFamily="18" charset="0"/>
              <a:sym typeface="+mn-ea"/>
            </a:endParaRPr>
          </a:p>
          <a:p>
            <a:pPr>
              <a:buNone/>
            </a:pPr>
            <a:r>
              <a:rPr sz="2000" b="1" dirty="0">
                <a:latin typeface="Times New Roman" panose="02020603050405020304" pitchFamily="18" charset="0"/>
                <a:cs typeface="Times New Roman" panose="02020603050405020304" pitchFamily="18" charset="0"/>
                <a:sym typeface="+mn-ea"/>
              </a:rPr>
              <a:t>Задачи: </a:t>
            </a:r>
            <a:endParaRPr sz="2000" dirty="0">
              <a:latin typeface="Times New Roman" panose="02020603050405020304" pitchFamily="18" charset="0"/>
              <a:cs typeface="Times New Roman" panose="02020603050405020304" pitchFamily="18" charset="0"/>
            </a:endParaRPr>
          </a:p>
          <a:p>
            <a:r>
              <a:rPr sz="2000" dirty="0">
                <a:latin typeface="Times New Roman" panose="02020603050405020304" pitchFamily="18" charset="0"/>
                <a:cs typeface="Times New Roman" panose="02020603050405020304" pitchFamily="18" charset="0"/>
                <a:sym typeface="+mn-ea"/>
              </a:rPr>
              <a:t>учить образовывать от имен существительных  прилагательные;</a:t>
            </a:r>
            <a:endParaRPr sz="2000" dirty="0">
              <a:latin typeface="Times New Roman" panose="02020603050405020304" pitchFamily="18" charset="0"/>
              <a:cs typeface="Times New Roman" panose="02020603050405020304" pitchFamily="18" charset="0"/>
            </a:endParaRPr>
          </a:p>
          <a:p>
            <a:r>
              <a:rPr sz="2000" dirty="0">
                <a:latin typeface="Times New Roman" panose="02020603050405020304" pitchFamily="18" charset="0"/>
                <a:cs typeface="Times New Roman" panose="02020603050405020304" pitchFamily="18" charset="0"/>
                <a:sym typeface="+mn-ea"/>
              </a:rPr>
              <a:t>формировать умения и навыки словообразования;</a:t>
            </a:r>
            <a:endParaRPr sz="2000" dirty="0">
              <a:latin typeface="Times New Roman" panose="02020603050405020304" pitchFamily="18" charset="0"/>
              <a:cs typeface="Times New Roman" panose="02020603050405020304" pitchFamily="18" charset="0"/>
            </a:endParaRPr>
          </a:p>
          <a:p>
            <a:r>
              <a:rPr sz="2000" dirty="0">
                <a:latin typeface="Times New Roman" panose="02020603050405020304" pitchFamily="18" charset="0"/>
                <a:cs typeface="Times New Roman" panose="02020603050405020304" pitchFamily="18" charset="0"/>
                <a:sym typeface="+mn-ea"/>
              </a:rPr>
              <a:t>развивать мышление, внимание, вербальную память;</a:t>
            </a:r>
            <a:endParaRPr sz="2000" dirty="0">
              <a:latin typeface="Times New Roman" panose="02020603050405020304" pitchFamily="18" charset="0"/>
              <a:cs typeface="Times New Roman" panose="02020603050405020304" pitchFamily="18" charset="0"/>
            </a:endParaRPr>
          </a:p>
          <a:p>
            <a:r>
              <a:rPr sz="2000" dirty="0">
                <a:latin typeface="Times New Roman" panose="02020603050405020304" pitchFamily="18" charset="0"/>
                <a:cs typeface="Times New Roman" panose="02020603050405020304" pitchFamily="18" charset="0"/>
                <a:sym typeface="+mn-ea"/>
              </a:rPr>
              <a:t>воспитывать интерес к образованию новых слов.</a:t>
            </a:r>
            <a:endParaRPr sz="2000" dirty="0">
              <a:latin typeface="Times New Roman" panose="02020603050405020304" pitchFamily="18" charset="0"/>
              <a:cs typeface="Times New Roman" panose="02020603050405020304" pitchFamily="18" charset="0"/>
            </a:endParaRPr>
          </a:p>
          <a:p>
            <a:pPr>
              <a:buNone/>
            </a:pPr>
            <a:endParaRPr sz="2000" dirty="0">
              <a:latin typeface="Times New Roman" panose="02020603050405020304" pitchFamily="18" charset="0"/>
              <a:cs typeface="Times New Roman" panose="02020603050405020304" pitchFamily="18" charset="0"/>
            </a:endParaRPr>
          </a:p>
          <a:p>
            <a:pPr>
              <a:buNone/>
            </a:pPr>
            <a:endParaRPr sz="2000" dirty="0">
              <a:latin typeface="Times New Roman" panose="02020603050405020304" pitchFamily="18" charset="0"/>
              <a:cs typeface="Times New Roman" panose="02020603050405020304" pitchFamily="18" charset="0"/>
              <a:sym typeface="+mn-ea"/>
            </a:endParaRPr>
          </a:p>
          <a:p>
            <a:pPr>
              <a:buNone/>
            </a:pPr>
            <a:r>
              <a:rPr sz="2000" dirty="0">
                <a:latin typeface="Times New Roman" panose="02020603050405020304" pitchFamily="18" charset="0"/>
                <a:cs typeface="Times New Roman" panose="02020603050405020304" pitchFamily="18" charset="0"/>
                <a:sym typeface="+mn-ea"/>
              </a:rPr>
              <a:t>Каша из манки – манная                Каша из перловой крупы - перловая</a:t>
            </a:r>
            <a:endParaRPr sz="2000" dirty="0">
              <a:latin typeface="Times New Roman" panose="02020603050405020304" pitchFamily="18" charset="0"/>
              <a:cs typeface="Times New Roman" panose="02020603050405020304" pitchFamily="18" charset="0"/>
            </a:endParaRPr>
          </a:p>
          <a:p>
            <a:pPr>
              <a:buNone/>
            </a:pPr>
            <a:r>
              <a:rPr sz="2000" dirty="0">
                <a:latin typeface="Times New Roman" panose="02020603050405020304" pitchFamily="18" charset="0"/>
                <a:cs typeface="Times New Roman" panose="02020603050405020304" pitchFamily="18" charset="0"/>
                <a:sym typeface="+mn-ea"/>
              </a:rPr>
              <a:t>Каша из овсянки – овсяная            Каша из пшенной крупы - пшенная</a:t>
            </a:r>
            <a:endParaRPr sz="2000" dirty="0">
              <a:latin typeface="Times New Roman" panose="02020603050405020304" pitchFamily="18" charset="0"/>
              <a:cs typeface="Times New Roman" panose="02020603050405020304" pitchFamily="18" charset="0"/>
            </a:endParaRPr>
          </a:p>
          <a:p>
            <a:pPr>
              <a:buNone/>
            </a:pPr>
            <a:r>
              <a:rPr sz="2000" dirty="0">
                <a:latin typeface="Times New Roman" panose="02020603050405020304" pitchFamily="18" charset="0"/>
                <a:cs typeface="Times New Roman" panose="02020603050405020304" pitchFamily="18" charset="0"/>
                <a:sym typeface="+mn-ea"/>
              </a:rPr>
              <a:t>Каша из риса – рисовая                  Каша из гречки - гречневая</a:t>
            </a:r>
            <a:endParaRPr sz="2400" dirty="0">
              <a:latin typeface="Times New Roman" panose="02020603050405020304" pitchFamily="18" charset="0"/>
              <a:ea typeface="Times New Roman" panose="02020603050405020304" pitchFamily="18" charset="0"/>
            </a:endParaRPr>
          </a:p>
          <a:p>
            <a:endParaRPr lang="ru-RU" altLang="en-US" sz="24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a:xfrm>
            <a:off x="457200" y="190500"/>
            <a:ext cx="8229600" cy="784860"/>
          </a:xfrm>
        </p:spPr>
        <p:txBody>
          <a:bodyPr/>
          <a:p>
            <a:pPr algn="ctr"/>
            <a:r>
              <a:rPr b="1" dirty="0">
                <a:effectLst/>
                <a:latin typeface="Times New Roman" panose="02020603050405020304" pitchFamily="18" charset="0"/>
                <a:cs typeface="Times New Roman" panose="02020603050405020304" pitchFamily="18" charset="0"/>
                <a:sym typeface="+mn-ea"/>
              </a:rPr>
              <a:t>Варианты проведения игры</a:t>
            </a:r>
            <a:endParaRPr lang="ru-RU" altLang="en-US"/>
          </a:p>
        </p:txBody>
      </p:sp>
      <p:sp>
        <p:nvSpPr>
          <p:cNvPr id="3" name="Замещающее содержимое 2"/>
          <p:cNvSpPr>
            <a:spLocks noGrp="1"/>
          </p:cNvSpPr>
          <p:nvPr>
            <p:ph idx="1"/>
          </p:nvPr>
        </p:nvSpPr>
        <p:spPr/>
        <p:txBody>
          <a:bodyPr/>
          <a:p>
            <a:pPr indent="0">
              <a:buNone/>
            </a:pPr>
            <a:r>
              <a:rPr sz="2400" b="1" dirty="0">
                <a:latin typeface="Times New Roman" panose="02020603050405020304" pitchFamily="18" charset="0"/>
                <a:cs typeface="Times New Roman" panose="02020603050405020304" pitchFamily="18" charset="0"/>
                <a:sym typeface="+mn-ea"/>
              </a:rPr>
              <a:t>Вариант 3.</a:t>
            </a:r>
            <a:r>
              <a:rPr sz="2400" dirty="0">
                <a:latin typeface="Times New Roman" panose="02020603050405020304" pitchFamily="18" charset="0"/>
                <a:cs typeface="Times New Roman" panose="02020603050405020304" pitchFamily="18" charset="0"/>
                <a:sym typeface="+mn-ea"/>
              </a:rPr>
              <a:t> </a:t>
            </a:r>
            <a:r>
              <a:rPr sz="2400" b="1" dirty="0">
                <a:latin typeface="Times New Roman" panose="02020603050405020304" pitchFamily="18" charset="0"/>
                <a:cs typeface="Times New Roman" panose="02020603050405020304" pitchFamily="18" charset="0"/>
                <a:sym typeface="+mn-ea"/>
              </a:rPr>
              <a:t>Игра «Вспомни сказку».</a:t>
            </a:r>
            <a:endParaRPr sz="2400" dirty="0">
              <a:latin typeface="Times New Roman" panose="02020603050405020304" pitchFamily="18" charset="0"/>
              <a:cs typeface="Times New Roman" panose="02020603050405020304" pitchFamily="18" charset="0"/>
            </a:endParaRPr>
          </a:p>
          <a:p>
            <a:pPr>
              <a:buNone/>
            </a:pPr>
            <a:r>
              <a:rPr sz="2400" dirty="0">
                <a:latin typeface="Times New Roman" panose="02020603050405020304" pitchFamily="18" charset="0"/>
                <a:cs typeface="Times New Roman" panose="02020603050405020304" pitchFamily="18" charset="0"/>
                <a:sym typeface="+mn-ea"/>
              </a:rPr>
              <a:t>	Предложить детям прослушать отрывки из сказок  или рассказов, «героем» которых является каша. Например, «Горшочек каши» братьев Гримм, русская народная сказка «Каша из топора», «Мишкина каша» Н. Носова. Ребята должны вспомнить название сказки и ее автора.</a:t>
            </a:r>
            <a:endParaRPr sz="2400" dirty="0">
              <a:latin typeface="Times New Roman" panose="02020603050405020304" pitchFamily="18" charset="0"/>
              <a:cs typeface="Times New Roman" panose="02020603050405020304" pitchFamily="18" charset="0"/>
            </a:endParaRPr>
          </a:p>
          <a:p>
            <a:pPr>
              <a:buNone/>
            </a:pPr>
            <a:r>
              <a:rPr sz="2400" b="1" dirty="0">
                <a:latin typeface="Times New Roman" panose="02020603050405020304" pitchFamily="18" charset="0"/>
                <a:cs typeface="Times New Roman" panose="02020603050405020304" pitchFamily="18" charset="0"/>
                <a:sym typeface="+mn-ea"/>
              </a:rPr>
              <a:t>	Вариант 4. Игра «Поварята».</a:t>
            </a:r>
            <a:endParaRPr sz="2400" dirty="0">
              <a:latin typeface="Times New Roman" panose="02020603050405020304" pitchFamily="18" charset="0"/>
              <a:cs typeface="Times New Roman" panose="02020603050405020304" pitchFamily="18" charset="0"/>
            </a:endParaRPr>
          </a:p>
          <a:p>
            <a:pPr>
              <a:buNone/>
            </a:pPr>
            <a:r>
              <a:rPr sz="2400" dirty="0">
                <a:latin typeface="Times New Roman" panose="02020603050405020304" pitchFamily="18" charset="0"/>
                <a:cs typeface="Times New Roman" panose="02020603050405020304" pitchFamily="18" charset="0"/>
                <a:sym typeface="+mn-ea"/>
              </a:rPr>
              <a:t>	В блюдцах насыпаны вперемешку </a:t>
            </a:r>
            <a:r>
              <a:rPr lang="ru-RU" sz="2400" dirty="0">
                <a:latin typeface="Times New Roman" panose="02020603050405020304" pitchFamily="18" charset="0"/>
                <a:cs typeface="Times New Roman" panose="02020603050405020304" pitchFamily="18" charset="0"/>
                <a:sym typeface="+mn-ea"/>
              </a:rPr>
              <a:t>3 вида крупы</a:t>
            </a:r>
            <a:r>
              <a:rPr sz="2400" dirty="0">
                <a:latin typeface="Times New Roman" panose="02020603050405020304" pitchFamily="18" charset="0"/>
                <a:cs typeface="Times New Roman" panose="02020603050405020304" pitchFamily="18" charset="0"/>
                <a:sym typeface="+mn-ea"/>
              </a:rPr>
              <a:t>. Задание «поварятам» отделить крупы друг от друга и разложить по отдельным </a:t>
            </a:r>
            <a:r>
              <a:rPr lang="ru-RU" sz="2400" dirty="0">
                <a:latin typeface="Times New Roman" panose="02020603050405020304" pitchFamily="18" charset="0"/>
                <a:cs typeface="Times New Roman" panose="02020603050405020304" pitchFamily="18" charset="0"/>
                <a:sym typeface="+mn-ea"/>
              </a:rPr>
              <a:t>тарелочкам</a:t>
            </a:r>
            <a:r>
              <a:rPr sz="2400" dirty="0">
                <a:latin typeface="Times New Roman" panose="02020603050405020304" pitchFamily="18" charset="0"/>
                <a:cs typeface="Times New Roman" panose="02020603050405020304" pitchFamily="18" charset="0"/>
                <a:sym typeface="+mn-ea"/>
              </a:rPr>
              <a:t>. Победителем станет тот, кто быстрее и без ошибок справится с заданием.</a:t>
            </a:r>
            <a:endParaRPr sz="2400" dirty="0">
              <a:latin typeface="Times New Roman" panose="02020603050405020304" pitchFamily="18" charset="0"/>
              <a:cs typeface="Times New Roman" panose="02020603050405020304" pitchFamily="18" charset="0"/>
            </a:endParaRPr>
          </a:p>
          <a:p>
            <a:pPr>
              <a:buNone/>
            </a:pPr>
            <a:r>
              <a:rPr sz="2400" b="1" dirty="0">
                <a:latin typeface="Times New Roman" panose="02020603050405020304" pitchFamily="18" charset="0"/>
                <a:cs typeface="Times New Roman" panose="02020603050405020304" pitchFamily="18" charset="0"/>
                <a:sym typeface="+mn-ea"/>
              </a:rPr>
              <a:t>     Вариант 5. «Это интересно».</a:t>
            </a:r>
            <a:endParaRPr lang="ru-RU" altLang="en-US" sz="24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Заголовок 8"/>
          <p:cNvSpPr>
            <a:spLocks noGrp="1"/>
          </p:cNvSpPr>
          <p:nvPr>
            <p:ph type="title"/>
          </p:nvPr>
        </p:nvSpPr>
        <p:spPr/>
        <p:txBody>
          <a:bodyPr/>
          <a:p>
            <a:pPr algn="ctr"/>
            <a:endParaRPr lang="ru-RU" altLang="en-US" sz="2800"/>
          </a:p>
        </p:txBody>
      </p:sp>
      <p:pic>
        <p:nvPicPr>
          <p:cNvPr id="12" name="Замещающее содержимое 11"/>
          <p:cNvPicPr>
            <a:picLocks noChangeAspect="1"/>
          </p:cNvPicPr>
          <p:nvPr>
            <p:ph sz="half" idx="1"/>
          </p:nvPr>
        </p:nvPicPr>
        <p:blipFill>
          <a:blip r:embed="rId1"/>
          <a:stretch>
            <a:fillRect/>
          </a:stretch>
        </p:blipFill>
        <p:spPr>
          <a:xfrm>
            <a:off x="618490" y="1174750"/>
            <a:ext cx="3714750" cy="4953000"/>
          </a:xfrm>
          <a:prstGeom prst="rect">
            <a:avLst/>
          </a:prstGeom>
        </p:spPr>
      </p:pic>
      <p:pic>
        <p:nvPicPr>
          <p:cNvPr id="13" name="Замещающее содержимое 12"/>
          <p:cNvPicPr>
            <a:picLocks noChangeAspect="1"/>
          </p:cNvPicPr>
          <p:nvPr>
            <p:ph sz="half" idx="2"/>
          </p:nvPr>
        </p:nvPicPr>
        <p:blipFill>
          <a:blip r:embed="rId2"/>
          <a:stretch>
            <a:fillRect/>
          </a:stretch>
        </p:blipFill>
        <p:spPr>
          <a:xfrm>
            <a:off x="4648200" y="3204210"/>
            <a:ext cx="4038600" cy="293878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8630" y="1951355"/>
            <a:ext cx="8207375" cy="2849245"/>
          </a:xfrm>
        </p:spPr>
        <p:txBody>
          <a:bodyPr/>
          <a:lstStyle/>
          <a:p>
            <a:pPr algn="ctr"/>
            <a:br>
              <a:rPr lang="ru-RU" sz="4800"/>
            </a:br>
            <a:br>
              <a:rPr lang="ru-RU" sz="4800"/>
            </a:br>
            <a:br>
              <a:rPr lang="ru-RU" sz="4800"/>
            </a:br>
            <a:r>
              <a:rPr lang="ru-RU" sz="4800"/>
              <a:t>СПАСИБО </a:t>
            </a:r>
            <a:br>
              <a:rPr lang="ru-RU" sz="4800"/>
            </a:br>
            <a:r>
              <a:rPr lang="ru-RU" sz="4800"/>
              <a:t>ЗА ВНИМАНИЕ!</a:t>
            </a:r>
            <a:endParaRPr lang="ru-RU" sz="4800"/>
          </a:p>
        </p:txBody>
      </p:sp>
      <p:sp>
        <p:nvSpPr>
          <p:cNvPr id="3" name="Подзаголовок 2"/>
          <p:cNvSpPr>
            <a:spLocks noGrp="1"/>
          </p:cNvSpPr>
          <p:nvPr>
            <p:ph type="subTitle" idx="1"/>
          </p:nvPr>
        </p:nvSpPr>
        <p:spPr>
          <a:xfrm>
            <a:off x="469900" y="5671185"/>
            <a:ext cx="8212455" cy="250190"/>
          </a:xfrm>
        </p:spPr>
        <p:txBody>
          <a:bodyPr/>
          <a:lstStyle/>
          <a:p>
            <a:pPr algn="ctr"/>
            <a:br>
              <a:rPr lang="ru-RU">
                <a:sym typeface="+mn-ea"/>
              </a:rPr>
            </a:br>
            <a:endParaRPr lang="ru-RU"/>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reen Color">
  <a:themeElements>
    <a:clrScheme name="Green Color 13">
      <a:dk1>
        <a:srgbClr val="000000"/>
      </a:dk1>
      <a:lt1>
        <a:srgbClr val="FFFFFF"/>
      </a:lt1>
      <a:dk2>
        <a:srgbClr val="000000"/>
      </a:dk2>
      <a:lt2>
        <a:srgbClr val="969696"/>
      </a:lt2>
      <a:accent1>
        <a:srgbClr val="009900"/>
      </a:accent1>
      <a:accent2>
        <a:srgbClr val="99CC00"/>
      </a:accent2>
      <a:accent3>
        <a:srgbClr val="FFFFFF"/>
      </a:accent3>
      <a:accent4>
        <a:srgbClr val="000000"/>
      </a:accent4>
      <a:accent5>
        <a:srgbClr val="AACAAA"/>
      </a:accent5>
      <a:accent6>
        <a:srgbClr val="8AB900"/>
      </a:accent6>
      <a:hlink>
        <a:srgbClr val="CC3300"/>
      </a:hlink>
      <a:folHlink>
        <a:srgbClr val="996600"/>
      </a:folHlink>
    </a:clrScheme>
    <a:fontScheme name="Green Color">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Green Colo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reen Colo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reen Colo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reen Colo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reen Colo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reen Colo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reen Colo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reen Colo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reen Colo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reen Colo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reen Colo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reen Colo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reen Color 13">
        <a:dk1>
          <a:srgbClr val="000000"/>
        </a:dk1>
        <a:lt1>
          <a:srgbClr val="FFFFFF"/>
        </a:lt1>
        <a:dk2>
          <a:srgbClr val="000000"/>
        </a:dk2>
        <a:lt2>
          <a:srgbClr val="969696"/>
        </a:lt2>
        <a:accent1>
          <a:srgbClr val="009900"/>
        </a:accent1>
        <a:accent2>
          <a:srgbClr val="99CC00"/>
        </a:accent2>
        <a:accent3>
          <a:srgbClr val="FFFFFF"/>
        </a:accent3>
        <a:accent4>
          <a:srgbClr val="000000"/>
        </a:accent4>
        <a:accent5>
          <a:srgbClr val="AACAAA"/>
        </a:accent5>
        <a:accent6>
          <a:srgbClr val="8AB900"/>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0</TotalTime>
  <Words>6331</Words>
  <Application>WPS Presentation</Application>
  <PresentationFormat>Экран (4:3)</PresentationFormat>
  <Paragraphs>168</Paragraphs>
  <Slides>21</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21</vt:i4>
      </vt:variant>
    </vt:vector>
  </HeadingPairs>
  <TitlesOfParts>
    <vt:vector size="30" baseType="lpstr">
      <vt:lpstr>Arial</vt:lpstr>
      <vt:lpstr>SimSun</vt:lpstr>
      <vt:lpstr>Wingdings</vt:lpstr>
      <vt:lpstr>Times New Roman</vt:lpstr>
      <vt:lpstr>Wingdings 2</vt:lpstr>
      <vt:lpstr>Microsoft YaHei</vt:lpstr>
      <vt:lpstr>Arial Unicode MS</vt:lpstr>
      <vt:lpstr>Calibri</vt:lpstr>
      <vt:lpstr>Green Color</vt:lpstr>
      <vt:lpstr> Мастер-класс для родителей на тему: «Логопедические игры с детьми на кухне»  подготовила учитель-логопед Скалозуб Е.В. МОУ Кадетская школа, г. Люберцы</vt:lpstr>
      <vt:lpstr>Актуальность: привлечь родителей к участию  в процессе коррекционно-развивающей деятельности ребенка с тяжелыми нарушениями речи. Цель: оказать помощь родителям в развитии и воспитании детей с тяжелыми нарушениями речи.</vt:lpstr>
      <vt:lpstr>Рисование на манке, фигуры из зубочисток,буквы из фасоли,  упражнение на дыхание «Шторм в стакане»</vt:lpstr>
      <vt:lpstr>Стихотворение Ю. Тувим  «Хозяйка однажды с базара пришла»</vt:lpstr>
      <vt:lpstr> 1.Дидактическая игра  «Приготовим борщ и  сварим компот»</vt:lpstr>
      <vt:lpstr>Варианты проведения игры</vt:lpstr>
      <vt:lpstr> Дидактическая игра «Скажи, что я делаю» </vt:lpstr>
      <vt:lpstr>Варианты проведения игры</vt:lpstr>
      <vt:lpstr>   Дидактическая игра «Один - много»  Цель: учить детей образовывать множественное число имен существительных в И.п. и Р.п. </vt:lpstr>
      <vt:lpstr> Варианты  проведения игры </vt:lpstr>
      <vt:lpstr> Дидактические  игры для развития мелкой моторики </vt:lpstr>
      <vt:lpstr>Развиваем мелкую моторику</vt:lpstr>
      <vt:lpstr>Гирлянда на ёлочку</vt:lpstr>
      <vt:lpstr>Буквы из фасоли</vt:lpstr>
      <vt:lpstr>Рисование на манке</vt:lpstr>
      <vt:lpstr>   Дидактическая  игра «Что из чего сделано»  </vt:lpstr>
      <vt:lpstr>Лексическая тема «Посуда»</vt:lpstr>
      <vt:lpstr>Дидактическая игра  «Какую кашу сварим из крупы»</vt:lpstr>
      <vt:lpstr>Варианты проведения игры</vt:lpstr>
      <vt:lpstr>PowerPoint 演示文稿</vt:lpstr>
      <vt:lpstr>   СПАСИБО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1</dc:creator>
  <cp:lastModifiedBy>user</cp:lastModifiedBy>
  <cp:revision>28</cp:revision>
  <dcterms:created xsi:type="dcterms:W3CDTF">2024-05-29T17:56:00Z</dcterms:created>
  <dcterms:modified xsi:type="dcterms:W3CDTF">2024-12-09T01:29:30Z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ED9EE7F4778D457BBC7DDF45D58DDCAD_12</vt:lpwstr>
  </property>
  <property fmtid="{D5CDD505-2E9C-101B-9397-08002B2CF9AE}" pid="3" name="KSOProductBuildVer">
    <vt:lpwstr>1049-12.2.0.19307</vt:lpwstr>
  </property>
</Properties>
</file>