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61" r:id="rId4"/>
    <p:sldId id="257" r:id="rId5"/>
    <p:sldId id="260" r:id="rId6"/>
    <p:sldId id="262" r:id="rId7"/>
    <p:sldId id="263" r:id="rId8"/>
    <p:sldId id="265" r:id="rId9"/>
    <p:sldId id="266" r:id="rId10"/>
    <p:sldId id="267" r:id="rId11"/>
    <p:sldId id="269" r:id="rId12"/>
    <p:sldId id="270" r:id="rId13"/>
    <p:sldId id="271" r:id="rId14"/>
    <p:sldId id="268" r:id="rId15"/>
    <p:sldId id="272" r:id="rId16"/>
    <p:sldId id="273" r:id="rId17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2098" y="-58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26.10.2022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0718" y="1052736"/>
            <a:ext cx="6017626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26.10.2022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26.10.2022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95325"/>
            <a:ext cx="8291264" cy="394989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512" y="51940"/>
            <a:ext cx="8784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628800"/>
            <a:ext cx="4248472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628800"/>
            <a:ext cx="4248472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50619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12633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50619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12633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26.10.2022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26.10.2022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1484784"/>
            <a:ext cx="5111750" cy="46413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26.10.2022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26.10.2022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1940"/>
            <a:ext cx="8784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999381"/>
            <a:ext cx="829126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70C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70C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70C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14422"/>
            <a:ext cx="8208912" cy="8572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Номинация: «Лучшее мероприятие»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857364"/>
            <a:ext cx="9144000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Тема: «Культурное наследие Чернянского района»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3645024"/>
            <a:ext cx="4359998" cy="32129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70000"/>
              </a:lnSpc>
              <a:spcBef>
                <a:spcPts val="10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uk-UA" sz="20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70000"/>
              </a:lnSpc>
              <a:spcBef>
                <a:spcPts val="10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uk-UA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70000"/>
              </a:lnSpc>
              <a:spcBef>
                <a:spcPts val="10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uk-UA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начальных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классов</a:t>
            </a:r>
            <a:endParaRPr lang="uk-UA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70000"/>
              </a:lnSpc>
              <a:spcBef>
                <a:spcPts val="10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Сюркова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Оксана </a:t>
            </a:r>
            <a:r>
              <a:rPr lang="uk-UA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Ивановна</a:t>
            </a:r>
            <a:endParaRPr lang="uk-UA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70000"/>
              </a:lnSpc>
              <a:spcBef>
                <a:spcPts val="10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uk-UA" sz="2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00100" y="0"/>
            <a:ext cx="7143800" cy="8572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МБОУ «СОШ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с.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Ездочное»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Ч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ернянского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района Белгородской области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N03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142984"/>
            <a:ext cx="364333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1071546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Река Оскол, как главная артерия Чернянского района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357686" y="1142984"/>
            <a:ext cx="4572032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Населенные пункты Ездоченского сельского поселения расположены в бассейне реки Оскол. Река Оскол – главный левобережный приток Северского Донца. Берет свое начало  в Курской области. Протекает в </a:t>
            </a:r>
            <a:r>
              <a:rPr kumimoji="0" lang="ru-RU" sz="17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Старооскольском</a:t>
            </a: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7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Чернянском</a:t>
            </a: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7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Новооскольском</a:t>
            </a: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7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Волоконовском</a:t>
            </a: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17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Валуйском</a:t>
            </a: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районах. После Валуек река сворачивает на юго-запад, переходит на территорию Украины и в Харьковской области в 20 км южнее г. Изюм впадает в </a:t>
            </a:r>
            <a:r>
              <a:rPr kumimoji="0" lang="ru-RU" sz="17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Севреский</a:t>
            </a: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Донец.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Длина Оскола - 472 км, в пределах Белгородской области  - 220 км. На берегах реки города и районные центры - Старый Оскол, Чернянка, Новый Оскол, Волоконовка, Валуйки. В 12 км от устья - </a:t>
            </a:r>
            <a:r>
              <a:rPr kumimoji="0" lang="ru-RU" sz="17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Краснооскальская</a:t>
            </a: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ГЭС. Притоки Оскола на территории Белгородской области: Орлик, </a:t>
            </a:r>
            <a:r>
              <a:rPr kumimoji="0" lang="ru-RU" sz="17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Осколец</a:t>
            </a: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Котел, Ольшанка. </a:t>
            </a:r>
            <a:r>
              <a:rPr kumimoji="0" lang="ru-RU" sz="17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Козинка</a:t>
            </a: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правые притоки; </a:t>
            </a:r>
            <a:r>
              <a:rPr kumimoji="0" lang="ru-RU" sz="17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Убля</a:t>
            </a: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Валуй, </a:t>
            </a:r>
            <a:r>
              <a:rPr kumimoji="0" lang="ru-RU" sz="17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Уралова</a:t>
            </a: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левые притоки.</a:t>
            </a:r>
            <a:endParaRPr kumimoji="0" lang="ru-RU" sz="17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IMG_20190408_171359.jpg"/>
          <p:cNvPicPr>
            <a:picLocks noChangeAspect="1"/>
          </p:cNvPicPr>
          <p:nvPr/>
        </p:nvPicPr>
        <p:blipFill>
          <a:blip r:embed="rId3" cstate="print"/>
          <a:srcRect l="9090" t="6061" r="7955" b="12121"/>
          <a:stretch>
            <a:fillRect/>
          </a:stretch>
        </p:blipFill>
        <p:spPr>
          <a:xfrm>
            <a:off x="285720" y="3714752"/>
            <a:ext cx="3862944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N038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357298"/>
            <a:ext cx="4286280" cy="33575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Старинная русская речка Холок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00364" y="4929198"/>
            <a:ext cx="578647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Устье реки находится в 328 км по правому берегу реки Оскол . Длина реки  составляет 38 км. Площадь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водосборного бассейна – 565 кв.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км.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DSCN03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357298"/>
            <a:ext cx="4000496" cy="33575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14290"/>
            <a:ext cx="8784976" cy="1214446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Братская могила 10 советских воинов, погибших в боях с фашистскими захватчиками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DSCN039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785926"/>
            <a:ext cx="4000528" cy="3000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DSCN03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1785926"/>
            <a:ext cx="3916348" cy="29372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785918" y="4929198"/>
            <a:ext cx="700092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Братская могила советских воинов, погибших в боях с фашистскими захватчиками в 1943 году., расположена в селе</a:t>
            </a:r>
          </a:p>
          <a:p>
            <a:r>
              <a:rPr lang="ru-RU" sz="1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Холки по улице Новоселовка. Эта скульптура советского</a:t>
            </a:r>
            <a:endParaRPr lang="ru-RU" sz="19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00364" y="5786454"/>
            <a:ext cx="578647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воина, который олицетворяет всех погибших солдат, имена которых выбиты на мемориальной доске. 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_04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31980" y="1357298"/>
            <a:ext cx="3726300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428760"/>
          </a:xfrm>
        </p:spPr>
        <p:txBody>
          <a:bodyPr>
            <a:normAutofit fontScale="90000"/>
          </a:bodyPr>
          <a:lstStyle/>
          <a:p>
            <a:r>
              <a:rPr lang="ru-RU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Историко-архитектурный комплекс Свято-Троицкий Холковский  мужской  монастырь  в  селе  Холки Чернянского  района</a:t>
            </a:r>
            <a:r>
              <a:rPr lang="ru-RU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dirty="0"/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214282" y="1412776"/>
            <a:ext cx="471490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Историко-архитектурный    комплекс  Свято-Троицкий Холковский  мужской  монастырь  в  селе  Холки  Ездоченского сельского  поселения  Чернянского  района Единственный катакомбный, то есть подземный и пещерный монастырь в Белгородской области – это Свято-Троицкий Холковский монастырь. По преданию, монастырь в Холках находится именно на том месте, где когда-то произошла встреча героя «Слова о Полку Игореве» князя Игоря </a:t>
            </a:r>
            <a:r>
              <a:rPr lang="ru-RU" sz="2000" b="1" i="1" dirty="0" err="1">
                <a:solidFill>
                  <a:srgbClr val="002060"/>
                </a:solidFill>
              </a:rPr>
              <a:t>Святославича</a:t>
            </a:r>
            <a:r>
              <a:rPr lang="ru-RU" sz="2000" b="1" i="1" dirty="0">
                <a:solidFill>
                  <a:srgbClr val="002060"/>
                </a:solidFill>
              </a:rPr>
              <a:t> с братом </a:t>
            </a:r>
            <a:r>
              <a:rPr lang="ru-RU" sz="2000" b="1" i="1" dirty="0" err="1">
                <a:solidFill>
                  <a:srgbClr val="002060"/>
                </a:solidFill>
              </a:rPr>
              <a:t>Буй-туром</a:t>
            </a:r>
            <a:r>
              <a:rPr lang="ru-RU" sz="2000" b="1" i="1" dirty="0">
                <a:solidFill>
                  <a:srgbClr val="002060"/>
                </a:solidFill>
              </a:rPr>
              <a:t> Всеволодом перед походом на половцев в 1185 году. </a:t>
            </a:r>
          </a:p>
        </p:txBody>
      </p:sp>
      <p:pic>
        <p:nvPicPr>
          <p:cNvPr id="6" name="Рисунок 5" descr="DSCN03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3929066"/>
            <a:ext cx="3857652" cy="27325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DSCN03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11321"/>
          <a:stretch>
            <a:fillRect/>
          </a:stretch>
        </p:blipFill>
        <p:spPr>
          <a:xfrm>
            <a:off x="214282" y="3643314"/>
            <a:ext cx="3357586" cy="28396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85720" y="285729"/>
            <a:ext cx="507209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1997 году заложены храмовые строения будущего монастыря — надвратный Храм преподобных Антония и Феодосия Киево-Печерских, Владимирская часовня на холме и Храм Донской иконы Божией Матери. 12 декабря 1999 г. состоялось торжественное открытие историко-архитектурного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холковского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комплекса. В ноябре 2005 года был установлен памятник Святославу Храброму – князю-воину, положившему конец Хазарскому каганату.</a:t>
            </a:r>
          </a:p>
        </p:txBody>
      </p:sp>
      <p:pic>
        <p:nvPicPr>
          <p:cNvPr id="8" name="Рисунок 7" descr="IMG_20190408_174533.jpg"/>
          <p:cNvPicPr>
            <a:picLocks noChangeAspect="1"/>
          </p:cNvPicPr>
          <p:nvPr/>
        </p:nvPicPr>
        <p:blipFill>
          <a:blip r:embed="rId3" cstate="print"/>
          <a:srcRect b="35000"/>
          <a:stretch>
            <a:fillRect/>
          </a:stretch>
        </p:blipFill>
        <p:spPr>
          <a:xfrm>
            <a:off x="5715008" y="214290"/>
            <a:ext cx="3018238" cy="27860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IMG_20190408_174603.jpg"/>
          <p:cNvPicPr>
            <a:picLocks noChangeAspect="1"/>
          </p:cNvPicPr>
          <p:nvPr/>
        </p:nvPicPr>
        <p:blipFill>
          <a:blip r:embed="rId4" cstate="print"/>
          <a:srcRect t="9062" r="4854" b="6796"/>
          <a:stretch>
            <a:fillRect/>
          </a:stretch>
        </p:blipFill>
        <p:spPr>
          <a:xfrm>
            <a:off x="3857620" y="3279563"/>
            <a:ext cx="5072098" cy="33641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42910" y="1124744"/>
            <a:ext cx="8215369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ходе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данного мероприя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тия для детей и родителей, участники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расширили свои 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знания о географическом положении исторических объектов.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Также 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познакомились с историей возникновения данных объектов.</a:t>
            </a:r>
          </a:p>
          <a:p>
            <a:pPr indent="457200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прохождении данного маршрута выработался интерес, наблюдательность и бережное отношение к природе, историческим объектам.</a:t>
            </a:r>
          </a:p>
          <a:p>
            <a:pPr indent="457200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Знания и материал, полученный во время туристического похода, представляет собой огромную ценность. Турпоход повышает интерес не только к прогулке, но и к получению знаний об истории своей малой Родины. Этим самым мы прививаем любовь и бережное отношение к природе родного края и его истории.</a:t>
            </a:r>
          </a:p>
          <a:p>
            <a:pPr indent="457200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Работу по исследованию своего края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планирую продолжать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так как многое для нас еще не изучено и подлежит дальнейшему рассмотрению. Работа – это интересна и полезна, так как знать свою малую Родину должен каждый.</a:t>
            </a:r>
          </a:p>
          <a:p>
            <a:pPr indent="457200"/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7072362" cy="2786082"/>
          </a:xfrm>
        </p:spPr>
        <p:txBody>
          <a:bodyPr>
            <a:normAutofit fontScale="90000"/>
          </a:bodyPr>
          <a:lstStyle/>
          <a:p>
            <a:r>
              <a:rPr lang="ru-RU" sz="9800" b="1" i="1" dirty="0" smtClean="0"/>
              <a:t>Спасибо за внимание!</a:t>
            </a:r>
            <a:endParaRPr lang="ru-RU" b="1" i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сегодняшний день уменьшилось время совместных прогулок и культурного досуга родителей с детьми. Дети гуляют одни или играют в компьютер, исчезают семейные традиции, что является большими проблемами в психическом развитии, а так же замкнутости речевого общения.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51940"/>
            <a:ext cx="8640960" cy="1143000"/>
          </a:xfrm>
        </p:spPr>
        <p:txBody>
          <a:bodyPr/>
          <a:lstStyle/>
          <a:p>
            <a:r>
              <a:rPr lang="ru-RU" b="1" i="1" dirty="0" smtClean="0">
                <a:effectLst/>
                <a:latin typeface="Times New Roman" pitchFamily="18" charset="0"/>
                <a:cs typeface="Times New Roman" pitchFamily="18" charset="0"/>
              </a:rPr>
              <a:t>Проблема</a:t>
            </a:r>
            <a:endParaRPr lang="ru-RU" b="1" i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8318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0"/>
            <a:ext cx="8784976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428728" y="1713384"/>
            <a:ext cx="6599656" cy="990600"/>
            <a:chOff x="720" y="1392"/>
            <a:chExt cx="4058" cy="480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8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33333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1571604" y="1500174"/>
            <a:ext cx="611188" cy="608013"/>
            <a:chOff x="579" y="1386"/>
            <a:chExt cx="385" cy="383"/>
          </a:xfrm>
        </p:grpSpPr>
        <p:sp>
          <p:nvSpPr>
            <p:cNvPr id="10" name="Oval 9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2" name="Oval 11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13" name="Oval 12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14" name="Oval 13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15" name="Oval 14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</p:grpSp>
      </p:grpSp>
      <p:sp>
        <p:nvSpPr>
          <p:cNvPr id="16" name="Text Box 15"/>
          <p:cNvSpPr txBox="1">
            <a:spLocks noChangeArrowheads="1"/>
          </p:cNvSpPr>
          <p:nvPr/>
        </p:nvSpPr>
        <p:spPr bwMode="gray">
          <a:xfrm>
            <a:off x="1643042" y="1571612"/>
            <a:ext cx="50006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</a:rPr>
              <a:t>1</a:t>
            </a: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1428728" y="2957984"/>
            <a:ext cx="6599656" cy="990600"/>
            <a:chOff x="720" y="1392"/>
            <a:chExt cx="4058" cy="480"/>
          </a:xfrm>
        </p:grpSpPr>
        <p:sp>
          <p:nvSpPr>
            <p:cNvPr id="18" name="AutoShape 1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89020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19" name="Group 1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0" name="AutoShape 19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21" name="AutoShape 2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3333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1551384" y="2729384"/>
            <a:ext cx="611188" cy="608013"/>
            <a:chOff x="579" y="1386"/>
            <a:chExt cx="385" cy="383"/>
          </a:xfrm>
        </p:grpSpPr>
        <p:sp>
          <p:nvSpPr>
            <p:cNvPr id="23" name="Oval 22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24" name="Group 23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25" name="Oval 24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26" name="Oval 25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27" name="Oval 26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28" name="Oval 27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</p:grpSp>
      </p:grpSp>
      <p:sp>
        <p:nvSpPr>
          <p:cNvPr id="29" name="Text Box 28"/>
          <p:cNvSpPr txBox="1">
            <a:spLocks noChangeArrowheads="1"/>
          </p:cNvSpPr>
          <p:nvPr/>
        </p:nvSpPr>
        <p:spPr bwMode="gray">
          <a:xfrm>
            <a:off x="1659334" y="2799234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</a:rPr>
              <a:t>2</a:t>
            </a:r>
          </a:p>
        </p:txBody>
      </p: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1428728" y="4269259"/>
            <a:ext cx="6599656" cy="990600"/>
            <a:chOff x="720" y="1392"/>
            <a:chExt cx="4058" cy="480"/>
          </a:xfrm>
        </p:grpSpPr>
        <p:sp>
          <p:nvSpPr>
            <p:cNvPr id="31" name="AutoShape 30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32" name="Group 31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3" name="AutoShape 32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34" name="AutoShape 33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3333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</p:grpSp>
      <p:grpSp>
        <p:nvGrpSpPr>
          <p:cNvPr id="35" name="Group 34"/>
          <p:cNvGrpSpPr>
            <a:grpSpLocks/>
          </p:cNvGrpSpPr>
          <p:nvPr/>
        </p:nvGrpSpPr>
        <p:grpSpPr bwMode="auto">
          <a:xfrm>
            <a:off x="1551384" y="4040659"/>
            <a:ext cx="611188" cy="608013"/>
            <a:chOff x="579" y="1386"/>
            <a:chExt cx="385" cy="383"/>
          </a:xfrm>
        </p:grpSpPr>
        <p:sp>
          <p:nvSpPr>
            <p:cNvPr id="36" name="Oval 35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37" name="Group 36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38" name="Oval 37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39" name="Oval 38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40" name="Oval 39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41" name="Oval 40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</p:grpSp>
      </p:grpSp>
      <p:sp>
        <p:nvSpPr>
          <p:cNvPr id="42" name="Text Box 41"/>
          <p:cNvSpPr txBox="1">
            <a:spLocks noChangeArrowheads="1"/>
          </p:cNvSpPr>
          <p:nvPr/>
        </p:nvSpPr>
        <p:spPr bwMode="gray">
          <a:xfrm>
            <a:off x="1659334" y="4110509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</a:rPr>
              <a:t>3</a:t>
            </a:r>
          </a:p>
        </p:txBody>
      </p:sp>
      <p:sp>
        <p:nvSpPr>
          <p:cNvPr id="43" name="Text Box 42"/>
          <p:cNvSpPr txBox="1">
            <a:spLocks noChangeArrowheads="1"/>
          </p:cNvSpPr>
          <p:nvPr/>
        </p:nvSpPr>
        <p:spPr bwMode="white">
          <a:xfrm>
            <a:off x="2221309" y="1714488"/>
            <a:ext cx="5638800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800" dirty="0" smtClean="0">
                <a:solidFill>
                  <a:srgbClr val="FEFFFF"/>
                </a:solidFill>
              </a:rPr>
              <a:t>Вовлечь родителей в развивающий процесс детей</a:t>
            </a:r>
            <a:endParaRPr lang="en-US" sz="2800" dirty="0">
              <a:solidFill>
                <a:srgbClr val="FEFFFF"/>
              </a:solidFill>
            </a:endParaRPr>
          </a:p>
        </p:txBody>
      </p:sp>
      <p:sp>
        <p:nvSpPr>
          <p:cNvPr id="44" name="Text Box 43"/>
          <p:cNvSpPr txBox="1">
            <a:spLocks noChangeArrowheads="1"/>
          </p:cNvSpPr>
          <p:nvPr/>
        </p:nvSpPr>
        <p:spPr bwMode="white">
          <a:xfrm>
            <a:off x="2221309" y="3173884"/>
            <a:ext cx="56388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800" dirty="0" smtClean="0">
                <a:solidFill>
                  <a:srgbClr val="FEFFFF"/>
                </a:solidFill>
              </a:rPr>
              <a:t>Сблизить родителей и детей</a:t>
            </a:r>
            <a:endParaRPr lang="en-US" sz="2800" dirty="0">
              <a:solidFill>
                <a:srgbClr val="FEFFFF"/>
              </a:solidFill>
            </a:endParaRPr>
          </a:p>
        </p:txBody>
      </p:sp>
      <p:sp>
        <p:nvSpPr>
          <p:cNvPr id="45" name="Text Box 44"/>
          <p:cNvSpPr txBox="1">
            <a:spLocks noChangeArrowheads="1"/>
          </p:cNvSpPr>
          <p:nvPr/>
        </p:nvSpPr>
        <p:spPr bwMode="white">
          <a:xfrm>
            <a:off x="1571604" y="4286257"/>
            <a:ext cx="6357981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rgbClr val="FEFFFF"/>
                </a:solidFill>
              </a:rPr>
              <a:t>	Увеличить совместное времяпрепровождение родителей и детей</a:t>
            </a:r>
            <a:r>
              <a:rPr lang="en-US" sz="2400" dirty="0" smtClean="0">
                <a:solidFill>
                  <a:srgbClr val="FEFFFF"/>
                </a:solidFill>
              </a:rPr>
              <a:t>.</a:t>
            </a:r>
            <a:endParaRPr lang="en-US" sz="2400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57667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Описательная часть: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4" y="1142984"/>
            <a:ext cx="3571900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500034" y="1214422"/>
            <a:ext cx="4572032" cy="1143008"/>
            <a:chOff x="720" y="1392"/>
            <a:chExt cx="4058" cy="480"/>
          </a:xfrm>
        </p:grpSpPr>
        <p:sp>
          <p:nvSpPr>
            <p:cNvPr id="6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8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33333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</p:grpSp>
      <p:grpSp>
        <p:nvGrpSpPr>
          <p:cNvPr id="13" name="Group 16"/>
          <p:cNvGrpSpPr>
            <a:grpSpLocks/>
          </p:cNvGrpSpPr>
          <p:nvPr/>
        </p:nvGrpSpPr>
        <p:grpSpPr bwMode="auto">
          <a:xfrm>
            <a:off x="500034" y="2571744"/>
            <a:ext cx="3857652" cy="1143008"/>
            <a:chOff x="720" y="1392"/>
            <a:chExt cx="4058" cy="480"/>
          </a:xfrm>
        </p:grpSpPr>
        <p:sp>
          <p:nvSpPr>
            <p:cNvPr id="15" name="AutoShape 1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89020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16" name="Group 1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7" name="AutoShape 19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8" name="AutoShape 2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3333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</p:grpSp>
      <p:grpSp>
        <p:nvGrpSpPr>
          <p:cNvPr id="19" name="Group 21"/>
          <p:cNvGrpSpPr>
            <a:grpSpLocks/>
          </p:cNvGrpSpPr>
          <p:nvPr/>
        </p:nvGrpSpPr>
        <p:grpSpPr bwMode="auto">
          <a:xfrm>
            <a:off x="214282" y="2786058"/>
            <a:ext cx="611188" cy="608013"/>
            <a:chOff x="579" y="1386"/>
            <a:chExt cx="385" cy="383"/>
          </a:xfrm>
        </p:grpSpPr>
        <p:sp>
          <p:nvSpPr>
            <p:cNvPr id="20" name="Oval 22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21" name="Group 23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22" name="Oval 24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23" name="Oval 25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24" name="Oval 26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25" name="Oval 27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</p:grpSp>
      </p:grpSp>
      <p:sp>
        <p:nvSpPr>
          <p:cNvPr id="26" name="Text Box 28"/>
          <p:cNvSpPr txBox="1">
            <a:spLocks noChangeArrowheads="1"/>
          </p:cNvSpPr>
          <p:nvPr/>
        </p:nvSpPr>
        <p:spPr bwMode="gray">
          <a:xfrm>
            <a:off x="285720" y="2857496"/>
            <a:ext cx="50006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</a:rPr>
              <a:t>2</a:t>
            </a:r>
          </a:p>
        </p:txBody>
      </p:sp>
      <p:grpSp>
        <p:nvGrpSpPr>
          <p:cNvPr id="27" name="Group 29"/>
          <p:cNvGrpSpPr>
            <a:grpSpLocks/>
          </p:cNvGrpSpPr>
          <p:nvPr/>
        </p:nvGrpSpPr>
        <p:grpSpPr bwMode="auto">
          <a:xfrm>
            <a:off x="500034" y="4000504"/>
            <a:ext cx="3286148" cy="1000132"/>
            <a:chOff x="720" y="1392"/>
            <a:chExt cx="4058" cy="480"/>
          </a:xfrm>
        </p:grpSpPr>
        <p:sp>
          <p:nvSpPr>
            <p:cNvPr id="28" name="AutoShape 30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29" name="Group 31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0" name="AutoShape 32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31" name="AutoShape 33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3333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</p:grpSp>
      <p:grpSp>
        <p:nvGrpSpPr>
          <p:cNvPr id="32" name="Group 34"/>
          <p:cNvGrpSpPr>
            <a:grpSpLocks/>
          </p:cNvGrpSpPr>
          <p:nvPr/>
        </p:nvGrpSpPr>
        <p:grpSpPr bwMode="auto">
          <a:xfrm>
            <a:off x="214282" y="1428736"/>
            <a:ext cx="611188" cy="608013"/>
            <a:chOff x="579" y="1386"/>
            <a:chExt cx="385" cy="383"/>
          </a:xfrm>
        </p:grpSpPr>
        <p:sp>
          <p:nvSpPr>
            <p:cNvPr id="33" name="Oval 35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34" name="Group 36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35" name="Oval 37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36" name="Oval 38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37" name="Oval 39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38" name="Oval 40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</p:grpSp>
      </p:grpSp>
      <p:sp>
        <p:nvSpPr>
          <p:cNvPr id="40" name="Text Box 42"/>
          <p:cNvSpPr txBox="1">
            <a:spLocks noChangeArrowheads="1"/>
          </p:cNvSpPr>
          <p:nvPr/>
        </p:nvSpPr>
        <p:spPr bwMode="white">
          <a:xfrm>
            <a:off x="928662" y="4000504"/>
            <a:ext cx="2643206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Протяженность маршрута – 3 км</a:t>
            </a:r>
          </a:p>
        </p:txBody>
      </p:sp>
      <p:sp>
        <p:nvSpPr>
          <p:cNvPr id="42" name="Text Box 44"/>
          <p:cNvSpPr txBox="1">
            <a:spLocks noChangeArrowheads="1"/>
          </p:cNvSpPr>
          <p:nvPr/>
        </p:nvSpPr>
        <p:spPr bwMode="white">
          <a:xfrm>
            <a:off x="928662" y="1357298"/>
            <a:ext cx="414340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i="1" dirty="0" smtClean="0">
                <a:solidFill>
                  <a:srgbClr val="002060"/>
                </a:solidFill>
              </a:rPr>
              <a:t>Предполагаемое количество экскурсантов – </a:t>
            </a:r>
            <a:r>
              <a:rPr lang="ru-RU" sz="2400" b="1" i="1" dirty="0" smtClean="0">
                <a:solidFill>
                  <a:srgbClr val="002060"/>
                </a:solidFill>
              </a:rPr>
              <a:t>4 </a:t>
            </a:r>
            <a:r>
              <a:rPr lang="ru-RU" sz="2400" b="1" i="1" dirty="0" smtClean="0">
                <a:solidFill>
                  <a:srgbClr val="002060"/>
                </a:solidFill>
              </a:rPr>
              <a:t>человек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grpSp>
        <p:nvGrpSpPr>
          <p:cNvPr id="43" name="Group 21"/>
          <p:cNvGrpSpPr>
            <a:grpSpLocks/>
          </p:cNvGrpSpPr>
          <p:nvPr/>
        </p:nvGrpSpPr>
        <p:grpSpPr bwMode="auto">
          <a:xfrm>
            <a:off x="214282" y="4143380"/>
            <a:ext cx="611188" cy="608013"/>
            <a:chOff x="579" y="1386"/>
            <a:chExt cx="385" cy="383"/>
          </a:xfrm>
        </p:grpSpPr>
        <p:sp>
          <p:nvSpPr>
            <p:cNvPr id="44" name="Oval 22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45" name="Group 23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46" name="Oval 24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47" name="Oval 25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48" name="Oval 26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  <p:sp>
            <p:nvSpPr>
              <p:cNvPr id="49" name="Oval 27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dirty="0"/>
              </a:p>
            </p:txBody>
          </p:sp>
        </p:grpSp>
      </p:grpSp>
      <p:sp>
        <p:nvSpPr>
          <p:cNvPr id="10" name="Text Box 15"/>
          <p:cNvSpPr txBox="1">
            <a:spLocks noChangeArrowheads="1"/>
          </p:cNvSpPr>
          <p:nvPr/>
        </p:nvSpPr>
        <p:spPr bwMode="gray">
          <a:xfrm>
            <a:off x="285720" y="1500174"/>
            <a:ext cx="5000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</a:rPr>
              <a:t>1</a:t>
            </a:r>
          </a:p>
        </p:txBody>
      </p:sp>
      <p:sp>
        <p:nvSpPr>
          <p:cNvPr id="39" name="Text Box 41"/>
          <p:cNvSpPr txBox="1">
            <a:spLocks noChangeArrowheads="1"/>
          </p:cNvSpPr>
          <p:nvPr/>
        </p:nvSpPr>
        <p:spPr bwMode="gray">
          <a:xfrm>
            <a:off x="285720" y="4214818"/>
            <a:ext cx="50006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</a:rPr>
              <a:t>3</a:t>
            </a:r>
          </a:p>
        </p:txBody>
      </p:sp>
      <p:sp>
        <p:nvSpPr>
          <p:cNvPr id="50" name="Text Box 43"/>
          <p:cNvSpPr txBox="1">
            <a:spLocks noChangeArrowheads="1"/>
          </p:cNvSpPr>
          <p:nvPr/>
        </p:nvSpPr>
        <p:spPr bwMode="white">
          <a:xfrm>
            <a:off x="928662" y="2643182"/>
            <a:ext cx="3357586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Продолжительность экскурсии – 2 часа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9319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51940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Графическое изображение маршрута</a:t>
            </a:r>
            <a:endParaRPr lang="ru-RU" b="1" i="1" dirty="0"/>
          </a:p>
        </p:txBody>
      </p:sp>
      <p:pic>
        <p:nvPicPr>
          <p:cNvPr id="4" name="Рисунок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93" t="20969" r="23213" b="14977"/>
          <a:stretch>
            <a:fillRect/>
          </a:stretch>
        </p:blipFill>
        <p:spPr bwMode="auto">
          <a:xfrm>
            <a:off x="500034" y="1357298"/>
            <a:ext cx="821537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/>
              <a:t>Разработанный план маршрута</a:t>
            </a:r>
            <a:endParaRPr lang="ru-RU" i="1" dirty="0"/>
          </a:p>
        </p:txBody>
      </p:sp>
      <p:sp>
        <p:nvSpPr>
          <p:cNvPr id="4" name="Rectangle 2"/>
          <p:cNvSpPr>
            <a:spLocks noGrp="1" noChangeArrowheads="1"/>
          </p:cNvSpPr>
          <p:nvPr/>
        </p:nvSpPr>
        <p:spPr bwMode="auto">
          <a:xfrm>
            <a:off x="467544" y="1571612"/>
            <a:ext cx="820891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1. Памятный знак в честь односельчан, погибших в годы Великой Отечественной войны</a:t>
            </a:r>
          </a:p>
          <a:p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Краеведческий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уголок старинного быта</a:t>
            </a:r>
          </a:p>
          <a:p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Историко-краеведческий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музей МБОУ «СОШ с. Ездочное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4. Река Оскол, как главная артерия Чернянского района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5. Старинная русская речка Холок 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Братская могила 10 советских воинов, погибших в боях с фашистскими захватчиками </a:t>
            </a:r>
          </a:p>
          <a:p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Историко-архитектурный    комплекс  Свято-Троицкий Холковский  мужской  монастырь  в  селе  Холки  Ездоченского сельского  поселения  Чернянского  района.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42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9633"/>
          <a:stretch>
            <a:fillRect/>
          </a:stretch>
        </p:blipFill>
        <p:spPr>
          <a:xfrm>
            <a:off x="5715008" y="1000109"/>
            <a:ext cx="3071833" cy="42148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14290"/>
            <a:ext cx="8784976" cy="1500198"/>
          </a:xfrm>
        </p:spPr>
        <p:txBody>
          <a:bodyPr>
            <a:normAutofit fontScale="90000"/>
          </a:bodyPr>
          <a:lstStyle/>
          <a:p>
            <a:r>
              <a:rPr lang="ru-RU" sz="33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Памятный знак в честь односельчан, погибших в годы Великой Отечественной войны в селе Ездочное</a:t>
            </a: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dirty="0"/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214313" y="1428734"/>
            <a:ext cx="5357819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 окончания Великой Отечественной войны солдаты вернулись домой. Шли годы, но люди всё чаще и чаще вспоминают тех, кто не пришёл с войны. Ездочане решили увековечить память о погибших и установить   памятник в своём селе.</a:t>
            </a:r>
          </a:p>
          <a:p>
            <a:pPr indent="457200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апреле 1966 года сельский совет послал заявку на памятник в г. Харьков на завод «Скульптор». В декабре пришло извещение о том, что памятник готов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С весны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1967 года начали готовить место для памятника и постамента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457200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Памятник решили установить на месте старой часовни. Незадолго перед этим  там перезахоронили останки погибшего солдата со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857356" y="5357826"/>
            <a:ext cx="72866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всеми  почестями, заложили постамент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памятника. </a:t>
            </a:r>
          </a:p>
          <a:p>
            <a:pPr indent="457200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   Мемориальная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доска у памятника установлена в 1973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   году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20190411_0815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57752" y="1000108"/>
            <a:ext cx="4000528" cy="2801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0"/>
            <a:ext cx="8784976" cy="100010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Уголок старинного быта</a:t>
            </a:r>
            <a:endParaRPr lang="ru-RU" dirty="0"/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285720" y="1071546"/>
            <a:ext cx="442915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1996 году  начал создаваться уголок старинного быта. Неравнодушные люди несли нехитрые дары - редкие фотографии, домотканые коврики, предметы быта и старинную кухонную утварь, залежавшуюся на чердаках и доставшуюся от предков. Так  в музейном уголке появились  как подлинные экспонаты давних времен, так и созданные руками современников.    Велась работа по учету музейного фонда сельского краеведческого музея методистом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Шатило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Ириной Николаевной.  Руководители студии «Стиль» разработали эскизы художественного оформления музея по экспозициям.   </a:t>
            </a:r>
          </a:p>
        </p:txBody>
      </p:sp>
      <p:pic>
        <p:nvPicPr>
          <p:cNvPr id="6" name="Рисунок 5" descr="IMG_20190411_0815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3929066"/>
            <a:ext cx="400052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5959"/>
          <a:stretch>
            <a:fillRect/>
          </a:stretch>
        </p:blipFill>
        <p:spPr>
          <a:xfrm>
            <a:off x="4786314" y="1214422"/>
            <a:ext cx="3500462" cy="2966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Историко-краеведческий музей МБОУ «СОШ с. Ездочное»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4143372" y="4286256"/>
            <a:ext cx="4857784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9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Ездоченский</a:t>
            </a:r>
            <a:r>
              <a:rPr lang="ru-RU" sz="19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школьный краеведческий музей начал свою деятельность в 1985 году. Его открытие было приурочено к 40-летию победы в Великой Отечественной войне.</a:t>
            </a:r>
          </a:p>
          <a:p>
            <a:r>
              <a:rPr lang="ru-RU" sz="19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Экспонаты для музея собирали </a:t>
            </a:r>
            <a:r>
              <a:rPr lang="ru-RU" sz="1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села, </a:t>
            </a:r>
            <a:r>
              <a:rPr lang="ru-RU" sz="19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входившие в состав Ездоченского сельского поселения. </a:t>
            </a:r>
          </a:p>
        </p:txBody>
      </p:sp>
      <p:pic>
        <p:nvPicPr>
          <p:cNvPr id="6" name="Рисунок 5" descr="2 (1).jpg"/>
          <p:cNvPicPr>
            <a:picLocks noChangeAspect="1"/>
          </p:cNvPicPr>
          <p:nvPr/>
        </p:nvPicPr>
        <p:blipFill>
          <a:blip r:embed="rId3" cstate="print"/>
          <a:srcRect b="7692"/>
          <a:stretch>
            <a:fillRect/>
          </a:stretch>
        </p:blipFill>
        <p:spPr>
          <a:xfrm>
            <a:off x="214282" y="4071942"/>
            <a:ext cx="371477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P1060620.jpg"/>
          <p:cNvPicPr>
            <a:picLocks noChangeAspect="1"/>
          </p:cNvPicPr>
          <p:nvPr/>
        </p:nvPicPr>
        <p:blipFill>
          <a:blip r:embed="rId4" cstate="print"/>
          <a:srcRect r="2564" b="4273"/>
          <a:stretch>
            <a:fillRect/>
          </a:stretch>
        </p:blipFill>
        <p:spPr>
          <a:xfrm>
            <a:off x="642910" y="1357298"/>
            <a:ext cx="335758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185873c2f9bd6e54bdd9b968742bc5f73a5a91"/>
</p:tagLst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</TotalTime>
  <Words>855</Words>
  <Application>Microsoft Office PowerPoint</Application>
  <PresentationFormat>Экран (4:3)</PresentationFormat>
  <Paragraphs>62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Номинация: «Лучшее мероприятие»</vt:lpstr>
      <vt:lpstr>Проблема</vt:lpstr>
      <vt:lpstr>Задачи:</vt:lpstr>
      <vt:lpstr>Описательная часть:</vt:lpstr>
      <vt:lpstr>Графическое изображение маршрута</vt:lpstr>
      <vt:lpstr>Разработанный план маршрута</vt:lpstr>
      <vt:lpstr>Памятный знак в честь односельчан, погибших в годы Великой Отечественной войны в селе Ездочное </vt:lpstr>
      <vt:lpstr>Уголок старинного быта</vt:lpstr>
      <vt:lpstr>Историко-краеведческий музей МБОУ «СОШ с. Ездочное»</vt:lpstr>
      <vt:lpstr>Река Оскол, как главная артерия Чернянского района</vt:lpstr>
      <vt:lpstr>Старинная русская речка Холок</vt:lpstr>
      <vt:lpstr>Братская могила 10 советских воинов, погибших в боях с фашистскими захватчиками</vt:lpstr>
      <vt:lpstr>Историко-архитектурный комплекс Свято-Троицкий Холковский  мужской  монастырь  в  селе  Холки Чернянского  района </vt:lpstr>
      <vt:lpstr>Слайд 14</vt:lpstr>
      <vt:lpstr>Вывод</vt:lpstr>
      <vt:lpstr>Спасибо за внимание!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Цветы на воде</dc:title>
  <dc:creator>obstinate</dc:creator>
  <dc:description>Шаблон презентации с сайта https://presentation-creation.ru/</dc:description>
  <cp:lastModifiedBy>User</cp:lastModifiedBy>
  <cp:revision>290</cp:revision>
  <dcterms:created xsi:type="dcterms:W3CDTF">2018-02-25T09:09:03Z</dcterms:created>
  <dcterms:modified xsi:type="dcterms:W3CDTF">2022-10-26T15:30:28Z</dcterms:modified>
</cp:coreProperties>
</file>