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308" r:id="rId3"/>
    <p:sldId id="276" r:id="rId4"/>
    <p:sldId id="277" r:id="rId5"/>
    <p:sldId id="279" r:id="rId6"/>
    <p:sldId id="278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90" r:id="rId17"/>
    <p:sldId id="292" r:id="rId18"/>
    <p:sldId id="293" r:id="rId19"/>
    <p:sldId id="294" r:id="rId20"/>
    <p:sldId id="295" r:id="rId21"/>
    <p:sldId id="296" r:id="rId22"/>
    <p:sldId id="297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C093A6D-9980-4C9C-929C-EF2FBF1E73AC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1EA8757-5D69-4490-9396-BC7F7725EA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291264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Тема. Техническое оснащение кондитерского цеха</a:t>
            </a:r>
            <a:r>
              <a:rPr lang="ru-RU" sz="4900" dirty="0" smtClean="0"/>
              <a:t>  </a:t>
            </a:r>
            <a:br>
              <a:rPr lang="ru-RU" sz="49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МДК 05.01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приготовления,  оформления и подготовки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реализации</a:t>
            </a:r>
            <a:r>
              <a:rPr lang="x-none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хлебобулочных, мучных кондитерских изделий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www.golfstream.org/upload/iblock/18b/gw95y1292ii8fzytwm6ffssrss9r8zke/i_un-eleme-makinasi_146640989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5373216"/>
            <a:ext cx="1224136" cy="115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https://avatars.mds.yandex.net/i?id=2e954b65b1426a259981337512025849_l-5334041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373216"/>
            <a:ext cx="1224136" cy="115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https://resprofi.ru/upload/iblock/f53/82061899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373216"/>
            <a:ext cx="1224136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https://avatars.mds.yandex.net/get-altay/4660612/2a0000017957d1972df905e6ded2fae75529/XX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5373216"/>
            <a:ext cx="1168981" cy="1142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https://granbazar.ru/upload/iblock/dae/dae94799938216d0f9b4144f6a947d2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5373216"/>
            <a:ext cx="1224136" cy="115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https://maiserv.ru/images/2022/10/26/testodelitel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5373216"/>
            <a:ext cx="1152128" cy="1203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296026"/>
            <a:ext cx="882047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Областное государственное  автономное  профессиональное  образовательное учреждение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«Белгородский техникум общественного питания»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effectLst/>
                <a:latin typeface="Times New Roman" pitchFamily="18" charset="0"/>
                <a:cs typeface="Times New Roman" pitchFamily="18" charset="0"/>
              </a:rPr>
              <a:t>КЛАССИФИКАЦИЯ ОБОРУДОВАНИЯ</a:t>
            </a:r>
            <a:endParaRPr lang="ru-RU" sz="3200" dirty="0"/>
          </a:p>
        </p:txBody>
      </p:sp>
      <p:sp>
        <p:nvSpPr>
          <p:cNvPr id="3" name="Содержимое 7"/>
          <p:cNvSpPr txBox="1">
            <a:spLocks/>
          </p:cNvSpPr>
          <p:nvPr/>
        </p:nvSpPr>
        <p:spPr>
          <a:xfrm>
            <a:off x="323528" y="1556793"/>
            <a:ext cx="82809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Механическое оборудование</a:t>
            </a:r>
          </a:p>
        </p:txBody>
      </p:sp>
      <p:sp>
        <p:nvSpPr>
          <p:cNvPr id="4" name="Содержимое 7"/>
          <p:cNvSpPr txBox="1">
            <a:spLocks/>
          </p:cNvSpPr>
          <p:nvPr/>
        </p:nvSpPr>
        <p:spPr>
          <a:xfrm>
            <a:off x="323528" y="2924945"/>
            <a:ext cx="82809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Тепловое оборудование</a:t>
            </a:r>
          </a:p>
        </p:txBody>
      </p:sp>
      <p:sp>
        <p:nvSpPr>
          <p:cNvPr id="5" name="Содержимое 7"/>
          <p:cNvSpPr txBox="1">
            <a:spLocks/>
          </p:cNvSpPr>
          <p:nvPr/>
        </p:nvSpPr>
        <p:spPr>
          <a:xfrm>
            <a:off x="323528" y="4149081"/>
            <a:ext cx="82809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Холодильное оборудование</a:t>
            </a:r>
          </a:p>
        </p:txBody>
      </p:sp>
      <p:sp>
        <p:nvSpPr>
          <p:cNvPr id="6" name="Содержимое 7"/>
          <p:cNvSpPr txBox="1">
            <a:spLocks/>
          </p:cNvSpPr>
          <p:nvPr/>
        </p:nvSpPr>
        <p:spPr>
          <a:xfrm>
            <a:off x="323528" y="5445225"/>
            <a:ext cx="828092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Вспомогательное (нейтральное) оборудование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МЕХАНИЧЕСКОЕ ОБОРУДОВАНИЕ </a:t>
            </a:r>
          </a:p>
        </p:txBody>
      </p:sp>
      <p:sp>
        <p:nvSpPr>
          <p:cNvPr id="4" name="Содержимое 7"/>
          <p:cNvSpPr txBox="1">
            <a:spLocks/>
          </p:cNvSpPr>
          <p:nvPr/>
        </p:nvSpPr>
        <p:spPr>
          <a:xfrm>
            <a:off x="323528" y="1556792"/>
            <a:ext cx="8496944" cy="42484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Механическое оборудование обеспечивает выполнение тех или иных этапов технологического процесса и предназначено для выполнения механической обработки пищевых продуктов и приготовления хлебобулочных, мучных кондитерских изделий. 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По функциональному назначению механическое оборудование подразделяется на следующие классы:</a:t>
            </a:r>
            <a:endParaRPr lang="ru-RU" sz="2800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1.1Сортировочно-калибровочное оборудование 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722437"/>
            <a:ext cx="4244280" cy="4525963"/>
          </a:xfrm>
        </p:spPr>
        <p:txBody>
          <a:bodyPr>
            <a:normAutofit/>
          </a:bodyPr>
          <a:lstStyle/>
          <a:p>
            <a:pPr marL="447675" indent="274638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Сортировочно-калибровочное оборудование разделяет сыпучие продукты на фракции, отличающиеся качеством частиц (сортировка), величиной частиц (калибровка), а также отделяет сыпучие продукты от посторонних примесей (просеивание).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Просеиватели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www.golfstream.org/upload/iblock/18b/gw95y1292ii8fzytwm6ffssrss9r8zke/i_un-eleme-makinasi_146640989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420888"/>
            <a:ext cx="3744416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1.2 Месильно-перемешивающее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47675" indent="-382588"/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Тестомесильные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Взбивальные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avatars.mds.yandex.net/i?id=2e954b65b1426a259981337512025849_l-5334041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24944"/>
            <a:ext cx="324036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ttps://resprofi.ru/upload/iblock/f53/82061899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924944"/>
            <a:ext cx="3024336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1.3Дозировочно-формовочное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Тестораскаточные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Тестоделительные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granbazar.ru/upload/iblock/dae/dae94799938216d0f9b4144f6a947d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996952"/>
            <a:ext cx="2753866" cy="2648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https://maiserv.ru/images/2022/10/26/testodelite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996952"/>
            <a:ext cx="260455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 Дозировочно-формовочное оборудование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186808" cy="4525963"/>
          </a:xfrm>
        </p:spPr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Тестоокруглительные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Тестозакаточные машины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s://avatars.mds.yandex.net/get-altay/4660612/2a0000017957d1972df905e6ded2fae75529/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3384376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892" name="Picture 4" descr="https://t-kalach.ru/upload/000/u2/7/e/70-product-images-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708920"/>
            <a:ext cx="3341243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Дозировочно-формовочное оборудование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Дозатор крема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Роторные машины.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https://granbazar.ru/upload/iblock/fe9/fe9100bb22842421ad72de76df22ade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36912"/>
            <a:ext cx="3384376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868" name="Picture 4" descr="https://www.rp.ru/img/eq/KALMEIJER/p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76056" y="2636912"/>
            <a:ext cx="3384376" cy="36051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1.4 Измельчительно-режущее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Куттер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Измельчитель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шоколада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t-h.storage.yandexcloud.net/iblock/6bb/hvlyf40nn35rvaaxqkd9ddknkr5gbfzs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2952328" cy="2913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916" name="Picture 4" descr="https://avatars.mds.yandex.net/i?id=123a658ec5514d917a09b80fc0bbdb80-5436885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636912"/>
            <a:ext cx="3048000" cy="304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Измельчительно-режущее оборудование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Механизмы для надрезания тестовых заготовок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Машина для нарезания готовых кондитерских масс «Гитара»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www.rsholod.ru/images/linii-proizvodstva-testa-rsholod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284984"/>
            <a:ext cx="3168352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pridegrupp.ru/upload/iblock/d6b/d6b701e029fbe895631a731c1aaeadb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284984"/>
            <a:ext cx="2952328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1.5 Разбрызгивающее (распылительное)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Спреи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Аэрограф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img.bizorg.su/goods/e32/ddc/e32ddc3a7873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92896"/>
            <a:ext cx="2819400" cy="3436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kopyink.ru/wa-data/public/shop/products/00/05/500/images/707/707.6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420888"/>
            <a:ext cx="2520280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1.6 Специальное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Пищевые принтеры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s://avatars.mds.yandex.net/i?id=1261ad6a2299e33132b4d9ecf930efee-3729790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924944"/>
            <a:ext cx="4572000" cy="2790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940" name="Picture 4" descr="https://avatars.mds.yandex.net/i?id=21fb0a1ec1cbbe06d1fd12e07d9de74b86183858-6327735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36912"/>
            <a:ext cx="3312368" cy="2200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gladnesscake.ru/upload/iblock/38d/g973zmwz0d9eew6iqfeaiyomu82bpeqz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581128"/>
            <a:ext cx="2663067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effectLst/>
                <a:latin typeface="Times New Roman" pitchFamily="18" charset="0"/>
                <a:cs typeface="Times New Roman" pitchFamily="18" charset="0"/>
              </a:rPr>
              <a:t>2. ТЕПЛОВОЕ ОБОРУДОВАНИЕ</a:t>
            </a:r>
            <a:endParaRPr lang="ru-RU" sz="32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7"/>
          <p:cNvSpPr txBox="1">
            <a:spLocks/>
          </p:cNvSpPr>
          <p:nvPr/>
        </p:nvSpPr>
        <p:spPr>
          <a:xfrm>
            <a:off x="251520" y="1988840"/>
            <a:ext cx="8568952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Тепловое оборудование необходимо для осуществления тепловой обработки продуктов, которая является главным этапом технологического процесса приготовления хлебобулочных и мучных кондитерских изделий.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effectLst/>
                <a:latin typeface="Times New Roman" pitchFamily="18" charset="0"/>
                <a:cs typeface="Times New Roman" pitchFamily="18" charset="0"/>
              </a:rPr>
              <a:t>Глазировочная</a:t>
            </a:r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 машина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s://donuts.ru/wp-content/uploads/2017/11/original-127-621-belshaw_hg-18ez_drain-tray_donuts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772816"/>
            <a:ext cx="4038600" cy="4376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https://avatars.mds.yandex.net/i?id=a5bd1d37b5a256fc2b4414a4a7a56e6448060e66-3920022-images-thumbs&amp;n=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72816"/>
            <a:ext cx="4305300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Варочное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Аппараты для варки сиропа 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Темперирующие машины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avatars.mds.yandex.net/i?id=0dd4f895d94a804893da725d91d419cf14bf79b9-7011710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924944"/>
            <a:ext cx="2952328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www.specialforni.com/wp-content/uploads/2016/04/temperatric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996952"/>
            <a:ext cx="2016224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https://gastrostar.ru/preview/type_h700/files/catalog/product/2022/03/18825/img_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48264" y="4653136"/>
            <a:ext cx="1923471" cy="1729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Оборудование для </a:t>
            </a:r>
            <a:r>
              <a:rPr lang="ru-RU" b="1" dirty="0" err="1" smtClean="0">
                <a:effectLst/>
                <a:latin typeface="Times New Roman" pitchFamily="18" charset="0"/>
                <a:cs typeface="Times New Roman" pitchFamily="18" charset="0"/>
              </a:rPr>
              <a:t>расстойки</a:t>
            </a:r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 тестовых заготовок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Шкафы для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расстойки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avatars.mds.yandex.net/i?id=fc576eebea1a35a7d638a2cc4ecaf463-4580245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80928"/>
            <a:ext cx="3600400" cy="3552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2" descr="https://avatars.mds.yandex.net/i?id=1365fda83935828c95f44eac9afe2629-4034409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060848"/>
            <a:ext cx="3384376" cy="3854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Жарочное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Вафельница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Блинный аппарат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stpos.ru/upload/resize_cache/iblock/19f/340_340_140cd750bba9870f18aada2478b24840a/0bmahfc7723y77r008xehd7aos3ge4d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564904"/>
            <a:ext cx="2842260" cy="3238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https://media-digital.ru/wp-content/uploads/e/6/8/e68de539e8e6f2f3fe513e0e985e02bd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996952"/>
            <a:ext cx="3512457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Жарочное оборудование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Пекарные шкафы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Пароконвектоматы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 descr="https://maiso.ru/files/user/394712/board/pechq-hlebopekarnaja-bTIzjut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581128"/>
            <a:ext cx="2746899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8132" name="Picture 4" descr="https://avatars.mds.yandex.net/i?id=e214bf8d88d1cd7d2e677cb67a34bf23d24d1491-6472467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492896"/>
            <a:ext cx="3228975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https://avatars.mds.yandex.net/i?id=1eea0d0053d8c1a8464265dde3715708759d7e0e-8000733-images-thumbs&amp;n=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492896"/>
            <a:ext cx="18669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ПЛИТЫ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Плита индукционная плита GEMLUX GL-IC35TC 3500Вт.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420888"/>
            <a:ext cx="328422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avatars.mds.yandex.net/i?id=9f097e5a7182ebbdf6d6b2c09d875714-5424933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844824"/>
            <a:ext cx="3048000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3. ХОЛОДИЛЬНОЕ ОБОРУДОВАНИЕ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Холодильные шкафы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Шкафы шокового охлаждения и заморозки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Купить Морозильный шкаф для пекарни Liebherr BGPv 8470.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40968"/>
            <a:ext cx="380238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avatars.mds.yandex.net/i?id=287bb043da4be28680f36a2ce21320a9-4447708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140968"/>
            <a:ext cx="3048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ХОЛОДИЛЬНОЕ ОБОРУДОВАНИЕ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Холодильные столы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Льдогенераторы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avatars.mds.yandex.net/i?id=2282d82d4ee59a22e0217c121d8bbecf0edda854-5124559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896"/>
            <a:ext cx="3312368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avatars.mds.yandex.net/i?id=70b03762a244f507cae5c615daf6b35672901a7f-7673608-images-thumbs&amp;n=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92896"/>
            <a:ext cx="4046220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4. ОБОРУДОВАНИЕ И ПРИБОРЫ ДЛЯ ИЗМЕРЕНИЙ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u="sng" dirty="0" err="1" smtClean="0">
                <a:latin typeface="Times New Roman" pitchFamily="18" charset="0"/>
                <a:cs typeface="Times New Roman" pitchFamily="18" charset="0"/>
              </a:rPr>
              <a:t>Весоизмерительное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оборудование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495800" cy="4525963"/>
          </a:xfrm>
        </p:spPr>
        <p:txBody>
          <a:bodyPr/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Приборы для измерения температуры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avatars.mds.yandex.net/i?id=ecf68e36d28932b3c8d1ccfa759baa438cc6984a-8207729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429000"/>
            <a:ext cx="181356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02" name="Picture 2" descr="https://avatars.mds.yandex.net/i?id=912ea64dcc720a8355a35307e24420820e7123ac-7760894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429000"/>
            <a:ext cx="3048000" cy="304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https://avatars.mds.yandex.net/i?id=546a236c0d46bc8f94028b865630f425a6cbf3e2-7543894-images-thumbs&amp;n=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2"/>
            <a:ext cx="2592288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https://avatars.mds.yandex.net/i?id=5573e5c11679e747d70f90ac1b6fa8cafc8a0c66-8285499-images-thumbs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636912"/>
            <a:ext cx="2648868" cy="1264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267494"/>
            <a:ext cx="8784976" cy="139903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effectLst/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Вспомогательное (нейтральное) оборудование </a:t>
            </a:r>
            <a:endParaRPr lang="ru-RU" sz="32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7"/>
          <p:cNvSpPr txBox="1">
            <a:spLocks/>
          </p:cNvSpPr>
          <p:nvPr/>
        </p:nvSpPr>
        <p:spPr>
          <a:xfrm>
            <a:off x="323528" y="1772816"/>
            <a:ext cx="8496944" cy="3672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>
              <a:spcBef>
                <a:spcPct val="20000"/>
              </a:spcBef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Вспомогательное (нейтральное) оборудование служит для удобства работы обслуживающего персонала. Вспомогательное оборудование — термин, включающий в себя несколько групп оборудования. Выделяют несколько видов вспомогательного оборудования: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Производственные столы</a:t>
            </a:r>
            <a:b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447675" indent="27463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Используются для подготовки продуктов, полуфабрикатов и приготовления изделий. </a:t>
            </a:r>
          </a:p>
          <a:p>
            <a:pPr marL="447675" indent="27463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Столы изготавливают из пищевой нержавеющей стали, которая отвечает всем 49 m62 гигиеническим правилам и полностью безопасна для пищевых продуктов. </a:t>
            </a:r>
          </a:p>
          <a:p>
            <a:pPr marL="447675" indent="27463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Столы имеют компактную универсальную конструкцию, удобный каркас и устойчивые опоры. </a:t>
            </a:r>
          </a:p>
          <a:p>
            <a:pPr marL="447675" indent="27463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могут быть оснащены полками или сетками для хранения посуды и инвентаря.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avatars.mds.yandex.net/i?id=49448a45f29f0daf23e431cb3d76b3b6b51b8423-4237119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3024336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obtorg.ru/image/cache/catalog/abat/stol-s-tumboj-ostrovnoj-sto-7-2-1-1200x8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645024"/>
            <a:ext cx="3672408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Стол температурный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8" name="Picture 2" descr="https://www.kbxolod.ru/catalog/pics/33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966119"/>
            <a:ext cx="403860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447675" indent="27463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Стол предназначен для проведения технологических операций на поверхности стола с заданными температурными режимами. Может выпускаться с функцией охлаждения, подогрева или в универсальном исполнении.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Стеллажи и полки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47675" indent="274638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Служат для сушки и хранения кухонной посуды, инвентаря, кондитерских листов. Различаются они размером и количеством полок. Корпус кухонных стеллажей и полок изготовлен из прочного материала — нержавеющей стали.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4" name="Picture 2" descr="https://granbazar.ru/upload/iblock/def/def25ef25b1a6efefecc365722ee1a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3168352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6" descr="https://ufa.resprofi.ru/upload/iblock/27a/27a45ecddc98989c00e3f38d88586f42.jpg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339752" y="3573016"/>
            <a:ext cx="2660104" cy="2975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Передвижные стеллажи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https://avatars.mds.yandex.net/i?id=89a843ffe2dc9fc45875de2aed421ca5071004da-7684353-images-thumbs&amp;n=13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07704" y="4149080"/>
            <a:ext cx="304038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47675" indent="274638"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Используются для перемещения полуфабрикатов и готовых изделий как внутри производства, так и перевозки специальным автомобильным транспортом (охлаждаемым и неохлаждаемым).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2" name="Picture 4" descr="https://images.satu.kz/119064745_telezhka-shpilka-atesy-ksh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628800"/>
            <a:ext cx="2160240" cy="3465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Моечные ванны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447675" indent="274638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Выполняют множество функций. В них можно мыть фрукты, овощи, посуду, оставлять для оттаивания замороженные продукты.</a:t>
            </a:r>
          </a:p>
          <a:p>
            <a:pPr marL="447675" indent="274638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Существует два типа моечных ванн: цельнотянутые и сварные. </a:t>
            </a:r>
          </a:p>
          <a:p>
            <a:pPr marL="447675" indent="274638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Цельнотянутые более гигиеничны и надежны, могут иметь 1 —4 емкости.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avatars.mds.yandex.net/i?id=a36cd72623504d339fc066a790c0d10a5c32499f-8148275-images-thumbs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347472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granbazar.ru/upload/iblock/1e1/1e11d020070d3e11b8b8f6736530866c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933056"/>
            <a:ext cx="2647950" cy="2647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itchFamily="18" charset="0"/>
                <a:cs typeface="Times New Roman" pitchFamily="18" charset="0"/>
              </a:rPr>
              <a:t>Вытяжные зонты</a:t>
            </a:r>
            <a:endParaRPr lang="ru-RU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https://granbazar.ru/upload/iblock/79c/79ce7ec01af7a3ce3f67c4a953795ed8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4365104"/>
            <a:ext cx="4038600" cy="1921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412776"/>
            <a:ext cx="4038600" cy="4525963"/>
          </a:xfrm>
        </p:spPr>
        <p:txBody>
          <a:bodyPr>
            <a:noAutofit/>
          </a:bodyPr>
          <a:lstStyle/>
          <a:p>
            <a:pPr marL="447675" indent="274638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Вытяжные зонты являются важной частью вентиляционной системы в сфере общественного питания. Главное предназначение вытяжных зонтов — удаление пара, жира и запахов, а также очистка воздуха. </a:t>
            </a:r>
          </a:p>
          <a:p>
            <a:pPr marL="447675" indent="274638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Вытяжные зонты должны размещаться над любым тепловыделяющим прибором, таким как плита, жарочный шкаф. Вытяжные зонты производят из пищевой нержавеющей стали, которая защищает от появления коррозии.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www.whitegoods.ru/upload/resize_cache/iblock/7ea/600_600_1/gyuuzj32tw82obpojbhnpng4d6z387qb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00808"/>
            <a:ext cx="3960440" cy="2132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7"/>
          <p:cNvSpPr txBox="1">
            <a:spLocks/>
          </p:cNvSpPr>
          <p:nvPr/>
        </p:nvSpPr>
        <p:spPr>
          <a:xfrm>
            <a:off x="323528" y="1988840"/>
            <a:ext cx="8568952" cy="4032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algn="just"/>
            <a:endParaRPr lang="ru-RU" sz="2000" dirty="0" smtClean="0"/>
          </a:p>
          <a:p>
            <a:pPr algn="just">
              <a:buFont typeface="Wingdings" pitchFamily="2" charset="2"/>
              <a:buChar char="§"/>
            </a:pP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И.Ю.Бурчакова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, Организация процесса приготовления и приготовление сложных  хлебобулочных, мучных и кондитерских изделий  М.: Издательский центр «Академия», 2017.- 336с.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А.Т. Васюкова Организация процесса приготовления и приготовление сложных  хлебобулочных, мучных и кондитерских изделий ,ООО «Издательство «</a:t>
            </a: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КиоРусь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2022-248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А.Т. Васюкова, Организация процесса приготовления и приготовление сложных  хлебобулочных, мучных и кондитерских изделий (Практикум), ООО «Издательство «</a:t>
            </a: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КиоРусь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2022-326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Н.Г.Бутейкис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Технология приготовления мучных кондитерских изделий, М.: Издательский центр «Академия</a:t>
            </a:r>
            <a:r>
              <a:rPr lang="ru-RU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2018.- 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304с.</a:t>
            </a:r>
          </a:p>
          <a:p>
            <a:pPr algn="just">
              <a:buFont typeface="Wingdings" pitchFamily="2" charset="2"/>
              <a:buChar char="§"/>
            </a:pPr>
            <a:r>
              <a:rPr lang="ru-RU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С.В. Ермилова, Приготовление, оформление и подготовка к реализации хлебобулочных, мучных кондитерских изделий разнообразного ассортимента, М.: Издательский центр «Академия», 2018.- 336с.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10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EFC4DE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3515</TotalTime>
  <Words>570</Words>
  <Application>Microsoft Office PowerPoint</Application>
  <PresentationFormat>Экран (4:3)</PresentationFormat>
  <Paragraphs>89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Яркая</vt:lpstr>
      <vt:lpstr>  Тема. Техническое оснащение кондитерского цеха    по МДК 05.01 Организация приготовления,  оформления и подготовки  к реализации хлебобулочных, мучных кондитерских изделий   </vt:lpstr>
      <vt:lpstr>КЛАССИФИКАЦИЯ ОБОРУДОВАНИЯ</vt:lpstr>
      <vt:lpstr>1. МЕХАНИЧЕСКОЕ ОБОРУДОВАНИЕ </vt:lpstr>
      <vt:lpstr>1.1Сортировочно-калибровочное оборудование </vt:lpstr>
      <vt:lpstr>1.2 Месильно-перемешивающее оборудование</vt:lpstr>
      <vt:lpstr>1.3Дозировочно-формовочное оборудование</vt:lpstr>
      <vt:lpstr> Дозировочно-формовочное оборудование</vt:lpstr>
      <vt:lpstr>Дозировочно-формовочное оборудование</vt:lpstr>
      <vt:lpstr>1.4 Измельчительно-режущее оборудование</vt:lpstr>
      <vt:lpstr>Измельчительно-режущее оборудование</vt:lpstr>
      <vt:lpstr>1.5 Разбрызгивающее (распылительное) оборудование</vt:lpstr>
      <vt:lpstr>1.6 Специальное оборудование</vt:lpstr>
      <vt:lpstr>2. ТЕПЛОВОЕ ОБОРУДОВАНИЕ</vt:lpstr>
      <vt:lpstr>Глазировочная машина</vt:lpstr>
      <vt:lpstr>Варочное оборудование</vt:lpstr>
      <vt:lpstr>Оборудование для расстойки тестовых заготовок</vt:lpstr>
      <vt:lpstr>Жарочное оборудование</vt:lpstr>
      <vt:lpstr>Жарочное оборудование</vt:lpstr>
      <vt:lpstr>ПЛИТЫ</vt:lpstr>
      <vt:lpstr>3. ХОЛОДИЛЬНОЕ ОБОРУДОВАНИЕ</vt:lpstr>
      <vt:lpstr>ХОЛОДИЛЬНОЕ ОБОРУДОВАНИЕ</vt:lpstr>
      <vt:lpstr>4. ОБОРУДОВАНИЕ И ПРИБОРЫ ДЛЯ ИЗМЕРЕНИЙ</vt:lpstr>
      <vt:lpstr>5. Вспомогательное (нейтральное) оборудование </vt:lpstr>
      <vt:lpstr>Производственные столы </vt:lpstr>
      <vt:lpstr>Стол температурный</vt:lpstr>
      <vt:lpstr>Стеллажи и полки</vt:lpstr>
      <vt:lpstr>Передвижные стеллажи</vt:lpstr>
      <vt:lpstr>Моечные ванны</vt:lpstr>
      <vt:lpstr>Вытяжные зонты</vt:lpstr>
      <vt:lpstr>Литература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hp</cp:lastModifiedBy>
  <cp:revision>43</cp:revision>
  <dcterms:created xsi:type="dcterms:W3CDTF">2020-10-17T14:22:16Z</dcterms:created>
  <dcterms:modified xsi:type="dcterms:W3CDTF">2025-06-16T18:10:21Z</dcterms:modified>
</cp:coreProperties>
</file>