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5" r:id="rId2"/>
    <p:sldId id="256" r:id="rId3"/>
    <p:sldId id="264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B86CB-68BA-4B68-B1DD-7024F35BE646}" type="datetimeFigureOut">
              <a:rPr lang="ru-RU" smtClean="0"/>
              <a:t>02.05.2022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170FB-9BA6-45CA-8617-94BDAC64DA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6569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B86CB-68BA-4B68-B1DD-7024F35BE646}" type="datetimeFigureOut">
              <a:rPr lang="ru-RU" smtClean="0"/>
              <a:t>02.05.2022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170FB-9BA6-45CA-8617-94BDAC64DA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68454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B86CB-68BA-4B68-B1DD-7024F35BE646}" type="datetimeFigureOut">
              <a:rPr lang="ru-RU" smtClean="0"/>
              <a:t>02.05.2022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170FB-9BA6-45CA-8617-94BDAC64DA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8040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B86CB-68BA-4B68-B1DD-7024F35BE646}" type="datetimeFigureOut">
              <a:rPr lang="ru-RU" smtClean="0"/>
              <a:t>02.05.2022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170FB-9BA6-45CA-8617-94BDAC64DA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7026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B86CB-68BA-4B68-B1DD-7024F35BE646}" type="datetimeFigureOut">
              <a:rPr lang="ru-RU" smtClean="0"/>
              <a:t>02.05.2022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170FB-9BA6-45CA-8617-94BDAC64DA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61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B86CB-68BA-4B68-B1DD-7024F35BE646}" type="datetimeFigureOut">
              <a:rPr lang="ru-RU" smtClean="0"/>
              <a:t>02.05.2022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170FB-9BA6-45CA-8617-94BDAC64DA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6651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B86CB-68BA-4B68-B1DD-7024F35BE646}" type="datetimeFigureOut">
              <a:rPr lang="ru-RU" smtClean="0"/>
              <a:t>02.05.2022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170FB-9BA6-45CA-8617-94BDAC64DA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8415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B86CB-68BA-4B68-B1DD-7024F35BE646}" type="datetimeFigureOut">
              <a:rPr lang="ru-RU" smtClean="0"/>
              <a:t>02.05.2022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170FB-9BA6-45CA-8617-94BDAC64DA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1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B86CB-68BA-4B68-B1DD-7024F35BE646}" type="datetimeFigureOut">
              <a:rPr lang="ru-RU" smtClean="0"/>
              <a:t>02.05.2022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170FB-9BA6-45CA-8617-94BDAC64DA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3955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B86CB-68BA-4B68-B1DD-7024F35BE646}" type="datetimeFigureOut">
              <a:rPr lang="ru-RU" smtClean="0"/>
              <a:t>02.05.2022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170FB-9BA6-45CA-8617-94BDAC64DA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7299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B86CB-68BA-4B68-B1DD-7024F35BE646}" type="datetimeFigureOut">
              <a:rPr lang="ru-RU" smtClean="0"/>
              <a:t>02.05.2022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170FB-9BA6-45CA-8617-94BDAC64DA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6760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B86CB-68BA-4B68-B1DD-7024F35BE646}" type="datetimeFigureOut">
              <a:rPr lang="ru-RU" smtClean="0"/>
              <a:t>02.05.2022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170FB-9BA6-45CA-8617-94BDAC64DA2A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3797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B86CB-68BA-4B68-B1DD-7024F35BE646}" type="datetimeFigureOut">
              <a:rPr lang="ru-RU" smtClean="0"/>
              <a:t>02.05.2022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170FB-9BA6-45CA-8617-94BDAC64DA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45132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B86CB-68BA-4B68-B1DD-7024F35BE646}" type="datetimeFigureOut">
              <a:rPr lang="ru-RU" smtClean="0"/>
              <a:t>02.05.2022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170FB-9BA6-45CA-8617-94BDAC64DA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41493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B86CB-68BA-4B68-B1DD-7024F35BE646}" type="datetimeFigureOut">
              <a:rPr lang="ru-RU" smtClean="0"/>
              <a:t>02.05.2022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170FB-9BA6-45CA-8617-94BDAC64DA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29723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B86CB-68BA-4B68-B1DD-7024F35BE646}" type="datetimeFigureOut">
              <a:rPr lang="ru-RU" smtClean="0"/>
              <a:t>02.05.2022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170FB-9BA6-45CA-8617-94BDAC64DA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32651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B86CB-68BA-4B68-B1DD-7024F35BE646}" type="datetimeFigureOut">
              <a:rPr lang="ru-RU" smtClean="0"/>
              <a:t>02.05.2022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170FB-9BA6-45CA-8617-94BDAC64DA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923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F3EB86CB-68BA-4B68-B1DD-7024F35BE646}" type="datetimeFigureOut">
              <a:rPr lang="ru-RU" smtClean="0"/>
              <a:t>02.05.2022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8170FB-9BA6-45CA-8617-94BDAC64DA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30869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Helvetica Neue"/>
              </a:rPr>
              <a:t>Первоцветы Кузбасса</a:t>
            </a:r>
            <a:endParaRPr lang="ru-RU" dirty="0">
              <a:solidFill>
                <a:schemeClr val="tx1"/>
              </a:solidFill>
              <a:latin typeface="Helvetica Neue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latin typeface="Helvetica Neue"/>
              </a:rPr>
              <a:t>Выполнила Татьяна Александровна </a:t>
            </a:r>
            <a:r>
              <a:rPr lang="ru-RU" dirty="0" err="1">
                <a:solidFill>
                  <a:schemeClr val="tx1"/>
                </a:solidFill>
                <a:latin typeface="Helvetica Neue"/>
              </a:rPr>
              <a:t>Баблюк</a:t>
            </a:r>
            <a:r>
              <a:rPr lang="ru-RU" dirty="0">
                <a:solidFill>
                  <a:schemeClr val="tx1"/>
                </a:solidFill>
                <a:latin typeface="Helvetica Neue"/>
              </a:rPr>
              <a:t> 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Helvetica Neue"/>
              </a:rPr>
              <a:t>МБДОУ «ДС №33»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45193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Helvetica Neue"/>
              </a:rPr>
              <a:t>Мать и мачеха</a:t>
            </a:r>
            <a:endParaRPr lang="ru-RU" dirty="0">
              <a:latin typeface="Helvetica Neue"/>
            </a:endParaRPr>
          </a:p>
        </p:txBody>
      </p:sp>
      <p:pic>
        <p:nvPicPr>
          <p:cNvPr id="1026" name="Picture 2" descr="Мать-и-мачеха (описание для детей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334" y="1626266"/>
            <a:ext cx="5433858" cy="398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246513" y="1687134"/>
            <a:ext cx="406113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0" i="0" dirty="0" smtClean="0">
                <a:solidFill>
                  <a:srgbClr val="FFFF00"/>
                </a:solidFill>
                <a:effectLst/>
                <a:latin typeface="Helvetica Neue"/>
              </a:rPr>
              <a:t>Цветок мать-и-мачехи желтый и пушистый. Стебель цветка окружают темно-зеленые листья в форме сердечек. Листья мать-и-мачехи с верхней стороны гладкие и прохладные, а с нижней – бархатистые и теплые. Именно эта особенность дала цветку название. Теплая бархатная сторона сравнивается мамой, а холодная с мачехой.</a:t>
            </a:r>
            <a:endParaRPr lang="ru-RU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44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Helvetica Neue"/>
              </a:rPr>
              <a:t>М</a:t>
            </a:r>
            <a:r>
              <a:rPr lang="ru-RU" dirty="0" smtClean="0">
                <a:latin typeface="Helvetica Neue"/>
              </a:rPr>
              <a:t>едуница</a:t>
            </a:r>
            <a:endParaRPr lang="ru-RU" dirty="0">
              <a:latin typeface="Helvetica Neue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894230" y="1975250"/>
            <a:ext cx="6096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0" i="0" dirty="0" smtClean="0">
                <a:solidFill>
                  <a:srgbClr val="FFFF00"/>
                </a:solidFill>
                <a:effectLst/>
                <a:latin typeface="Helvetica Neue"/>
              </a:rPr>
              <a:t>Медуницей называют цветок, который можно найти в нашей стране повсюду. Он любит влажные тенистые места, поэтому растет в лесах и по берегам рек. Узнать его легко. Это невысокое растение примерно полметра высотой. Стебель прямой, ветвистый, покрытый мягкими волосками. Листья длинные, овальные, бархатные на ощупь. У некоторых видов медуниц на листьях светлые пятнышки. Корень ветвистый, длинный. На нем к осени вырастают небольшие клубни. Цветы похожи на маленькие колокольчики, собранные на верхушке стебля.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2050" name="Picture 2" descr="медуница описание для детей 2 класс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091" y="1891148"/>
            <a:ext cx="4493699" cy="3370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2078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Helvetica Neue"/>
              </a:rPr>
              <a:t>Кандык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829837" y="2189408"/>
            <a:ext cx="576114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0" i="0" dirty="0" smtClean="0">
                <a:solidFill>
                  <a:srgbClr val="FFFF00"/>
                </a:solidFill>
                <a:effectLst/>
                <a:latin typeface="Roboto"/>
              </a:rPr>
              <a:t>Растение высотой до 30 см. Луковица высотой 3-8 см и в диаметре до 1 см, узко-коническая, периодически практически цилиндрическая. Листики ближе к основанию стебля или у середины в количестве двух; короткочерешковые, супротивные, удлинённо- или яйцевидно-ланцетовидные, одноцветные красновато-буроватые или серовато-зеленые, испещрённые пятнами зеленого цвета, длиной до 15 см, шириной - 3-6 см. 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3076" name="Picture 4" descr="кандык сибирский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30" y="1609858"/>
            <a:ext cx="4054644" cy="4119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0011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Helvetica Neue"/>
              </a:rPr>
              <a:t>Подснежник</a:t>
            </a:r>
            <a:endParaRPr lang="ru-RU" dirty="0">
              <a:latin typeface="Helvetica Neue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>
          <a:xfrm>
            <a:off x="7272292" y="2102477"/>
            <a:ext cx="4396339" cy="374173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00"/>
                </a:solidFill>
                <a:latin typeface="Helvetica Neue"/>
              </a:rPr>
              <a:t>Подснежник получил своё название за способность растения  пробиваться из земли и зацветать с первыми весенними лучами солнца, когда чуть подтает снег</a:t>
            </a:r>
            <a:endParaRPr lang="ru-RU" dirty="0">
              <a:solidFill>
                <a:srgbClr val="FFFF00"/>
              </a:solidFill>
              <a:latin typeface="Helvetica Neue"/>
            </a:endParaRPr>
          </a:p>
        </p:txBody>
      </p:sp>
      <p:pic>
        <p:nvPicPr>
          <p:cNvPr id="4098" name="Picture 2" descr="https://pro-dachnikov.com/uploads/posts/2021-11/1637662561_1-pro-dachnikov-com-p-podsnezhnik-belosnezhnii-foto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370" y="1614152"/>
            <a:ext cx="6053069" cy="4035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2604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Helvetica Neue"/>
              </a:rPr>
              <a:t>Гусиный лук</a:t>
            </a:r>
            <a:endParaRPr lang="ru-RU" dirty="0">
              <a:latin typeface="Helvetica Neue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950298" y="2331076"/>
            <a:ext cx="4344473" cy="2102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0" i="0" dirty="0" smtClean="0">
                <a:solidFill>
                  <a:srgbClr val="FFFF00"/>
                </a:solidFill>
                <a:effectLst/>
                <a:latin typeface="Helvetica Neue"/>
              </a:rPr>
              <a:t>Ранней весной в лесу и на полянах появляются небольшие желтые цветы, похожие на звездочки. Еще давно, когда никто не рвал в лугах цветы, сочную зелень этой травы щипали дикие гуси. Поэтому, растение стали называть гусиным луком.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5122" name="Picture 2" descr="Гусиный лук (доклад для 2 класса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335" y="1906073"/>
            <a:ext cx="5314522" cy="3348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7942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Helvetica Neue"/>
              </a:rPr>
              <a:t>Огонёк или </a:t>
            </a:r>
            <a:r>
              <a:rPr lang="ru-RU" dirty="0" smtClean="0">
                <a:latin typeface="Helvetica Neue"/>
              </a:rPr>
              <a:t/>
            </a:r>
            <a:br>
              <a:rPr lang="ru-RU" dirty="0" smtClean="0">
                <a:latin typeface="Helvetica Neue"/>
              </a:rPr>
            </a:br>
            <a:r>
              <a:rPr lang="ru-RU" dirty="0" smtClean="0">
                <a:latin typeface="Helvetica Neue"/>
              </a:rPr>
              <a:t>Купальница </a:t>
            </a:r>
            <a:r>
              <a:rPr lang="ru-RU" dirty="0" smtClean="0">
                <a:latin typeface="Helvetica Neue"/>
              </a:rPr>
              <a:t>азиатская</a:t>
            </a:r>
            <a:endParaRPr lang="ru-RU" dirty="0">
              <a:latin typeface="Helvetica Neue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09385" y="2343957"/>
            <a:ext cx="4898265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FFFF00"/>
                </a:solidFill>
                <a:latin typeface="Helvetica Neue"/>
              </a:rPr>
              <a:t>Купальница азиатская</a:t>
            </a:r>
            <a:r>
              <a:rPr lang="ru-RU" b="0" i="0" dirty="0" smtClean="0">
                <a:solidFill>
                  <a:srgbClr val="FFFF00"/>
                </a:solidFill>
                <a:effectLst/>
                <a:latin typeface="Helvetica Neue"/>
              </a:rPr>
              <a:t> травянистое многолетнее растение из семейства лютиковых. В народе называется «жарок», «огонек». Встречается в Западной и Восточной Сибири, в том числе в Красноярском крае. Растет по сырым лугам, лесным полянам, в лесах, заходит в высокогорья, поднимаясь до альпийского пояса, а на севере проникает в тундру.</a:t>
            </a:r>
            <a:endParaRPr lang="ru-RU" dirty="0">
              <a:solidFill>
                <a:srgbClr val="FFFF00"/>
              </a:solidFill>
              <a:latin typeface="Helvetica Neue"/>
            </a:endParaRPr>
          </a:p>
        </p:txBody>
      </p:sp>
      <p:pic>
        <p:nvPicPr>
          <p:cNvPr id="6146" name="Picture 2" descr="http://my.krskstate.ru/upload/resize_cache/iblock/ac2/540_600_1/6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47" y="1974000"/>
            <a:ext cx="5143500" cy="385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5562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Helvetica Neue"/>
              </a:rPr>
              <a:t>Черёмуха обыкновенная</a:t>
            </a:r>
            <a:endParaRPr lang="ru-RU" dirty="0">
              <a:latin typeface="Helvetica Neue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74535" y="2266682"/>
            <a:ext cx="5503572" cy="31215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0" i="0" dirty="0" smtClean="0">
                <a:solidFill>
                  <a:srgbClr val="FFFF00"/>
                </a:solidFill>
                <a:effectLst/>
                <a:latin typeface="Helvetica Neue"/>
              </a:rPr>
              <a:t>Черемуха это очень распространенное дерево в центральной полосе России. Высота этого дерева варьируется от пяти до десяти метров. В нижней части ствола веток намного меньше, чем на кроне. Это связано в том, что черемуха теплолюбивое растение, которое свои ветки тянет к солнцу. Кора этого дерева гладкая, которая либо черного, либо коричневого цвета. Если смотреть на нее в разрезе, то она кажется светло желтоватого цвета, а ее запах очень похож на запах свежего миндаля.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7170" name="Picture 2" descr="https://pics.botanichka.ru/wp-content/uploads/2010/01/Bird-cherry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11" y="1872500"/>
            <a:ext cx="5845980" cy="4384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385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Helvetica Neue"/>
              </a:rPr>
              <a:t>Верба</a:t>
            </a:r>
            <a:endParaRPr lang="ru-RU" dirty="0">
              <a:latin typeface="Helvetica Neue"/>
            </a:endParaRPr>
          </a:p>
        </p:txBody>
      </p:sp>
      <p:pic>
        <p:nvPicPr>
          <p:cNvPr id="1026" name="Picture 2" descr="https://stroy-podskazka.ru/images/article/orig/2020/08/v-chem-raznica-mezhdu-ivoj-i-verboj-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15" y="1688909"/>
            <a:ext cx="4970217" cy="4189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864180" y="2152386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>
                <a:solidFill>
                  <a:srgbClr val="FFFF00"/>
                </a:solidFill>
                <a:latin typeface="Helvetica Neue"/>
              </a:rPr>
              <a:t>Верба - листопадное дерево или высокий кустарник с тёмной корой и развесистой кроной из семейства ивовых.</a:t>
            </a:r>
          </a:p>
          <a:p>
            <a:pPr algn="ctr"/>
            <a:r>
              <a:rPr lang="ru-RU" dirty="0">
                <a:solidFill>
                  <a:srgbClr val="FFFF00"/>
                </a:solidFill>
                <a:latin typeface="Helvetica Neue"/>
              </a:rPr>
              <a:t>Ветви у вербы довольно тонкие и гибкие, молодые побеги красновато-коричневого цвета с лёгким восковым налётом. Если этот налёт потереть рукой или тряпочкой, то он быстро </a:t>
            </a:r>
            <a:r>
              <a:rPr lang="ru-RU" dirty="0" err="1">
                <a:solidFill>
                  <a:srgbClr val="FFFF00"/>
                </a:solidFill>
                <a:latin typeface="Helvetica Neue"/>
              </a:rPr>
              <a:t>сотрётся</a:t>
            </a:r>
            <a:r>
              <a:rPr lang="ru-RU" dirty="0">
                <a:solidFill>
                  <a:srgbClr val="FFFF00"/>
                </a:solidFill>
                <a:latin typeface="Helvetica Neue"/>
              </a:rPr>
              <a:t>.</a:t>
            </a:r>
          </a:p>
          <a:p>
            <a:pPr algn="ctr"/>
            <a:r>
              <a:rPr lang="ru-RU" dirty="0">
                <a:solidFill>
                  <a:srgbClr val="FFFF00"/>
                </a:solidFill>
                <a:latin typeface="Helvetica Neue"/>
              </a:rPr>
              <a:t>Листья длинные, заострённые, светло-зелёные или слегка серебристые, блестящие сверху, снизу более тёмного цвета, часто с сизоватым оттенком.</a:t>
            </a:r>
          </a:p>
        </p:txBody>
      </p:sp>
    </p:spTree>
    <p:extLst>
      <p:ext uri="{BB962C8B-B14F-4D97-AF65-F5344CB8AC3E}">
        <p14:creationId xmlns:p14="http://schemas.microsoft.com/office/powerpoint/2010/main" val="1302039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Helvetica Neue"/>
              </a:rPr>
              <a:t>Ландыш</a:t>
            </a:r>
            <a:endParaRPr lang="ru-RU" dirty="0">
              <a:latin typeface="Helvetica Neue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156361" y="1931832"/>
            <a:ext cx="448614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FFFF00"/>
                </a:solidFill>
                <a:latin typeface="Helvetica Neue"/>
              </a:rPr>
              <a:t>Ландыш - первый майский цветок, радующий нас после долгой зимы. Нежные, испускающие тонкий аромат цветочки в форме колокольчиков, густо посаженные на высоком безлистном стебле распускаются в тёплые весенние дни на опушках и полянах осиновых и сосновых лесов, берёзовых рощ, дубрав, смешанных лесов, в оврагах, образуя целые заросли. Листья у ландыша продолговатые, напоминающие заячьи уши.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2050" name="Picture 2" descr="ландыш майский описание для детей 2 класс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428" y="1831182"/>
            <a:ext cx="4931579" cy="3698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01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408</TotalTime>
  <Words>574</Words>
  <Application>Microsoft Office PowerPoint</Application>
  <PresentationFormat>Широкоэкранный</PresentationFormat>
  <Paragraphs>23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Century Gothic</vt:lpstr>
      <vt:lpstr>Helvetica Neue</vt:lpstr>
      <vt:lpstr>Roboto</vt:lpstr>
      <vt:lpstr>Wingdings 3</vt:lpstr>
      <vt:lpstr>Ион</vt:lpstr>
      <vt:lpstr>Первоцветы Кузбасса</vt:lpstr>
      <vt:lpstr>Мать и мачеха</vt:lpstr>
      <vt:lpstr>Медуница</vt:lpstr>
      <vt:lpstr>Кандык</vt:lpstr>
      <vt:lpstr>Подснежник</vt:lpstr>
      <vt:lpstr>Гусиный лук</vt:lpstr>
      <vt:lpstr>Огонёк или  Купальница азиатская</vt:lpstr>
      <vt:lpstr>Черёмуха обыкновенная</vt:lpstr>
      <vt:lpstr>Верба</vt:lpstr>
      <vt:lpstr>Ландыш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Мать и мачеха</dc:title>
  <dc:creator>таня</dc:creator>
  <cp:lastModifiedBy>таня</cp:lastModifiedBy>
  <cp:revision>17</cp:revision>
  <dcterms:created xsi:type="dcterms:W3CDTF">2022-05-02T02:59:08Z</dcterms:created>
  <dcterms:modified xsi:type="dcterms:W3CDTF">2022-05-02T12:19:50Z</dcterms:modified>
</cp:coreProperties>
</file>