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80" r:id="rId11"/>
    <p:sldId id="265" r:id="rId12"/>
    <p:sldId id="266" r:id="rId13"/>
    <p:sldId id="273" r:id="rId14"/>
    <p:sldId id="272" r:id="rId15"/>
    <p:sldId id="270" r:id="rId16"/>
    <p:sldId id="267" r:id="rId17"/>
    <p:sldId id="268"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xmlns=""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434" autoAdjust="0"/>
  </p:normalViewPr>
  <p:slideViewPr>
    <p:cSldViewPr snapToGrid="0">
      <p:cViewPr varScale="1">
        <p:scale>
          <a:sx n="70" d="100"/>
          <a:sy n="70" d="100"/>
        </p:scale>
        <p:origin x="-720" y="-90"/>
      </p:cViewPr>
      <p:guideLst>
        <p:guide orient="horz" pos="2160"/>
        <p:guide pos="3840"/>
      </p:guideLst>
    </p:cSldViewPr>
  </p:slideViewPr>
  <p:outlineViewPr>
    <p:cViewPr>
      <p:scale>
        <a:sx n="33" d="100"/>
        <a:sy n="33" d="100"/>
      </p:scale>
      <p:origin x="0" y="-277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211E27-B145-4D14-81FC-74B3FC2609C8}" type="datetimeFigureOut">
              <a:rPr lang="ru-RU" smtClean="0"/>
              <a:t>16.04.2026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E21C08-4246-4A7D-A705-108303C44FD6}" type="slidenum">
              <a:rPr lang="ru-RU" smtClean="0"/>
              <a:t>‹#›</a:t>
            </a:fld>
            <a:endParaRPr lang="ru-RU"/>
          </a:p>
        </p:txBody>
      </p:sp>
    </p:spTree>
    <p:extLst>
      <p:ext uri="{BB962C8B-B14F-4D97-AF65-F5344CB8AC3E}">
        <p14:creationId xmlns:p14="http://schemas.microsoft.com/office/powerpoint/2010/main" val="2325653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1018853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3325608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1669458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E8B0365-8EE4-4B6D-A819-E101322363A8}"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2429469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E8B0365-8EE4-4B6D-A819-E101322363A8}" type="datetimeFigureOut">
              <a:rPr lang="ru-RU" smtClean="0"/>
              <a:t>16.04.2026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709896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E8B0365-8EE4-4B6D-A819-E101322363A8}" type="datetimeFigureOut">
              <a:rPr lang="ru-RU" smtClean="0"/>
              <a:t>16.04.2026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231422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E8B0365-8EE4-4B6D-A819-E101322363A8}" type="datetimeFigureOut">
              <a:rPr lang="ru-RU" smtClean="0"/>
              <a:t>16.04.2026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989246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E8B0365-8EE4-4B6D-A819-E101322363A8}"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3531696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E8B0365-8EE4-4B6D-A819-E101322363A8}" type="datetimeFigureOut">
              <a:rPr lang="ru-RU" smtClean="0"/>
              <a:t>16.04.2026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780701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4127171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7E2AF5D-B87C-41FD-B006-EC3DA0E882C2}" type="slidenum">
              <a:rPr lang="ru-RU" smtClean="0"/>
              <a:t>‹#›</a:t>
            </a:fld>
            <a:endParaRPr lang="ru-RU"/>
          </a:p>
        </p:txBody>
      </p:sp>
    </p:spTree>
    <p:extLst>
      <p:ext uri="{BB962C8B-B14F-4D97-AF65-F5344CB8AC3E}">
        <p14:creationId xmlns:p14="http://schemas.microsoft.com/office/powerpoint/2010/main" val="472916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B0365-8EE4-4B6D-A819-E101322363A8}" type="datetimeFigureOut">
              <a:rPr lang="ru-RU" smtClean="0"/>
              <a:t>16.04.2026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E2AF5D-B87C-41FD-B006-EC3DA0E882C2}" type="slidenum">
              <a:rPr lang="ru-RU" smtClean="0"/>
              <a:t>‹#›</a:t>
            </a:fld>
            <a:endParaRPr lang="ru-RU"/>
          </a:p>
        </p:txBody>
      </p:sp>
    </p:spTree>
    <p:extLst>
      <p:ext uri="{BB962C8B-B14F-4D97-AF65-F5344CB8AC3E}">
        <p14:creationId xmlns:p14="http://schemas.microsoft.com/office/powerpoint/2010/main" val="1940836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234" y="660565"/>
            <a:ext cx="6476148" cy="619743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0312" y="294065"/>
            <a:ext cx="4760224" cy="6465911"/>
          </a:xfrm>
          <a:prstGeom prst="rect">
            <a:avLst/>
          </a:prstGeom>
        </p:spPr>
      </p:pic>
      <p:sp>
        <p:nvSpPr>
          <p:cNvPr id="3" name="Подзаголовок 2"/>
          <p:cNvSpPr>
            <a:spLocks noGrp="1"/>
          </p:cNvSpPr>
          <p:nvPr>
            <p:ph type="subTitle" idx="1"/>
          </p:nvPr>
        </p:nvSpPr>
        <p:spPr>
          <a:xfrm>
            <a:off x="2900293" y="5463439"/>
            <a:ext cx="4026089" cy="1183020"/>
          </a:xfrm>
        </p:spPr>
        <p:txBody>
          <a:bodyPr>
            <a:normAutofit/>
          </a:bodyPr>
          <a:lstStyle/>
          <a:p>
            <a:pPr algn="r"/>
            <a:r>
              <a:rPr lang="ru-RU" sz="1800" dirty="0" smtClean="0">
                <a:solidFill>
                  <a:schemeClr val="accent1">
                    <a:lumMod val="75000"/>
                  </a:schemeClr>
                </a:solidFill>
              </a:rPr>
              <a:t>         </a:t>
            </a:r>
            <a:r>
              <a:rPr lang="ru-RU" sz="1800" dirty="0" smtClean="0">
                <a:solidFill>
                  <a:schemeClr val="accent1">
                    <a:lumMod val="75000"/>
                  </a:schemeClr>
                </a:solidFill>
                <a:latin typeface="Arial Black" panose="020B0A04020102020204" pitchFamily="34" charset="0"/>
              </a:rPr>
              <a:t>Составитель:          </a:t>
            </a:r>
            <a:endParaRPr lang="ru-RU" sz="1800" dirty="0" smtClean="0">
              <a:solidFill>
                <a:schemeClr val="accent1">
                  <a:lumMod val="75000"/>
                </a:schemeClr>
              </a:solidFill>
              <a:latin typeface="Arial Black" panose="020B0A04020102020204" pitchFamily="34" charset="0"/>
            </a:endParaRPr>
          </a:p>
          <a:p>
            <a:pPr algn="r"/>
            <a:r>
              <a:rPr lang="ru-RU" sz="1800" dirty="0" smtClean="0">
                <a:solidFill>
                  <a:schemeClr val="accent1">
                    <a:lumMod val="75000"/>
                  </a:schemeClr>
                </a:solidFill>
                <a:latin typeface="Arial Black" panose="020B0A04020102020204" pitchFamily="34" charset="0"/>
              </a:rPr>
              <a:t>Педагог-психолог           </a:t>
            </a:r>
          </a:p>
          <a:p>
            <a:pPr algn="r"/>
            <a:r>
              <a:rPr lang="ru-RU" sz="1800" dirty="0" smtClean="0">
                <a:solidFill>
                  <a:schemeClr val="accent1">
                    <a:lumMod val="75000"/>
                  </a:schemeClr>
                </a:solidFill>
                <a:latin typeface="Arial Black" panose="020B0A04020102020204" pitchFamily="34" charset="0"/>
              </a:rPr>
              <a:t>Костюкова </a:t>
            </a:r>
            <a:r>
              <a:rPr lang="ru-RU" sz="1800" dirty="0" smtClean="0">
                <a:solidFill>
                  <a:schemeClr val="accent1">
                    <a:lumMod val="75000"/>
                  </a:schemeClr>
                </a:solidFill>
                <a:latin typeface="Arial Black" panose="020B0A04020102020204" pitchFamily="34" charset="0"/>
              </a:rPr>
              <a:t>Е.В</a:t>
            </a:r>
            <a:r>
              <a:rPr lang="ru-RU" sz="1800" dirty="0" smtClean="0">
                <a:solidFill>
                  <a:schemeClr val="accent1">
                    <a:lumMod val="75000"/>
                  </a:schemeClr>
                </a:solidFill>
                <a:latin typeface="Arial Black" panose="020B0A04020102020204" pitchFamily="34" charset="0"/>
              </a:rPr>
              <a:t>.</a:t>
            </a:r>
            <a:endParaRPr lang="ru-RU" sz="1800" dirty="0" smtClean="0">
              <a:solidFill>
                <a:schemeClr val="accent1">
                  <a:lumMod val="75000"/>
                </a:schemeClr>
              </a:solidFill>
              <a:latin typeface="Arial Black" panose="020B0A04020102020204" pitchFamily="34" charset="0"/>
            </a:endParaRPr>
          </a:p>
        </p:txBody>
      </p:sp>
      <p:sp>
        <p:nvSpPr>
          <p:cNvPr id="2" name="Заголовок 1"/>
          <p:cNvSpPr>
            <a:spLocks noGrp="1"/>
          </p:cNvSpPr>
          <p:nvPr>
            <p:ph type="ctrTitle"/>
          </p:nvPr>
        </p:nvSpPr>
        <p:spPr>
          <a:xfrm>
            <a:off x="272671" y="478948"/>
            <a:ext cx="6831274" cy="1104191"/>
          </a:xfrm>
        </p:spPr>
        <p:txBody>
          <a:bodyPr>
            <a:noAutofit/>
          </a:bodyPr>
          <a:lstStyle/>
          <a:p>
            <a:r>
              <a:rPr lang="ru-RU" sz="5400" b="1" dirty="0" smtClean="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rPr>
              <a:t>Проект </a:t>
            </a:r>
            <a:br>
              <a:rPr lang="ru-RU" sz="5400" b="1" dirty="0" smtClean="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rPr>
            </a:br>
            <a:r>
              <a:rPr lang="ru-RU" sz="5400" b="1" dirty="0" smtClean="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rPr>
              <a:t>«Страна </a:t>
            </a:r>
            <a:r>
              <a:rPr lang="ru-RU" sz="5400" b="1" dirty="0" err="1" smtClean="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rPr>
              <a:t>Чукандия</a:t>
            </a:r>
            <a:r>
              <a:rPr lang="ru-RU" sz="5400" b="1" dirty="0" smtClean="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rPr>
              <a:t>»</a:t>
            </a:r>
            <a:endParaRPr lang="ru-RU" sz="5400" b="1" dirty="0">
              <a:ln w="13462">
                <a:solidFill>
                  <a:schemeClr val="bg1"/>
                </a:solidFill>
                <a:prstDash val="solid"/>
              </a:ln>
              <a:solidFill>
                <a:schemeClr val="accent1">
                  <a:lumMod val="50000"/>
                </a:schemeClr>
              </a:solidFill>
              <a:effectLst>
                <a:outerShdw dist="38100" dir="2700000" algn="bl" rotWithShape="0">
                  <a:schemeClr val="accent5"/>
                </a:outerShdw>
              </a:effectLst>
              <a:latin typeface="Monotype Corsiva" panose="03010101010201010101" pitchFamily="66" charset="0"/>
            </a:endParaRPr>
          </a:p>
        </p:txBody>
      </p:sp>
    </p:spTree>
    <p:extLst>
      <p:ext uri="{BB962C8B-B14F-4D97-AF65-F5344CB8AC3E}">
        <p14:creationId xmlns:p14="http://schemas.microsoft.com/office/powerpoint/2010/main" val="40974044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Объект 2"/>
          <p:cNvSpPr>
            <a:spLocks noGrp="1"/>
          </p:cNvSpPr>
          <p:nvPr>
            <p:ph idx="1"/>
          </p:nvPr>
        </p:nvSpPr>
        <p:spPr>
          <a:xfrm>
            <a:off x="95534" y="354842"/>
            <a:ext cx="12096465" cy="6359857"/>
          </a:xfrm>
        </p:spPr>
        <p:txBody>
          <a:bodyPr>
            <a:normAutofit fontScale="92500" lnSpcReduction="10000"/>
          </a:bodyPr>
          <a:lstStyle/>
          <a:p>
            <a:pPr marL="0" indent="0" algn="ctr">
              <a:buNone/>
            </a:pPr>
            <a:r>
              <a:rPr lang="ru-RU" b="1" i="1" dirty="0" smtClean="0">
                <a:ln w="0"/>
                <a:effectLst>
                  <a:outerShdw blurRad="38100" dist="19050" dir="2700000" algn="tl" rotWithShape="0">
                    <a:schemeClr val="dk1">
                      <a:alpha val="40000"/>
                    </a:schemeClr>
                  </a:outerShdw>
                </a:effectLst>
                <a:latin typeface="Arial Black" panose="020B0A04020102020204" pitchFamily="34" charset="0"/>
              </a:rPr>
              <a:t>Проблема</a:t>
            </a:r>
            <a:r>
              <a:rPr lang="ru-RU" b="1" i="1" dirty="0">
                <a:ln w="0"/>
                <a:effectLst>
                  <a:outerShdw blurRad="38100" dist="19050" dir="2700000" algn="tl" rotWithShape="0">
                    <a:schemeClr val="dk1">
                      <a:alpha val="40000"/>
                    </a:schemeClr>
                  </a:outerShdw>
                </a:effectLst>
                <a:latin typeface="Arial Black" panose="020B0A04020102020204" pitchFamily="34" charset="0"/>
              </a:rPr>
              <a:t>: </a:t>
            </a:r>
            <a:endParaRPr lang="ru-RU" b="1" i="1" dirty="0" smtClean="0">
              <a:ln w="0"/>
              <a:effectLst>
                <a:outerShdw blurRad="38100" dist="19050" dir="2700000" algn="tl" rotWithShape="0">
                  <a:schemeClr val="dk1">
                    <a:alpha val="40000"/>
                  </a:schemeClr>
                </a:outerShdw>
              </a:effectLst>
              <a:latin typeface="Arial Black" panose="020B0A04020102020204" pitchFamily="34" charset="0"/>
            </a:endParaRPr>
          </a:p>
          <a:p>
            <a:pPr marL="0" indent="0" algn="just">
              <a:buNone/>
            </a:pPr>
            <a:r>
              <a:rPr lang="ru-RU" dirty="0" smtClean="0">
                <a:ln w="0"/>
                <a:effectLst>
                  <a:outerShdw blurRad="38100" dist="19050" dir="2700000" algn="tl" rotWithShape="0">
                    <a:schemeClr val="dk1">
                      <a:alpha val="40000"/>
                    </a:schemeClr>
                  </a:outerShdw>
                </a:effectLst>
                <a:latin typeface="Arial Black" panose="020B0A04020102020204" pitchFamily="34" charset="0"/>
              </a:rPr>
              <a:t>Предпочтение книге компьютер </a:t>
            </a:r>
            <a:r>
              <a:rPr lang="ru-RU" dirty="0">
                <a:ln w="0"/>
                <a:effectLst>
                  <a:outerShdw blurRad="38100" dist="19050" dir="2700000" algn="tl" rotWithShape="0">
                    <a:schemeClr val="dk1">
                      <a:alpha val="40000"/>
                    </a:schemeClr>
                  </a:outerShdw>
                </a:effectLst>
                <a:latin typeface="Arial Black" panose="020B0A04020102020204" pitchFamily="34" charset="0"/>
              </a:rPr>
              <a:t>и </a:t>
            </a:r>
            <a:r>
              <a:rPr lang="ru-RU" dirty="0" smtClean="0">
                <a:ln w="0"/>
                <a:effectLst>
                  <a:outerShdw blurRad="38100" dist="19050" dir="2700000" algn="tl" rotWithShape="0">
                    <a:schemeClr val="dk1">
                      <a:alpha val="40000"/>
                    </a:schemeClr>
                  </a:outerShdw>
                </a:effectLst>
                <a:latin typeface="Arial Black" panose="020B0A04020102020204" pitchFamily="34" charset="0"/>
              </a:rPr>
              <a:t>телевизор. </a:t>
            </a:r>
            <a:r>
              <a:rPr lang="ru-RU" dirty="0">
                <a:ln w="0"/>
                <a:effectLst>
                  <a:outerShdw blurRad="38100" dist="19050" dir="2700000" algn="tl" rotWithShape="0">
                    <a:schemeClr val="dk1">
                      <a:alpha val="40000"/>
                    </a:schemeClr>
                  </a:outerShdw>
                </a:effectLst>
                <a:latin typeface="Arial Black" panose="020B0A04020102020204" pitchFamily="34" charset="0"/>
              </a:rPr>
              <a:t>Приобщать родителей к семейному чтению литературных произведений, значение книги в развитии </a:t>
            </a:r>
            <a:r>
              <a:rPr lang="ru-RU" dirty="0" smtClean="0">
                <a:ln w="0"/>
                <a:effectLst>
                  <a:outerShdw blurRad="38100" dist="19050" dir="2700000" algn="tl" rotWithShape="0">
                    <a:schemeClr val="dk1">
                      <a:alpha val="40000"/>
                    </a:schemeClr>
                  </a:outerShdw>
                </a:effectLst>
                <a:latin typeface="Arial Black" panose="020B0A04020102020204" pitchFamily="34" charset="0"/>
              </a:rPr>
              <a:t>ребенка.</a:t>
            </a:r>
          </a:p>
          <a:p>
            <a:pPr marL="0" indent="0">
              <a:buNone/>
            </a:pPr>
            <a:endParaRPr lang="ru-RU" dirty="0">
              <a:ln w="0"/>
              <a:effectLst>
                <a:outerShdw blurRad="38100" dist="19050" dir="2700000" algn="tl" rotWithShape="0">
                  <a:schemeClr val="dk1">
                    <a:alpha val="40000"/>
                  </a:schemeClr>
                </a:outerShdw>
              </a:effectLst>
              <a:latin typeface="Arial Black" panose="020B0A04020102020204" pitchFamily="34" charset="0"/>
            </a:endParaRPr>
          </a:p>
          <a:p>
            <a:pPr marL="0" indent="0" algn="ctr">
              <a:buNone/>
            </a:pPr>
            <a:r>
              <a:rPr lang="ru-RU" b="1" i="1" dirty="0">
                <a:ln w="0"/>
                <a:effectLst>
                  <a:outerShdw blurRad="38100" dist="19050" dir="2700000" algn="tl" rotWithShape="0">
                    <a:schemeClr val="dk1">
                      <a:alpha val="40000"/>
                    </a:schemeClr>
                  </a:outerShdw>
                </a:effectLst>
                <a:latin typeface="Arial Black" panose="020B0A04020102020204" pitchFamily="34" charset="0"/>
              </a:rPr>
              <a:t>Актуальность: </a:t>
            </a:r>
            <a:endParaRPr lang="ru-RU" b="1" i="1" dirty="0" smtClean="0">
              <a:ln w="0"/>
              <a:effectLst>
                <a:outerShdw blurRad="38100" dist="19050" dir="2700000" algn="tl" rotWithShape="0">
                  <a:schemeClr val="dk1">
                    <a:alpha val="40000"/>
                  </a:schemeClr>
                </a:outerShdw>
              </a:effectLst>
              <a:latin typeface="Arial Black" panose="020B0A04020102020204" pitchFamily="34" charset="0"/>
            </a:endParaRPr>
          </a:p>
          <a:p>
            <a:pPr marL="0" indent="0" algn="just">
              <a:buNone/>
            </a:pPr>
            <a:r>
              <a:rPr lang="ru-RU" dirty="0">
                <a:ln w="0"/>
                <a:effectLst>
                  <a:outerShdw blurRad="38100" dist="19050" dir="2700000" algn="tl" rotWithShape="0">
                    <a:schemeClr val="dk1">
                      <a:alpha val="40000"/>
                    </a:schemeClr>
                  </a:outerShdw>
                </a:effectLst>
                <a:latin typeface="Arial Black" panose="020B0A04020102020204" pitchFamily="34" charset="0"/>
              </a:rPr>
              <a:t>Читательская грамотность — это умение не просто читать слова, а работать с текстом осмысленно: понимать его смысл, анализировать, оценивать, делать выводы и применять полученную информацию в жизни. Это способность интерпретировать тексты, искать в них скрытый смысл, соотносить с собственным опытом и знаниями. Усвоению </a:t>
            </a:r>
            <a:r>
              <a:rPr lang="ru-RU" dirty="0">
                <a:ln w="0"/>
                <a:effectLst>
                  <a:outerShdw blurRad="38100" dist="19050" dir="2700000" algn="tl" rotWithShape="0">
                    <a:schemeClr val="dk1">
                      <a:alpha val="40000"/>
                    </a:schemeClr>
                  </a:outerShdw>
                </a:effectLst>
                <a:latin typeface="Arial Black" panose="020B0A04020102020204" pitchFamily="34" charset="0"/>
              </a:rPr>
              <a:t>детьми знаний о жизни и творчестве К. И. </a:t>
            </a:r>
            <a:r>
              <a:rPr lang="ru-RU" dirty="0" smtClean="0">
                <a:ln w="0"/>
                <a:effectLst>
                  <a:outerShdw blurRad="38100" dist="19050" dir="2700000" algn="tl" rotWithShape="0">
                    <a:schemeClr val="dk1">
                      <a:alpha val="40000"/>
                    </a:schemeClr>
                  </a:outerShdw>
                </a:effectLst>
                <a:latin typeface="Arial Black" panose="020B0A04020102020204" pitchFamily="34" charset="0"/>
              </a:rPr>
              <a:t>Чуковского; проявление </a:t>
            </a:r>
            <a:r>
              <a:rPr lang="ru-RU" dirty="0">
                <a:ln w="0"/>
                <a:effectLst>
                  <a:outerShdw blurRad="38100" dist="19050" dir="2700000" algn="tl" rotWithShape="0">
                    <a:schemeClr val="dk1">
                      <a:alpha val="40000"/>
                    </a:schemeClr>
                  </a:outerShdw>
                </a:effectLst>
                <a:latin typeface="Arial Black" panose="020B0A04020102020204" pitchFamily="34" charset="0"/>
              </a:rPr>
              <a:t>у дошкольников желания обращаться к книге не только для развлечения, но и приобретения знаний и появления интереса родителей к семейному чтению </a:t>
            </a:r>
            <a:r>
              <a:rPr lang="ru-RU" dirty="0" smtClean="0">
                <a:ln w="0"/>
                <a:effectLst>
                  <a:outerShdw blurRad="38100" dist="19050" dir="2700000" algn="tl" rotWithShape="0">
                    <a:schemeClr val="dk1">
                      <a:alpha val="40000"/>
                    </a:schemeClr>
                  </a:outerShdw>
                </a:effectLst>
                <a:latin typeface="Arial Black" panose="020B0A04020102020204" pitchFamily="34" charset="0"/>
              </a:rPr>
              <a:t>литературных произведений.</a:t>
            </a:r>
            <a:endParaRPr lang="ru-RU" dirty="0">
              <a:ln w="0"/>
              <a:effectLst>
                <a:outerShdw blurRad="38100" dist="19050" dir="2700000" algn="tl" rotWithShape="0">
                  <a:schemeClr val="dk1">
                    <a:alpha val="40000"/>
                  </a:schemeClr>
                </a:outerShdw>
              </a:effectLst>
              <a:latin typeface="Arial Black" panose="020B0A04020102020204" pitchFamily="34" charset="0"/>
            </a:endParaRPr>
          </a:p>
          <a:p>
            <a:pPr marL="0" indent="0">
              <a:buNone/>
            </a:pPr>
            <a:endParaRPr lang="ru-RU" dirty="0"/>
          </a:p>
        </p:txBody>
      </p:sp>
    </p:spTree>
    <p:extLst>
      <p:ext uri="{BB962C8B-B14F-4D97-AF65-F5344CB8AC3E}">
        <p14:creationId xmlns:p14="http://schemas.microsoft.com/office/powerpoint/2010/main" val="10126796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2" name="Заголовок 1"/>
          <p:cNvSpPr>
            <a:spLocks noGrp="1"/>
          </p:cNvSpPr>
          <p:nvPr>
            <p:ph type="title"/>
          </p:nvPr>
        </p:nvSpPr>
        <p:spPr>
          <a:xfrm>
            <a:off x="2970664" y="719967"/>
            <a:ext cx="6426957" cy="1325563"/>
          </a:xfrm>
        </p:spPr>
        <p:txBody>
          <a:bodyPr/>
          <a:lstStyle/>
          <a:p>
            <a:pPr algn="ctr"/>
            <a:r>
              <a:rPr lang="ru-RU" i="1" dirty="0">
                <a:ln w="0"/>
                <a:effectLst>
                  <a:outerShdw blurRad="38100" dist="19050" dir="2700000" algn="tl" rotWithShape="0">
                    <a:schemeClr val="dk1">
                      <a:alpha val="40000"/>
                    </a:schemeClr>
                  </a:outerShdw>
                </a:effectLst>
                <a:latin typeface="Arial Black" panose="020B0A04020102020204" pitchFamily="34" charset="0"/>
              </a:rPr>
              <a:t>Цель проекта:</a:t>
            </a:r>
          </a:p>
        </p:txBody>
      </p:sp>
      <p:sp>
        <p:nvSpPr>
          <p:cNvPr id="3" name="Объект 2"/>
          <p:cNvSpPr>
            <a:spLocks noGrp="1"/>
          </p:cNvSpPr>
          <p:nvPr>
            <p:ph idx="1"/>
          </p:nvPr>
        </p:nvSpPr>
        <p:spPr>
          <a:xfrm>
            <a:off x="191070" y="1825625"/>
            <a:ext cx="11586948" cy="4351338"/>
          </a:xfrm>
        </p:spPr>
        <p:txBody>
          <a:bodyPr>
            <a:normAutofit/>
          </a:bodyPr>
          <a:lstStyle/>
          <a:p>
            <a:pPr marL="0" indent="0" algn="ctr">
              <a:buNone/>
            </a:pPr>
            <a:endParaRPr lang="ru-RU" sz="3600" dirty="0" smtClean="0">
              <a:ln w="0"/>
              <a:effectLst>
                <a:outerShdw blurRad="38100" dist="19050" dir="2700000" algn="tl" rotWithShape="0">
                  <a:schemeClr val="dk1">
                    <a:alpha val="40000"/>
                  </a:schemeClr>
                </a:outerShdw>
              </a:effectLst>
              <a:latin typeface="Arial Black" panose="020B0A04020102020204" pitchFamily="34" charset="0"/>
            </a:endParaRPr>
          </a:p>
          <a:p>
            <a:pPr marL="0" indent="0" algn="ctr">
              <a:buNone/>
            </a:pPr>
            <a:r>
              <a:rPr lang="ru-RU" sz="3600" dirty="0" smtClean="0">
                <a:ln w="0"/>
                <a:effectLst>
                  <a:outerShdw blurRad="38100" dist="19050" dir="2700000" algn="tl" rotWithShape="0">
                    <a:schemeClr val="dk1">
                      <a:alpha val="40000"/>
                    </a:schemeClr>
                  </a:outerShdw>
                </a:effectLst>
                <a:latin typeface="Arial Black" panose="020B0A04020102020204" pitchFamily="34" charset="0"/>
              </a:rPr>
              <a:t>Развитие </a:t>
            </a:r>
            <a:r>
              <a:rPr lang="ru-RU" sz="3600" dirty="0" smtClean="0">
                <a:ln w="0"/>
                <a:effectLst>
                  <a:outerShdw blurRad="38100" dist="19050" dir="2700000" algn="tl" rotWithShape="0">
                    <a:schemeClr val="dk1">
                      <a:alpha val="40000"/>
                    </a:schemeClr>
                  </a:outerShdw>
                </a:effectLst>
                <a:latin typeface="Arial Black" panose="020B0A04020102020204" pitchFamily="34" charset="0"/>
              </a:rPr>
              <a:t>читательской грамотности у детей дошкольного возраста через </a:t>
            </a:r>
            <a:r>
              <a:rPr lang="ru-RU" sz="3600" dirty="0">
                <a:ln w="0"/>
                <a:effectLst>
                  <a:outerShdw blurRad="38100" dist="19050" dir="2700000" algn="tl" rotWithShape="0">
                    <a:schemeClr val="dk1">
                      <a:alpha val="40000"/>
                    </a:schemeClr>
                  </a:outerShdw>
                </a:effectLst>
                <a:latin typeface="Arial Black" panose="020B0A04020102020204" pitchFamily="34" charset="0"/>
              </a:rPr>
              <a:t>знакомство детей с жизнью и творчеством К. И. Чуковского. </a:t>
            </a:r>
          </a:p>
          <a:p>
            <a:pPr marL="0" indent="0">
              <a:buNone/>
            </a:pPr>
            <a:endParaRPr lang="ru-RU" sz="3600"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5757977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title"/>
          </p:nvPr>
        </p:nvSpPr>
        <p:spPr>
          <a:xfrm>
            <a:off x="3244187" y="395785"/>
            <a:ext cx="5703626" cy="627797"/>
          </a:xfrm>
        </p:spPr>
        <p:txBody>
          <a:bodyPr>
            <a:normAutofit fontScale="90000"/>
          </a:bodyPr>
          <a:lstStyle/>
          <a:p>
            <a:pPr algn="ctr"/>
            <a:r>
              <a:rPr lang="ru-RU" b="1" spc="50" dirty="0" smtClean="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rPr>
              <a:t/>
            </a:r>
            <a:br>
              <a:rPr lang="ru-RU" b="1" spc="50" dirty="0" smtClean="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rPr>
            </a:br>
            <a:r>
              <a:rPr lang="ru-RU" i="1" dirty="0" smtClean="0">
                <a:ln w="0"/>
                <a:effectLst>
                  <a:outerShdw blurRad="38100" dist="19050" dir="2700000" algn="tl" rotWithShape="0">
                    <a:schemeClr val="dk1">
                      <a:alpha val="40000"/>
                    </a:schemeClr>
                  </a:outerShdw>
                </a:effectLst>
                <a:latin typeface="Arial Black" panose="020B0A04020102020204" pitchFamily="34" charset="0"/>
              </a:rPr>
              <a:t>Задачи </a:t>
            </a:r>
            <a:r>
              <a:rPr lang="ru-RU" i="1" dirty="0">
                <a:ln w="0"/>
                <a:effectLst>
                  <a:outerShdw blurRad="38100" dist="19050" dir="2700000" algn="tl" rotWithShape="0">
                    <a:schemeClr val="dk1">
                      <a:alpha val="40000"/>
                    </a:schemeClr>
                  </a:outerShdw>
                </a:effectLst>
                <a:latin typeface="Arial Black" panose="020B0A04020102020204" pitchFamily="34" charset="0"/>
              </a:rPr>
              <a:t>проекта:</a:t>
            </a:r>
            <a:br>
              <a:rPr lang="ru-RU" i="1" dirty="0">
                <a:ln w="0"/>
                <a:effectLst>
                  <a:outerShdw blurRad="38100" dist="19050" dir="2700000" algn="tl" rotWithShape="0">
                    <a:schemeClr val="dk1">
                      <a:alpha val="40000"/>
                    </a:schemeClr>
                  </a:outerShdw>
                </a:effectLst>
                <a:latin typeface="Arial Black" panose="020B0A04020102020204" pitchFamily="34" charset="0"/>
              </a:rPr>
            </a:br>
            <a:endParaRPr lang="ru-RU" i="1" dirty="0">
              <a:ln w="0"/>
              <a:effectLst>
                <a:outerShdw blurRad="38100" dist="19050" dir="2700000" algn="tl" rotWithShape="0">
                  <a:schemeClr val="dk1">
                    <a:alpha val="40000"/>
                  </a:schemeClr>
                </a:outerShdw>
              </a:effectLst>
              <a:latin typeface="Arial Black" panose="020B0A04020102020204" pitchFamily="34" charset="0"/>
            </a:endParaRPr>
          </a:p>
        </p:txBody>
      </p:sp>
      <p:sp>
        <p:nvSpPr>
          <p:cNvPr id="3" name="Объект 2"/>
          <p:cNvSpPr>
            <a:spLocks noGrp="1"/>
          </p:cNvSpPr>
          <p:nvPr>
            <p:ph idx="1"/>
          </p:nvPr>
        </p:nvSpPr>
        <p:spPr>
          <a:xfrm>
            <a:off x="122830" y="1023582"/>
            <a:ext cx="11873552" cy="5834418"/>
          </a:xfrm>
        </p:spPr>
        <p:txBody>
          <a:bodyPr>
            <a:normAutofit/>
          </a:bodyPr>
          <a:lstStyle/>
          <a:p>
            <a:r>
              <a:rPr lang="ru-RU" dirty="0" smtClean="0">
                <a:ln w="0"/>
                <a:effectLst>
                  <a:outerShdw blurRad="38100" dist="19050" dir="2700000" algn="tl" rotWithShape="0">
                    <a:schemeClr val="dk1">
                      <a:alpha val="40000"/>
                    </a:schemeClr>
                  </a:outerShdw>
                </a:effectLst>
                <a:latin typeface="Arial Black" panose="020B0A04020102020204" pitchFamily="34" charset="0"/>
              </a:rPr>
              <a:t>1</a:t>
            </a:r>
            <a:r>
              <a:rPr lang="ru-RU" dirty="0">
                <a:ln w="0"/>
                <a:effectLst>
                  <a:outerShdw blurRad="38100" dist="19050" dir="2700000" algn="tl" rotWithShape="0">
                    <a:schemeClr val="dk1">
                      <a:alpha val="40000"/>
                    </a:schemeClr>
                  </a:outerShdw>
                </a:effectLst>
                <a:latin typeface="Arial Black" panose="020B0A04020102020204" pitchFamily="34" charset="0"/>
              </a:rPr>
              <a:t>. Создать условия для взаимодействия в проекте участников образовательного процесса. </a:t>
            </a:r>
          </a:p>
          <a:p>
            <a:r>
              <a:rPr lang="ru-RU" dirty="0">
                <a:ln w="0"/>
                <a:effectLst>
                  <a:outerShdw blurRad="38100" dist="19050" dir="2700000" algn="tl" rotWithShape="0">
                    <a:schemeClr val="dk1">
                      <a:alpha val="40000"/>
                    </a:schemeClr>
                  </a:outerShdw>
                </a:effectLst>
                <a:latin typeface="Arial Black" panose="020B0A04020102020204" pitchFamily="34" charset="0"/>
              </a:rPr>
              <a:t>2. Расширить и углубить знания детей о жизни и творчестве К. И. Чуковского. </a:t>
            </a:r>
          </a:p>
          <a:p>
            <a:r>
              <a:rPr lang="ru-RU" dirty="0">
                <a:ln w="0"/>
                <a:effectLst>
                  <a:outerShdw blurRad="38100" dist="19050" dir="2700000" algn="tl" rotWithShape="0">
                    <a:schemeClr val="dk1">
                      <a:alpha val="40000"/>
                    </a:schemeClr>
                  </a:outerShdw>
                </a:effectLst>
                <a:latin typeface="Arial Black" panose="020B0A04020102020204" pitchFamily="34" charset="0"/>
              </a:rPr>
              <a:t>3. Учить понимать занимательность сюжетов сказок К. И. Чуковского, особенность его языка. </a:t>
            </a:r>
          </a:p>
          <a:p>
            <a:r>
              <a:rPr lang="ru-RU" dirty="0">
                <a:ln w="0"/>
                <a:effectLst>
                  <a:outerShdw blurRad="38100" dist="19050" dir="2700000" algn="tl" rotWithShape="0">
                    <a:schemeClr val="dk1">
                      <a:alpha val="40000"/>
                    </a:schemeClr>
                  </a:outerShdw>
                </a:effectLst>
                <a:latin typeface="Arial Black" panose="020B0A04020102020204" pitchFamily="34" charset="0"/>
              </a:rPr>
              <a:t>4. Пробуждать у дошкольников желание самостоятельно обращаться к книге, как источнику содержательного и занимательного проведения досуга. </a:t>
            </a:r>
          </a:p>
          <a:p>
            <a:r>
              <a:rPr lang="ru-RU" dirty="0">
                <a:ln w="0"/>
                <a:effectLst>
                  <a:outerShdw blurRad="38100" dist="19050" dir="2700000" algn="tl" rotWithShape="0">
                    <a:schemeClr val="dk1">
                      <a:alpha val="40000"/>
                    </a:schemeClr>
                  </a:outerShdw>
                </a:effectLst>
                <a:latin typeface="Arial Black" panose="020B0A04020102020204" pitchFamily="34" charset="0"/>
              </a:rPr>
              <a:t>5. Приобщать родителей к семейному чтению литературных произведений. </a:t>
            </a:r>
          </a:p>
          <a:p>
            <a:r>
              <a:rPr lang="ru-RU" dirty="0">
                <a:ln w="0"/>
                <a:effectLst>
                  <a:outerShdw blurRad="38100" dist="19050" dir="2700000" algn="tl" rotWithShape="0">
                    <a:schemeClr val="dk1">
                      <a:alpha val="40000"/>
                    </a:schemeClr>
                  </a:outerShdw>
                </a:effectLst>
                <a:latin typeface="Arial Black" panose="020B0A04020102020204" pitchFamily="34" charset="0"/>
              </a:rPr>
              <a:t>6. Развивать </a:t>
            </a:r>
            <a:r>
              <a:rPr lang="ru-RU" dirty="0" smtClean="0">
                <a:ln w="0"/>
                <a:effectLst>
                  <a:outerShdw blurRad="38100" dist="19050" dir="2700000" algn="tl" rotWithShape="0">
                    <a:schemeClr val="dk1">
                      <a:alpha val="40000"/>
                    </a:schemeClr>
                  </a:outerShdw>
                </a:effectLst>
                <a:latin typeface="Arial Black" panose="020B0A04020102020204" pitchFamily="34" charset="0"/>
              </a:rPr>
              <a:t>свободную, творческую личность </a:t>
            </a:r>
            <a:r>
              <a:rPr lang="ru-RU" dirty="0" smtClean="0">
                <a:ln w="0"/>
                <a:effectLst>
                  <a:outerShdw blurRad="38100" dist="19050" dir="2700000" algn="tl" rotWithShape="0">
                    <a:schemeClr val="dk1">
                      <a:alpha val="40000"/>
                    </a:schemeClr>
                  </a:outerShdw>
                </a:effectLst>
                <a:latin typeface="Arial Black" panose="020B0A04020102020204" pitchFamily="34" charset="0"/>
              </a:rPr>
              <a:t>дошкольников</a:t>
            </a:r>
            <a:r>
              <a:rPr lang="ru-RU" dirty="0">
                <a:ln w="0"/>
                <a:effectLst>
                  <a:outerShdw blurRad="38100" dist="19050" dir="2700000" algn="tl" rotWithShape="0">
                    <a:schemeClr val="dk1">
                      <a:alpha val="40000"/>
                    </a:schemeClr>
                  </a:outerShdw>
                </a:effectLst>
                <a:latin typeface="Arial Black" panose="020B0A04020102020204" pitchFamily="34" charset="0"/>
              </a:rPr>
              <a:t>. </a:t>
            </a:r>
          </a:p>
          <a:p>
            <a:endParaRPr lang="ru-RU" dirty="0"/>
          </a:p>
        </p:txBody>
      </p:sp>
    </p:spTree>
    <p:extLst>
      <p:ext uri="{BB962C8B-B14F-4D97-AF65-F5344CB8AC3E}">
        <p14:creationId xmlns:p14="http://schemas.microsoft.com/office/powerpoint/2010/main" val="2048010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Объект 2"/>
          <p:cNvSpPr>
            <a:spLocks noGrp="1"/>
          </p:cNvSpPr>
          <p:nvPr>
            <p:ph idx="1"/>
          </p:nvPr>
        </p:nvSpPr>
        <p:spPr>
          <a:xfrm>
            <a:off x="232012" y="232011"/>
            <a:ext cx="11778018" cy="6469039"/>
          </a:xfrm>
        </p:spPr>
        <p:txBody>
          <a:bodyPr>
            <a:normAutofit fontScale="92500" lnSpcReduction="20000"/>
          </a:bodyPr>
          <a:lstStyle/>
          <a:p>
            <a:pPr marL="0" indent="0" algn="ctr">
              <a:buNone/>
            </a:pPr>
            <a:r>
              <a:rPr lang="ru-RU" i="1" dirty="0" smtClean="0">
                <a:ln w="0"/>
                <a:effectLst>
                  <a:outerShdw blurRad="38100" dist="19050" dir="2700000" algn="tl" rotWithShape="0">
                    <a:schemeClr val="dk1">
                      <a:alpha val="40000"/>
                    </a:schemeClr>
                  </a:outerShdw>
                </a:effectLst>
                <a:latin typeface="Arial Black" panose="020B0A04020102020204" pitchFamily="34" charset="0"/>
              </a:rPr>
              <a:t>Участники </a:t>
            </a:r>
            <a:r>
              <a:rPr lang="ru-RU" i="1" dirty="0">
                <a:ln w="0"/>
                <a:effectLst>
                  <a:outerShdw blurRad="38100" dist="19050" dir="2700000" algn="tl" rotWithShape="0">
                    <a:schemeClr val="dk1">
                      <a:alpha val="40000"/>
                    </a:schemeClr>
                  </a:outerShdw>
                </a:effectLst>
                <a:latin typeface="Arial Black" panose="020B0A04020102020204" pitchFamily="34" charset="0"/>
              </a:rPr>
              <a:t>проекта:</a:t>
            </a:r>
            <a:endParaRPr lang="ru-RU" i="1" dirty="0" smtClean="0">
              <a:ln w="0"/>
              <a:effectLst>
                <a:outerShdw blurRad="38100" dist="19050" dir="2700000" algn="tl" rotWithShape="0">
                  <a:schemeClr val="dk1">
                    <a:alpha val="40000"/>
                  </a:schemeClr>
                </a:outerShdw>
              </a:effectLst>
              <a:latin typeface="Arial Black" panose="020B0A04020102020204" pitchFamily="34" charset="0"/>
            </a:endParaRPr>
          </a:p>
          <a:p>
            <a:r>
              <a:rPr lang="ru-RU" dirty="0" smtClean="0">
                <a:ln w="0"/>
                <a:effectLst>
                  <a:outerShdw blurRad="38100" dist="19050" dir="2700000" algn="tl" rotWithShape="0">
                    <a:schemeClr val="dk1">
                      <a:alpha val="40000"/>
                    </a:schemeClr>
                  </a:outerShdw>
                </a:effectLst>
                <a:latin typeface="Arial Black" panose="020B0A04020102020204" pitchFamily="34" charset="0"/>
              </a:rPr>
              <a:t>1</a:t>
            </a:r>
            <a:r>
              <a:rPr lang="ru-RU" dirty="0">
                <a:ln w="0"/>
                <a:effectLst>
                  <a:outerShdw blurRad="38100" dist="19050" dir="2700000" algn="tl" rotWithShape="0">
                    <a:schemeClr val="dk1">
                      <a:alpha val="40000"/>
                    </a:schemeClr>
                  </a:outerShdw>
                </a:effectLst>
                <a:latin typeface="Arial Black" panose="020B0A04020102020204" pitchFamily="34" charset="0"/>
              </a:rPr>
              <a:t>. Воспитатели</a:t>
            </a:r>
          </a:p>
          <a:p>
            <a:r>
              <a:rPr lang="ru-RU" dirty="0">
                <a:ln w="0"/>
                <a:effectLst>
                  <a:outerShdw blurRad="38100" dist="19050" dir="2700000" algn="tl" rotWithShape="0">
                    <a:schemeClr val="dk1">
                      <a:alpha val="40000"/>
                    </a:schemeClr>
                  </a:outerShdw>
                </a:effectLst>
                <a:latin typeface="Arial Black" panose="020B0A04020102020204" pitchFamily="34" charset="0"/>
              </a:rPr>
              <a:t>2. Дети среднего дошкольного возраста</a:t>
            </a:r>
          </a:p>
          <a:p>
            <a:r>
              <a:rPr lang="ru-RU" dirty="0">
                <a:ln w="0"/>
                <a:effectLst>
                  <a:outerShdw blurRad="38100" dist="19050" dir="2700000" algn="tl" rotWithShape="0">
                    <a:schemeClr val="dk1">
                      <a:alpha val="40000"/>
                    </a:schemeClr>
                  </a:outerShdw>
                </a:effectLst>
                <a:latin typeface="Arial Black" panose="020B0A04020102020204" pitchFamily="34" charset="0"/>
              </a:rPr>
              <a:t>3. Родители</a:t>
            </a:r>
          </a:p>
          <a:p>
            <a:pPr marL="0" indent="0" algn="ctr">
              <a:buNone/>
            </a:pPr>
            <a:r>
              <a:rPr lang="ru-RU" i="1" dirty="0">
                <a:ln w="0"/>
                <a:effectLst>
                  <a:outerShdw blurRad="38100" dist="19050" dir="2700000" algn="tl" rotWithShape="0">
                    <a:schemeClr val="dk1">
                      <a:alpha val="40000"/>
                    </a:schemeClr>
                  </a:outerShdw>
                </a:effectLst>
                <a:latin typeface="Arial Black" panose="020B0A04020102020204" pitchFamily="34" charset="0"/>
              </a:rPr>
              <a:t>Тип проекта:</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по </a:t>
            </a:r>
            <a:r>
              <a:rPr lang="ru-RU" dirty="0">
                <a:ln w="0"/>
                <a:effectLst>
                  <a:outerShdw blurRad="38100" dist="19050" dir="2700000" algn="tl" rotWithShape="0">
                    <a:schemeClr val="dk1">
                      <a:alpha val="40000"/>
                    </a:schemeClr>
                  </a:outerShdw>
                </a:effectLst>
                <a:latin typeface="Arial Black" panose="020B0A04020102020204" pitchFamily="34" charset="0"/>
              </a:rPr>
              <a:t>составу участников – групповой (дети, родители, </a:t>
            </a:r>
            <a:r>
              <a:rPr lang="ru-RU" dirty="0" smtClean="0">
                <a:ln w="0"/>
                <a:effectLst>
                  <a:outerShdw blurRad="38100" dist="19050" dir="2700000" algn="tl" rotWithShape="0">
                    <a:schemeClr val="dk1">
                      <a:alpha val="40000"/>
                    </a:schemeClr>
                  </a:outerShdw>
                </a:effectLst>
                <a:latin typeface="Arial Black" panose="020B0A04020102020204" pitchFamily="34" charset="0"/>
              </a:rPr>
              <a:t>педагог-психолог, воспитатели</a:t>
            </a:r>
            <a:r>
              <a:rPr lang="ru-RU" dirty="0">
                <a:ln w="0"/>
                <a:effectLst>
                  <a:outerShdw blurRad="38100" dist="19050" dir="2700000" algn="tl" rotWithShape="0">
                    <a:schemeClr val="dk1">
                      <a:alpha val="40000"/>
                    </a:schemeClr>
                  </a:outerShdw>
                </a:effectLst>
                <a:latin typeface="Arial Black" panose="020B0A04020102020204" pitchFamily="34" charset="0"/>
              </a:rPr>
              <a:t>);</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по </a:t>
            </a:r>
            <a:r>
              <a:rPr lang="ru-RU" dirty="0">
                <a:ln w="0"/>
                <a:effectLst>
                  <a:outerShdw blurRad="38100" dist="19050" dir="2700000" algn="tl" rotWithShape="0">
                    <a:schemeClr val="dk1">
                      <a:alpha val="40000"/>
                    </a:schemeClr>
                  </a:outerShdw>
                </a:effectLst>
                <a:latin typeface="Arial Black" panose="020B0A04020102020204" pitchFamily="34" charset="0"/>
              </a:rPr>
              <a:t>целевой установке – информационно – </a:t>
            </a:r>
            <a:r>
              <a:rPr lang="ru-RU" dirty="0" err="1">
                <a:ln w="0"/>
                <a:effectLst>
                  <a:outerShdw blurRad="38100" dist="19050" dir="2700000" algn="tl" rotWithShape="0">
                    <a:schemeClr val="dk1">
                      <a:alpha val="40000"/>
                    </a:schemeClr>
                  </a:outerShdw>
                </a:effectLst>
                <a:latin typeface="Arial Black" panose="020B0A04020102020204" pitchFamily="34" charset="0"/>
              </a:rPr>
              <a:t>практико</a:t>
            </a:r>
            <a:r>
              <a:rPr lang="ru-RU" dirty="0">
                <a:ln w="0"/>
                <a:effectLst>
                  <a:outerShdw blurRad="38100" dist="19050" dir="2700000" algn="tl" rotWithShape="0">
                    <a:schemeClr val="dk1">
                      <a:alpha val="40000"/>
                    </a:schemeClr>
                  </a:outerShdw>
                </a:effectLst>
                <a:latin typeface="Arial Black" panose="020B0A04020102020204" pitchFamily="34" charset="0"/>
              </a:rPr>
              <a:t> - ориентированный, исследовательский, творческий (участники проекта собирают информацию, реализуют ее, результаты оформляют в виде творческих выставок, конкурсов) </a:t>
            </a:r>
          </a:p>
          <a:p>
            <a:r>
              <a:rPr lang="ru-RU" dirty="0">
                <a:ln w="0"/>
                <a:effectLst>
                  <a:outerShdw blurRad="38100" dist="19050" dir="2700000" algn="tl" rotWithShape="0">
                    <a:schemeClr val="dk1">
                      <a:alpha val="40000"/>
                    </a:schemeClr>
                  </a:outerShdw>
                </a:effectLst>
                <a:latin typeface="Arial Black" panose="020B0A04020102020204" pitchFamily="34" charset="0"/>
              </a:rPr>
              <a:t>Организация деятельности участников проекта: взаимодействие и сотрудничество всех участников проекта. </a:t>
            </a:r>
          </a:p>
          <a:p>
            <a:pPr marL="0" indent="0">
              <a:buNone/>
            </a:pPr>
            <a:r>
              <a:rPr lang="ru-RU" i="1" dirty="0">
                <a:ln w="0"/>
                <a:effectLst>
                  <a:outerShdw blurRad="38100" dist="19050" dir="2700000" algn="tl" rotWithShape="0">
                    <a:schemeClr val="dk1">
                      <a:alpha val="40000"/>
                    </a:schemeClr>
                  </a:outerShdw>
                </a:effectLst>
                <a:latin typeface="Arial Black" panose="020B0A04020102020204" pitchFamily="34" charset="0"/>
              </a:rPr>
              <a:t>Продолжительность: </a:t>
            </a:r>
            <a:r>
              <a:rPr lang="ru-RU" dirty="0">
                <a:ln w="0"/>
                <a:effectLst>
                  <a:outerShdw blurRad="38100" dist="19050" dir="2700000" algn="tl" rotWithShape="0">
                    <a:schemeClr val="dk1">
                      <a:alpha val="40000"/>
                    </a:schemeClr>
                  </a:outerShdw>
                </a:effectLst>
                <a:latin typeface="Arial Black" panose="020B0A04020102020204" pitchFamily="34" charset="0"/>
              </a:rPr>
              <a:t>долгосрочный</a:t>
            </a:r>
          </a:p>
          <a:p>
            <a:pPr marL="0" indent="0">
              <a:buNone/>
            </a:pPr>
            <a:r>
              <a:rPr lang="ru-RU" i="1" dirty="0">
                <a:ln w="0"/>
                <a:effectLst>
                  <a:outerShdw blurRad="38100" dist="19050" dir="2700000" algn="tl" rotWithShape="0">
                    <a:schemeClr val="dk1">
                      <a:alpha val="40000"/>
                    </a:schemeClr>
                  </a:outerShdw>
                </a:effectLst>
                <a:latin typeface="Arial Black" panose="020B0A04020102020204" pitchFamily="34" charset="0"/>
              </a:rPr>
              <a:t>Сроки реализации: </a:t>
            </a:r>
            <a:r>
              <a:rPr lang="ru-RU" dirty="0">
                <a:ln w="0"/>
                <a:effectLst>
                  <a:outerShdw blurRad="38100" dist="19050" dir="2700000" algn="tl" rotWithShape="0">
                    <a:schemeClr val="dk1">
                      <a:alpha val="40000"/>
                    </a:schemeClr>
                  </a:outerShdw>
                </a:effectLst>
                <a:latin typeface="Arial Black" panose="020B0A04020102020204" pitchFamily="34" charset="0"/>
              </a:rPr>
              <a:t>с </a:t>
            </a:r>
            <a:r>
              <a:rPr lang="ru-RU" dirty="0" smtClean="0">
                <a:ln w="0"/>
                <a:effectLst>
                  <a:outerShdw blurRad="38100" dist="19050" dir="2700000" algn="tl" rotWithShape="0">
                    <a:schemeClr val="dk1">
                      <a:alpha val="40000"/>
                    </a:schemeClr>
                  </a:outerShdw>
                </a:effectLst>
                <a:latin typeface="Arial Black" panose="020B0A04020102020204" pitchFamily="34" charset="0"/>
              </a:rPr>
              <a:t>02.03.2026г</a:t>
            </a:r>
            <a:r>
              <a:rPr lang="ru-RU" dirty="0">
                <a:ln w="0"/>
                <a:effectLst>
                  <a:outerShdw blurRad="38100" dist="19050" dir="2700000" algn="tl" rotWithShape="0">
                    <a:schemeClr val="dk1">
                      <a:alpha val="40000"/>
                    </a:schemeClr>
                  </a:outerShdw>
                </a:effectLst>
                <a:latin typeface="Arial Black" panose="020B0A04020102020204" pitchFamily="34" charset="0"/>
              </a:rPr>
              <a:t>. по </a:t>
            </a:r>
            <a:r>
              <a:rPr lang="ru-RU" dirty="0" smtClean="0">
                <a:ln w="0"/>
                <a:effectLst>
                  <a:outerShdw blurRad="38100" dist="19050" dir="2700000" algn="tl" rotWithShape="0">
                    <a:schemeClr val="dk1">
                      <a:alpha val="40000"/>
                    </a:schemeClr>
                  </a:outerShdw>
                </a:effectLst>
                <a:latin typeface="Arial Black" panose="020B0A04020102020204" pitchFamily="34" charset="0"/>
              </a:rPr>
              <a:t>31.06.2026г</a:t>
            </a:r>
            <a:r>
              <a:rPr lang="ru-RU" dirty="0">
                <a:ln w="0"/>
                <a:effectLst>
                  <a:outerShdw blurRad="38100" dist="19050" dir="2700000" algn="tl" rotWithShape="0">
                    <a:schemeClr val="dk1">
                      <a:alpha val="40000"/>
                    </a:schemeClr>
                  </a:outerShdw>
                </a:effectLst>
                <a:latin typeface="Arial Black" panose="020B0A04020102020204" pitchFamily="34" charset="0"/>
              </a:rPr>
              <a:t>.</a:t>
            </a:r>
          </a:p>
          <a:p>
            <a:pPr marL="0" indent="0">
              <a:buNone/>
            </a:pPr>
            <a:endParaRPr lang="ru-RU"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17476963"/>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1422494" y="348018"/>
            <a:ext cx="8836357" cy="614148"/>
          </a:xfrm>
        </p:spPr>
        <p:txBody>
          <a:bodyPr>
            <a:normAutofit fontScale="90000"/>
          </a:bodyPr>
          <a:lstStyle/>
          <a:p>
            <a:pPr algn="ctr"/>
            <a:r>
              <a:rPr lang="ru-RU" b="1" spc="50" dirty="0" smtClean="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rPr>
              <a:t/>
            </a:r>
            <a:br>
              <a:rPr lang="ru-RU" b="1" spc="50" dirty="0" smtClean="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rPr>
            </a:br>
            <a:r>
              <a:rPr lang="ru-RU" b="1" i="1" dirty="0" smtClean="0">
                <a:ln w="0"/>
                <a:effectLst>
                  <a:outerShdw blurRad="38100" dist="19050" dir="2700000" algn="tl" rotWithShape="0">
                    <a:schemeClr val="dk1">
                      <a:alpha val="40000"/>
                    </a:schemeClr>
                  </a:outerShdw>
                </a:effectLst>
                <a:latin typeface="Arial Black" panose="020B0A04020102020204" pitchFamily="34" charset="0"/>
              </a:rPr>
              <a:t>Этапы </a:t>
            </a:r>
            <a:r>
              <a:rPr lang="ru-RU" b="1" i="1" dirty="0">
                <a:ln w="0"/>
                <a:effectLst>
                  <a:outerShdw blurRad="38100" dist="19050" dir="2700000" algn="tl" rotWithShape="0">
                    <a:schemeClr val="dk1">
                      <a:alpha val="40000"/>
                    </a:schemeClr>
                  </a:outerShdw>
                </a:effectLst>
                <a:latin typeface="Arial Black" panose="020B0A04020102020204" pitchFamily="34" charset="0"/>
              </a:rPr>
              <a:t>работы над проектом:</a:t>
            </a:r>
            <a:br>
              <a:rPr lang="ru-RU" b="1" i="1" dirty="0">
                <a:ln w="0"/>
                <a:effectLst>
                  <a:outerShdw blurRad="38100" dist="19050" dir="2700000" algn="tl" rotWithShape="0">
                    <a:schemeClr val="dk1">
                      <a:alpha val="40000"/>
                    </a:schemeClr>
                  </a:outerShdw>
                </a:effectLst>
                <a:latin typeface="Arial Black" panose="020B0A04020102020204" pitchFamily="34" charset="0"/>
              </a:rPr>
            </a:br>
            <a:endParaRPr lang="ru-RU" b="1" i="1" dirty="0">
              <a:ln w="0"/>
              <a:effectLst>
                <a:outerShdw blurRad="38100" dist="19050" dir="2700000" algn="tl" rotWithShape="0">
                  <a:schemeClr val="dk1">
                    <a:alpha val="40000"/>
                  </a:schemeClr>
                </a:outerShdw>
              </a:effectLst>
              <a:latin typeface="Arial Black" panose="020B0A04020102020204" pitchFamily="34" charset="0"/>
            </a:endParaRPr>
          </a:p>
        </p:txBody>
      </p:sp>
      <p:sp>
        <p:nvSpPr>
          <p:cNvPr id="3" name="Объект 2"/>
          <p:cNvSpPr>
            <a:spLocks noGrp="1"/>
          </p:cNvSpPr>
          <p:nvPr>
            <p:ph idx="1"/>
          </p:nvPr>
        </p:nvSpPr>
        <p:spPr>
          <a:xfrm>
            <a:off x="327546" y="859810"/>
            <a:ext cx="11682484" cy="5882184"/>
          </a:xfrm>
        </p:spPr>
        <p:txBody>
          <a:bodyPr>
            <a:normAutofit/>
          </a:bodyPr>
          <a:lstStyle/>
          <a:p>
            <a:r>
              <a:rPr lang="en-US" dirty="0" smtClean="0">
                <a:ln w="0"/>
                <a:effectLst>
                  <a:outerShdw blurRad="38100" dist="19050" dir="2700000" algn="tl" rotWithShape="0">
                    <a:schemeClr val="dk1">
                      <a:alpha val="40000"/>
                    </a:schemeClr>
                  </a:outerShdw>
                </a:effectLst>
                <a:latin typeface="Arial Black" panose="020B0A04020102020204" pitchFamily="34" charset="0"/>
              </a:rPr>
              <a:t>I</a:t>
            </a:r>
            <a:r>
              <a:rPr lang="ru-RU" dirty="0" smtClean="0">
                <a:ln w="0"/>
                <a:effectLst>
                  <a:outerShdw blurRad="38100" dist="19050" dir="2700000" algn="tl" rotWithShape="0">
                    <a:schemeClr val="dk1">
                      <a:alpha val="40000"/>
                    </a:schemeClr>
                  </a:outerShdw>
                </a:effectLst>
                <a:latin typeface="Arial Black" panose="020B0A04020102020204" pitchFamily="34" charset="0"/>
              </a:rPr>
              <a:t> </a:t>
            </a:r>
            <a:r>
              <a:rPr lang="ru-RU" dirty="0">
                <a:ln w="0"/>
                <a:effectLst>
                  <a:outerShdw blurRad="38100" dist="19050" dir="2700000" algn="tl" rotWithShape="0">
                    <a:schemeClr val="dk1">
                      <a:alpha val="40000"/>
                    </a:schemeClr>
                  </a:outerShdw>
                </a:effectLst>
                <a:latin typeface="Arial Black" panose="020B0A04020102020204" pitchFamily="34" charset="0"/>
              </a:rPr>
              <a:t>этап – подготовительный:</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анкетирование </a:t>
            </a:r>
            <a:r>
              <a:rPr lang="ru-RU" dirty="0">
                <a:ln w="0"/>
                <a:effectLst>
                  <a:outerShdw blurRad="38100" dist="19050" dir="2700000" algn="tl" rotWithShape="0">
                    <a:schemeClr val="dk1">
                      <a:alpha val="40000"/>
                    </a:schemeClr>
                  </a:outerShdw>
                </a:effectLst>
                <a:latin typeface="Arial Black" panose="020B0A04020102020204" pitchFamily="34" charset="0"/>
              </a:rPr>
              <a:t>родителей;</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создание </a:t>
            </a:r>
            <a:r>
              <a:rPr lang="ru-RU" dirty="0">
                <a:ln w="0"/>
                <a:effectLst>
                  <a:outerShdw blurRad="38100" dist="19050" dir="2700000" algn="tl" rotWithShape="0">
                    <a:schemeClr val="dk1">
                      <a:alpha val="40000"/>
                    </a:schemeClr>
                  </a:outerShdw>
                </a:effectLst>
                <a:latin typeface="Arial Black" panose="020B0A04020102020204" pitchFamily="34" charset="0"/>
              </a:rPr>
              <a:t>условий для реализации проекта. </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пополнение </a:t>
            </a:r>
            <a:r>
              <a:rPr lang="ru-RU" dirty="0">
                <a:ln w="0"/>
                <a:effectLst>
                  <a:outerShdw blurRad="38100" dist="19050" dir="2700000" algn="tl" rotWithShape="0">
                    <a:schemeClr val="dk1">
                      <a:alpha val="40000"/>
                    </a:schemeClr>
                  </a:outerShdw>
                </a:effectLst>
                <a:latin typeface="Arial Black" panose="020B0A04020102020204" pitchFamily="34" charset="0"/>
              </a:rPr>
              <a:t>книжного уголка произведениями писателя.</a:t>
            </a:r>
          </a:p>
          <a:p>
            <a:r>
              <a:rPr lang="en-US" dirty="0">
                <a:ln w="0"/>
                <a:effectLst>
                  <a:outerShdw blurRad="38100" dist="19050" dir="2700000" algn="tl" rotWithShape="0">
                    <a:schemeClr val="dk1">
                      <a:alpha val="40000"/>
                    </a:schemeClr>
                  </a:outerShdw>
                </a:effectLst>
                <a:latin typeface="Arial Black" panose="020B0A04020102020204" pitchFamily="34" charset="0"/>
              </a:rPr>
              <a:t>II</a:t>
            </a:r>
            <a:r>
              <a:rPr lang="ru-RU" dirty="0">
                <a:ln w="0"/>
                <a:effectLst>
                  <a:outerShdw blurRad="38100" dist="19050" dir="2700000" algn="tl" rotWithShape="0">
                    <a:schemeClr val="dk1">
                      <a:alpha val="40000"/>
                    </a:schemeClr>
                  </a:outerShdw>
                </a:effectLst>
                <a:latin typeface="Arial Black" panose="020B0A04020102020204" pitchFamily="34" charset="0"/>
              </a:rPr>
              <a:t> этап – основной:</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работа </a:t>
            </a:r>
            <a:r>
              <a:rPr lang="ru-RU" dirty="0">
                <a:ln w="0"/>
                <a:effectLst>
                  <a:outerShdw blurRad="38100" dist="19050" dir="2700000" algn="tl" rotWithShape="0">
                    <a:schemeClr val="dk1">
                      <a:alpha val="40000"/>
                    </a:schemeClr>
                  </a:outerShdw>
                </a:effectLst>
                <a:latin typeface="Arial Black" panose="020B0A04020102020204" pitchFamily="34" charset="0"/>
              </a:rPr>
              <a:t>с воспитателями и детьми;</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взаимодействие </a:t>
            </a:r>
            <a:r>
              <a:rPr lang="ru-RU" dirty="0">
                <a:ln w="0"/>
                <a:effectLst>
                  <a:outerShdw blurRad="38100" dist="19050" dir="2700000" algn="tl" rotWithShape="0">
                    <a:schemeClr val="dk1">
                      <a:alpha val="40000"/>
                    </a:schemeClr>
                  </a:outerShdw>
                </a:effectLst>
                <a:latin typeface="Arial Black" panose="020B0A04020102020204" pitchFamily="34" charset="0"/>
              </a:rPr>
              <a:t>с родителями. </a:t>
            </a:r>
          </a:p>
          <a:p>
            <a:r>
              <a:rPr lang="en-US" dirty="0">
                <a:ln w="0"/>
                <a:effectLst>
                  <a:outerShdw blurRad="38100" dist="19050" dir="2700000" algn="tl" rotWithShape="0">
                    <a:schemeClr val="dk1">
                      <a:alpha val="40000"/>
                    </a:schemeClr>
                  </a:outerShdw>
                </a:effectLst>
                <a:latin typeface="Arial Black" panose="020B0A04020102020204" pitchFamily="34" charset="0"/>
              </a:rPr>
              <a:t>III</a:t>
            </a:r>
            <a:r>
              <a:rPr lang="ru-RU" dirty="0">
                <a:ln w="0"/>
                <a:effectLst>
                  <a:outerShdw blurRad="38100" dist="19050" dir="2700000" algn="tl" rotWithShape="0">
                    <a:schemeClr val="dk1">
                      <a:alpha val="40000"/>
                    </a:schemeClr>
                  </a:outerShdw>
                </a:effectLst>
                <a:latin typeface="Arial Black" panose="020B0A04020102020204" pitchFamily="34" charset="0"/>
              </a:rPr>
              <a:t> этап – заключительный:</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подведение </a:t>
            </a:r>
            <a:r>
              <a:rPr lang="ru-RU" dirty="0">
                <a:ln w="0"/>
                <a:effectLst>
                  <a:outerShdw blurRad="38100" dist="19050" dir="2700000" algn="tl" rotWithShape="0">
                    <a:schemeClr val="dk1">
                      <a:alpha val="40000"/>
                    </a:schemeClr>
                  </a:outerShdw>
                </a:effectLst>
                <a:latin typeface="Arial Black" panose="020B0A04020102020204" pitchFamily="34" charset="0"/>
              </a:rPr>
              <a:t>итогов реализации проекта;</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соотнесение </a:t>
            </a:r>
            <a:r>
              <a:rPr lang="ru-RU" dirty="0">
                <a:ln w="0"/>
                <a:effectLst>
                  <a:outerShdw blurRad="38100" dist="19050" dir="2700000" algn="tl" rotWithShape="0">
                    <a:schemeClr val="dk1">
                      <a:alpha val="40000"/>
                    </a:schemeClr>
                  </a:outerShdw>
                </a:effectLst>
                <a:latin typeface="Arial Black" panose="020B0A04020102020204" pitchFamily="34" charset="0"/>
              </a:rPr>
              <a:t>ожидаемых и реальных результатов. </a:t>
            </a:r>
          </a:p>
          <a:p>
            <a:endParaRPr lang="ru-RU"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41341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2868304" y="351478"/>
            <a:ext cx="6455391" cy="835877"/>
          </a:xfrm>
        </p:spPr>
        <p:txBody>
          <a:bodyPr>
            <a:normAutofit fontScale="90000"/>
          </a:bodyPr>
          <a:lstStyle/>
          <a:p>
            <a:pPr algn="ctr"/>
            <a:r>
              <a:rPr lang="ru-RU" b="1" dirty="0"/>
              <a:t> </a:t>
            </a:r>
            <a:r>
              <a:rPr lang="ru-RU" b="1" dirty="0" smtClean="0"/>
              <a:t/>
            </a:r>
            <a:br>
              <a:rPr lang="ru-RU" b="1" dirty="0" smtClean="0"/>
            </a:br>
            <a:r>
              <a:rPr lang="ru-RU" i="1" dirty="0" smtClean="0">
                <a:ln w="0"/>
                <a:effectLst>
                  <a:outerShdw blurRad="38100" dist="19050" dir="2700000" algn="tl" rotWithShape="0">
                    <a:schemeClr val="dk1">
                      <a:alpha val="40000"/>
                    </a:schemeClr>
                  </a:outerShdw>
                </a:effectLst>
                <a:latin typeface="Arial Black" panose="020B0A04020102020204" pitchFamily="34" charset="0"/>
              </a:rPr>
              <a:t>Методы и формы:</a:t>
            </a:r>
            <a:r>
              <a:rPr lang="ru-RU" i="1" dirty="0">
                <a:ln w="0"/>
                <a:effectLst>
                  <a:outerShdw blurRad="38100" dist="19050" dir="2700000" algn="tl" rotWithShape="0">
                    <a:schemeClr val="dk1">
                      <a:alpha val="40000"/>
                    </a:schemeClr>
                  </a:outerShdw>
                </a:effectLst>
                <a:latin typeface="Arial Black" panose="020B0A04020102020204" pitchFamily="34" charset="0"/>
              </a:rPr>
              <a:t/>
            </a:r>
            <a:br>
              <a:rPr lang="ru-RU" i="1" dirty="0">
                <a:ln w="0"/>
                <a:effectLst>
                  <a:outerShdw blurRad="38100" dist="19050" dir="2700000" algn="tl" rotWithShape="0">
                    <a:schemeClr val="dk1">
                      <a:alpha val="40000"/>
                    </a:schemeClr>
                  </a:outerShdw>
                </a:effectLst>
                <a:latin typeface="Arial Black" panose="020B0A04020102020204" pitchFamily="34" charset="0"/>
              </a:rPr>
            </a:br>
            <a:endParaRPr lang="ru-RU" i="1" dirty="0">
              <a:ln w="0"/>
              <a:effectLst>
                <a:outerShdw blurRad="38100" dist="19050" dir="2700000" algn="tl" rotWithShape="0">
                  <a:schemeClr val="dk1">
                    <a:alpha val="40000"/>
                  </a:schemeClr>
                </a:outerShdw>
              </a:effectLst>
              <a:latin typeface="Arial Black" panose="020B0A04020102020204" pitchFamily="34" charset="0"/>
            </a:endParaRPr>
          </a:p>
        </p:txBody>
      </p:sp>
      <p:sp>
        <p:nvSpPr>
          <p:cNvPr id="3" name="Объект 2"/>
          <p:cNvSpPr>
            <a:spLocks noGrp="1"/>
          </p:cNvSpPr>
          <p:nvPr>
            <p:ph idx="1"/>
          </p:nvPr>
        </p:nvSpPr>
        <p:spPr>
          <a:xfrm>
            <a:off x="341194" y="1187355"/>
            <a:ext cx="11012606" cy="5158854"/>
          </a:xfrm>
        </p:spPr>
        <p:txBody>
          <a:bodyPr/>
          <a:lstStyle/>
          <a:p>
            <a:r>
              <a:rPr lang="ru-RU" dirty="0" smtClean="0">
                <a:ln w="0"/>
                <a:effectLst>
                  <a:outerShdw blurRad="38100" dist="19050" dir="2700000" algn="tl" rotWithShape="0">
                    <a:schemeClr val="dk1">
                      <a:alpha val="40000"/>
                    </a:schemeClr>
                  </a:outerShdw>
                </a:effectLst>
                <a:latin typeface="Arial Black" panose="020B0A04020102020204" pitchFamily="34" charset="0"/>
              </a:rPr>
              <a:t>занятия</a:t>
            </a:r>
            <a:r>
              <a:rPr lang="ru-RU" dirty="0">
                <a:ln w="0"/>
                <a:effectLst>
                  <a:outerShdw blurRad="38100" dist="19050" dir="2700000" algn="tl" rotWithShape="0">
                    <a:schemeClr val="dk1">
                      <a:alpha val="40000"/>
                    </a:schemeClr>
                  </a:outerShdw>
                </a:effectLst>
                <a:latin typeface="Arial Black" panose="020B0A04020102020204" pitchFamily="34" charset="0"/>
              </a:rPr>
              <a:t>;</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консультации</a:t>
            </a:r>
            <a:r>
              <a:rPr lang="ru-RU" dirty="0" smtClean="0">
                <a:ln w="0"/>
                <a:effectLst>
                  <a:outerShdw blurRad="38100" dist="19050" dir="2700000" algn="tl" rotWithShape="0">
                    <a:schemeClr val="dk1">
                      <a:alpha val="40000"/>
                    </a:schemeClr>
                  </a:outerShdw>
                </a:effectLst>
                <a:latin typeface="Arial Black" panose="020B0A04020102020204" pitchFamily="34" charset="0"/>
              </a:rPr>
              <a:t>;</a:t>
            </a:r>
          </a:p>
          <a:p>
            <a:r>
              <a:rPr lang="ru-RU" dirty="0">
                <a:ln w="0"/>
                <a:effectLst>
                  <a:outerShdw blurRad="38100" dist="19050" dir="2700000" algn="tl" rotWithShape="0">
                    <a:schemeClr val="dk1">
                      <a:alpha val="40000"/>
                    </a:schemeClr>
                  </a:outerShdw>
                </a:effectLst>
                <a:latin typeface="Arial Black" panose="020B0A04020102020204" pitchFamily="34" charset="0"/>
              </a:rPr>
              <a:t>м</a:t>
            </a:r>
            <a:r>
              <a:rPr lang="ru-RU" dirty="0" smtClean="0">
                <a:ln w="0"/>
                <a:effectLst>
                  <a:outerShdw blurRad="38100" dist="19050" dir="2700000" algn="tl" rotWithShape="0">
                    <a:schemeClr val="dk1">
                      <a:alpha val="40000"/>
                    </a:schemeClr>
                  </a:outerShdw>
                </a:effectLst>
                <a:latin typeface="Arial Black" panose="020B0A04020102020204" pitchFamily="34" charset="0"/>
              </a:rPr>
              <a:t>астер-классы;</a:t>
            </a:r>
            <a:endParaRPr lang="ru-RU" dirty="0">
              <a:ln w="0"/>
              <a:effectLst>
                <a:outerShdw blurRad="38100" dist="19050" dir="2700000" algn="tl" rotWithShape="0">
                  <a:schemeClr val="dk1">
                    <a:alpha val="40000"/>
                  </a:schemeClr>
                </a:outerShdw>
              </a:effectLst>
              <a:latin typeface="Arial Black" panose="020B0A04020102020204" pitchFamily="34" charset="0"/>
            </a:endParaRPr>
          </a:p>
          <a:p>
            <a:r>
              <a:rPr lang="ru-RU" dirty="0" smtClean="0">
                <a:ln w="0"/>
                <a:effectLst>
                  <a:outerShdw blurRad="38100" dist="19050" dir="2700000" algn="tl" rotWithShape="0">
                    <a:schemeClr val="dk1">
                      <a:alpha val="40000"/>
                    </a:schemeClr>
                  </a:outerShdw>
                </a:effectLst>
                <a:latin typeface="Arial Black" panose="020B0A04020102020204" pitchFamily="34" charset="0"/>
              </a:rPr>
              <a:t>просмотр </a:t>
            </a:r>
            <a:r>
              <a:rPr lang="ru-RU" dirty="0">
                <a:ln w="0"/>
                <a:effectLst>
                  <a:outerShdw blurRad="38100" dist="19050" dir="2700000" algn="tl" rotWithShape="0">
                    <a:schemeClr val="dk1">
                      <a:alpha val="40000"/>
                    </a:schemeClr>
                  </a:outerShdw>
                </a:effectLst>
                <a:latin typeface="Arial Black" panose="020B0A04020102020204" pitchFamily="34" charset="0"/>
              </a:rPr>
              <a:t>слайдовых презентаций, иллюстраций, </a:t>
            </a:r>
            <a:r>
              <a:rPr lang="ru-RU" dirty="0" smtClean="0">
                <a:ln w="0"/>
                <a:effectLst>
                  <a:outerShdw blurRad="38100" dist="19050" dir="2700000" algn="tl" rotWithShape="0">
                    <a:schemeClr val="dk1">
                      <a:alpha val="40000"/>
                    </a:schemeClr>
                  </a:outerShdw>
                </a:effectLst>
                <a:latin typeface="Arial Black" panose="020B0A04020102020204" pitchFamily="34" charset="0"/>
              </a:rPr>
              <a:t>фотографий, мультфильмов;</a:t>
            </a:r>
            <a:endParaRPr lang="ru-RU" dirty="0">
              <a:ln w="0"/>
              <a:effectLst>
                <a:outerShdw blurRad="38100" dist="19050" dir="2700000" algn="tl" rotWithShape="0">
                  <a:schemeClr val="dk1">
                    <a:alpha val="40000"/>
                  </a:schemeClr>
                </a:outerShdw>
              </a:effectLst>
              <a:latin typeface="Arial Black" panose="020B0A04020102020204" pitchFamily="34" charset="0"/>
            </a:endParaRPr>
          </a:p>
          <a:p>
            <a:r>
              <a:rPr lang="ru-RU" dirty="0" smtClean="0">
                <a:ln w="0"/>
                <a:effectLst>
                  <a:outerShdw blurRad="38100" dist="19050" dir="2700000" algn="tl" rotWithShape="0">
                    <a:schemeClr val="dk1">
                      <a:alpha val="40000"/>
                    </a:schemeClr>
                  </a:outerShdw>
                </a:effectLst>
                <a:latin typeface="Arial Black" panose="020B0A04020102020204" pitchFamily="34" charset="0"/>
              </a:rPr>
              <a:t>совместная </a:t>
            </a:r>
            <a:r>
              <a:rPr lang="ru-RU" dirty="0">
                <a:ln w="0"/>
                <a:effectLst>
                  <a:outerShdw blurRad="38100" dist="19050" dir="2700000" algn="tl" rotWithShape="0">
                    <a:schemeClr val="dk1">
                      <a:alpha val="40000"/>
                    </a:schemeClr>
                  </a:outerShdw>
                </a:effectLst>
                <a:latin typeface="Arial Black" panose="020B0A04020102020204" pitchFamily="34" charset="0"/>
              </a:rPr>
              <a:t>деятельность;</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художественно-творческая </a:t>
            </a:r>
            <a:r>
              <a:rPr lang="ru-RU" dirty="0">
                <a:ln w="0"/>
                <a:effectLst>
                  <a:outerShdw blurRad="38100" dist="19050" dir="2700000" algn="tl" rotWithShape="0">
                    <a:schemeClr val="dk1">
                      <a:alpha val="40000"/>
                    </a:schemeClr>
                  </a:outerShdw>
                </a:effectLst>
                <a:latin typeface="Arial Black" panose="020B0A04020102020204" pitchFamily="34" charset="0"/>
              </a:rPr>
              <a:t>деятельность;</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Анкетирование;</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Раскраски;</a:t>
            </a:r>
          </a:p>
          <a:p>
            <a:r>
              <a:rPr lang="ru-RU" dirty="0" smtClean="0">
                <a:ln w="0"/>
                <a:effectLst>
                  <a:outerShdw blurRad="38100" dist="19050" dir="2700000" algn="tl" rotWithShape="0">
                    <a:schemeClr val="dk1">
                      <a:alpha val="40000"/>
                    </a:schemeClr>
                  </a:outerShdw>
                </a:effectLst>
                <a:latin typeface="Arial Black" panose="020B0A04020102020204" pitchFamily="34" charset="0"/>
              </a:rPr>
              <a:t>Выездной музей «Сказки Чуковского».</a:t>
            </a:r>
            <a:endParaRPr lang="ru-RU" dirty="0">
              <a:ln w="0"/>
              <a:effectLst>
                <a:outerShdw blurRad="38100" dist="19050" dir="2700000" algn="tl" rotWithShape="0">
                  <a:schemeClr val="dk1">
                    <a:alpha val="40000"/>
                  </a:schemeClr>
                </a:outerShdw>
              </a:effectLst>
              <a:latin typeface="Arial Black" panose="020B0A04020102020204" pitchFamily="34" charset="0"/>
            </a:endParaRPr>
          </a:p>
          <a:p>
            <a:endParaRPr lang="ru-RU"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933123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728346"/>
          </a:xfrm>
          <a:prstGeom prst="rect">
            <a:avLst/>
          </a:prstGeom>
        </p:spPr>
      </p:pic>
      <p:sp>
        <p:nvSpPr>
          <p:cNvPr id="2" name="Заголовок 1"/>
          <p:cNvSpPr>
            <a:spLocks noGrp="1"/>
          </p:cNvSpPr>
          <p:nvPr>
            <p:ph type="title"/>
          </p:nvPr>
        </p:nvSpPr>
        <p:spPr>
          <a:xfrm>
            <a:off x="2050291" y="105819"/>
            <a:ext cx="7512524" cy="972355"/>
          </a:xfrm>
        </p:spPr>
        <p:txBody>
          <a:bodyPr>
            <a:normAutofit fontScale="90000"/>
          </a:bodyPr>
          <a:lstStyle/>
          <a:p>
            <a:pPr algn="ctr"/>
            <a:r>
              <a:rPr lang="ru-RU" b="1" dirty="0" smtClean="0"/>
              <a:t/>
            </a:r>
            <a:br>
              <a:rPr lang="ru-RU" b="1" dirty="0" smtClean="0"/>
            </a:br>
            <a:r>
              <a:rPr lang="ru-RU" i="1" dirty="0" smtClean="0">
                <a:latin typeface="Arial Black" panose="020B0A04020102020204" pitchFamily="34" charset="0"/>
              </a:rPr>
              <a:t>Ожидаемые </a:t>
            </a:r>
            <a:r>
              <a:rPr lang="ru-RU" i="1" dirty="0">
                <a:latin typeface="Arial Black" panose="020B0A04020102020204" pitchFamily="34" charset="0"/>
              </a:rPr>
              <a:t>результаты:</a:t>
            </a:r>
            <a:br>
              <a:rPr lang="ru-RU" i="1" dirty="0">
                <a:latin typeface="Arial Black" panose="020B0A04020102020204" pitchFamily="34" charset="0"/>
              </a:rPr>
            </a:br>
            <a:endParaRPr lang="ru-RU" i="1" dirty="0">
              <a:latin typeface="Arial Black" panose="020B0A04020102020204" pitchFamily="34" charset="0"/>
            </a:endParaRPr>
          </a:p>
        </p:txBody>
      </p:sp>
      <p:sp>
        <p:nvSpPr>
          <p:cNvPr id="3" name="Объект 2"/>
          <p:cNvSpPr>
            <a:spLocks noGrp="1"/>
          </p:cNvSpPr>
          <p:nvPr>
            <p:ph idx="1"/>
          </p:nvPr>
        </p:nvSpPr>
        <p:spPr>
          <a:xfrm>
            <a:off x="259307" y="1078174"/>
            <a:ext cx="11094493" cy="5650172"/>
          </a:xfrm>
        </p:spPr>
        <p:txBody>
          <a:bodyPr>
            <a:normAutofit fontScale="92500" lnSpcReduction="10000"/>
          </a:bodyPr>
          <a:lstStyle/>
          <a:p>
            <a:r>
              <a:rPr lang="ru-RU" dirty="0" smtClean="0">
                <a:latin typeface="Arial Black" panose="020B0A04020102020204" pitchFamily="34" charset="0"/>
              </a:rPr>
              <a:t>1</a:t>
            </a:r>
            <a:r>
              <a:rPr lang="ru-RU" dirty="0">
                <a:latin typeface="Arial Black" panose="020B0A04020102020204" pitchFamily="34" charset="0"/>
              </a:rPr>
              <a:t>. Приобретение и углубление знаний детей о жизни и творчестве К. И. Чуковского. </a:t>
            </a:r>
          </a:p>
          <a:p>
            <a:r>
              <a:rPr lang="ru-RU" dirty="0">
                <a:latin typeface="Arial Black" panose="020B0A04020102020204" pitchFamily="34" charset="0"/>
              </a:rPr>
              <a:t>2. Проявление у дошкольников желания обращаться к книге не только для развлечения, но и приобретения знаний. </a:t>
            </a:r>
          </a:p>
          <a:p>
            <a:r>
              <a:rPr lang="ru-RU" dirty="0">
                <a:latin typeface="Arial Black" panose="020B0A04020102020204" pitchFamily="34" charset="0"/>
              </a:rPr>
              <a:t>3. Приобретение интереса родителей к семейному чтению литературных произведений. </a:t>
            </a:r>
          </a:p>
          <a:p>
            <a:r>
              <a:rPr lang="ru-RU" dirty="0">
                <a:latin typeface="Arial Black" panose="020B0A04020102020204" pitchFamily="34" charset="0"/>
              </a:rPr>
              <a:t>4. Создание в группе необходимых условий по ознакомлению детей с творчеством К. И. Чуковского. </a:t>
            </a:r>
          </a:p>
          <a:p>
            <a:r>
              <a:rPr lang="ru-RU" dirty="0">
                <a:latin typeface="Arial Black" panose="020B0A04020102020204" pitchFamily="34" charset="0"/>
              </a:rPr>
              <a:t>5. Создание библиотеки произведений К. И. Чуковского. </a:t>
            </a:r>
          </a:p>
          <a:p>
            <a:r>
              <a:rPr lang="ru-RU" dirty="0">
                <a:latin typeface="Arial Black" panose="020B0A04020102020204" pitchFamily="34" charset="0"/>
              </a:rPr>
              <a:t>6. Выставка рисунков по сказкам К. И. Чуковского «Страна </a:t>
            </a:r>
            <a:r>
              <a:rPr lang="ru-RU" dirty="0" err="1">
                <a:latin typeface="Arial Black" panose="020B0A04020102020204" pitchFamily="34" charset="0"/>
              </a:rPr>
              <a:t>Чукандия</a:t>
            </a:r>
            <a:r>
              <a:rPr lang="ru-RU" dirty="0">
                <a:latin typeface="Arial Black" panose="020B0A04020102020204" pitchFamily="34" charset="0"/>
              </a:rPr>
              <a:t>»</a:t>
            </a:r>
          </a:p>
          <a:p>
            <a:r>
              <a:rPr lang="ru-RU" dirty="0">
                <a:latin typeface="Arial Black" panose="020B0A04020102020204" pitchFamily="34" charset="0"/>
              </a:rPr>
              <a:t>7. Укрепление взаимосвязи участников образовательного процесса. </a:t>
            </a:r>
          </a:p>
          <a:p>
            <a:endParaRPr lang="ru-RU" dirty="0">
              <a:latin typeface="Arial Black" panose="020B0A04020102020204" pitchFamily="34" charset="0"/>
            </a:endParaRPr>
          </a:p>
        </p:txBody>
      </p:sp>
    </p:spTree>
    <p:extLst>
      <p:ext uri="{BB962C8B-B14F-4D97-AF65-F5344CB8AC3E}">
        <p14:creationId xmlns:p14="http://schemas.microsoft.com/office/powerpoint/2010/main" val="2530293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Объект 2"/>
          <p:cNvSpPr>
            <a:spLocks noGrp="1"/>
          </p:cNvSpPr>
          <p:nvPr>
            <p:ph idx="1"/>
          </p:nvPr>
        </p:nvSpPr>
        <p:spPr>
          <a:xfrm>
            <a:off x="136478" y="232012"/>
            <a:ext cx="11859904" cy="6523630"/>
          </a:xfrm>
        </p:spPr>
        <p:txBody>
          <a:bodyPr>
            <a:normAutofit fontScale="77500" lnSpcReduction="20000"/>
          </a:bodyPr>
          <a:lstStyle/>
          <a:p>
            <a:pPr marL="0" indent="0" algn="ctr">
              <a:buNone/>
            </a:pPr>
            <a:r>
              <a:rPr lang="ru-RU" b="1" dirty="0">
                <a:latin typeface="Arial Black" panose="020B0A04020102020204" pitchFamily="34" charset="0"/>
              </a:rPr>
              <a:t>Ресурсы:</a:t>
            </a:r>
            <a:endParaRPr lang="ru-RU" dirty="0">
              <a:latin typeface="Arial Black" panose="020B0A04020102020204" pitchFamily="34" charset="0"/>
            </a:endParaRPr>
          </a:p>
          <a:p>
            <a:r>
              <a:rPr lang="ru-RU" dirty="0">
                <a:latin typeface="Arial Black" panose="020B0A04020102020204" pitchFamily="34" charset="0"/>
              </a:rPr>
              <a:t>1. Информационные:</a:t>
            </a:r>
          </a:p>
          <a:p>
            <a:r>
              <a:rPr lang="ru-RU" dirty="0">
                <a:latin typeface="Arial Black" panose="020B0A04020102020204" pitchFamily="34" charset="0"/>
              </a:rPr>
              <a:t>- фото-видео материалы;</a:t>
            </a:r>
          </a:p>
          <a:p>
            <a:r>
              <a:rPr lang="ru-RU" dirty="0">
                <a:latin typeface="Arial Black" panose="020B0A04020102020204" pitchFamily="34" charset="0"/>
              </a:rPr>
              <a:t>- библиотечный фонд. </a:t>
            </a:r>
          </a:p>
          <a:p>
            <a:r>
              <a:rPr lang="ru-RU" dirty="0">
                <a:latin typeface="Arial Black" panose="020B0A04020102020204" pitchFamily="34" charset="0"/>
              </a:rPr>
              <a:t>2. Научно-методические:</a:t>
            </a:r>
          </a:p>
          <a:p>
            <a:r>
              <a:rPr lang="ru-RU" dirty="0">
                <a:latin typeface="Arial Black" panose="020B0A04020102020204" pitchFamily="34" charset="0"/>
              </a:rPr>
              <a:t>- методическая работа с воспитателями;</a:t>
            </a:r>
          </a:p>
          <a:p>
            <a:r>
              <a:rPr lang="ru-RU" dirty="0">
                <a:latin typeface="Arial Black" panose="020B0A04020102020204" pitchFamily="34" charset="0"/>
              </a:rPr>
              <a:t>- консультативная работа с родителями. </a:t>
            </a:r>
          </a:p>
          <a:p>
            <a:r>
              <a:rPr lang="ru-RU" dirty="0">
                <a:latin typeface="Arial Black" panose="020B0A04020102020204" pitchFamily="34" charset="0"/>
              </a:rPr>
              <a:t>3. Дидактическое обеспечение:</a:t>
            </a:r>
          </a:p>
          <a:p>
            <a:r>
              <a:rPr lang="ru-RU" dirty="0">
                <a:latin typeface="Arial Black" panose="020B0A04020102020204" pitchFamily="34" charset="0"/>
              </a:rPr>
              <a:t>- подбор иллюстраций по произведениям К. И. Чуковского;</a:t>
            </a:r>
          </a:p>
          <a:p>
            <a:r>
              <a:rPr lang="ru-RU" dirty="0">
                <a:latin typeface="Arial Black" panose="020B0A04020102020204" pitchFamily="34" charset="0"/>
              </a:rPr>
              <a:t>- побор открыток, фотографий;</a:t>
            </a:r>
          </a:p>
          <a:p>
            <a:r>
              <a:rPr lang="ru-RU" dirty="0">
                <a:latin typeface="Arial Black" panose="020B0A04020102020204" pitchFamily="34" charset="0"/>
              </a:rPr>
              <a:t>- оформление книжных уголков в группах. </a:t>
            </a:r>
          </a:p>
          <a:p>
            <a:r>
              <a:rPr lang="ru-RU" dirty="0">
                <a:latin typeface="Arial Black" panose="020B0A04020102020204" pitchFamily="34" charset="0"/>
              </a:rPr>
              <a:t>4. Кадровые:</a:t>
            </a:r>
          </a:p>
          <a:p>
            <a:r>
              <a:rPr lang="ru-RU" dirty="0">
                <a:latin typeface="Arial Black" panose="020B0A04020102020204" pitchFamily="34" charset="0"/>
              </a:rPr>
              <a:t>- воспитатели. </a:t>
            </a:r>
          </a:p>
          <a:p>
            <a:r>
              <a:rPr lang="ru-RU" dirty="0">
                <a:latin typeface="Arial Black" panose="020B0A04020102020204" pitchFamily="34" charset="0"/>
              </a:rPr>
              <a:t>5. ТСО:</a:t>
            </a:r>
          </a:p>
          <a:p>
            <a:r>
              <a:rPr lang="ru-RU" dirty="0">
                <a:latin typeface="Arial Black" panose="020B0A04020102020204" pitchFamily="34" charset="0"/>
              </a:rPr>
              <a:t>- проектор;</a:t>
            </a:r>
          </a:p>
          <a:p>
            <a:r>
              <a:rPr lang="ru-RU" dirty="0">
                <a:latin typeface="Arial Black" panose="020B0A04020102020204" pitchFamily="34" charset="0"/>
              </a:rPr>
              <a:t>- ноутбук;</a:t>
            </a:r>
          </a:p>
          <a:p>
            <a:r>
              <a:rPr lang="ru-RU" dirty="0">
                <a:latin typeface="Arial Black" panose="020B0A04020102020204" pitchFamily="34" charset="0"/>
              </a:rPr>
              <a:t>- фотоаппарат;</a:t>
            </a:r>
          </a:p>
          <a:p>
            <a:r>
              <a:rPr lang="ru-RU" dirty="0">
                <a:latin typeface="Arial Black" panose="020B0A04020102020204" pitchFamily="34" charset="0"/>
              </a:rPr>
              <a:t>- музыкальный центр. </a:t>
            </a:r>
          </a:p>
          <a:p>
            <a:endParaRPr lang="ru-RU" dirty="0"/>
          </a:p>
        </p:txBody>
      </p:sp>
    </p:spTree>
    <p:extLst>
      <p:ext uri="{BB962C8B-B14F-4D97-AF65-F5344CB8AC3E}">
        <p14:creationId xmlns:p14="http://schemas.microsoft.com/office/powerpoint/2010/main" val="30689033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4" name="Рисунок 3"/>
          <p:cNvPicPr>
            <a:picLocks noChangeAspect="1"/>
          </p:cNvPicPr>
          <p:nvPr/>
        </p:nvPicPr>
        <p:blipFill>
          <a:blip r:embed="rId3"/>
          <a:stretch>
            <a:fillRect/>
          </a:stretch>
        </p:blipFill>
        <p:spPr>
          <a:xfrm>
            <a:off x="838200" y="472375"/>
            <a:ext cx="10213564" cy="1111062"/>
          </a:xfrm>
          <a:prstGeom prst="rect">
            <a:avLst/>
          </a:prstGeom>
        </p:spPr>
      </p:pic>
      <p:sp>
        <p:nvSpPr>
          <p:cNvPr id="3" name="Объект 2"/>
          <p:cNvSpPr>
            <a:spLocks noGrp="1"/>
          </p:cNvSpPr>
          <p:nvPr>
            <p:ph idx="1"/>
          </p:nvPr>
        </p:nvSpPr>
        <p:spPr>
          <a:xfrm>
            <a:off x="327546" y="1692322"/>
            <a:ext cx="11586950" cy="4954137"/>
          </a:xfrm>
        </p:spPr>
        <p:txBody>
          <a:bodyPr>
            <a:normAutofit fontScale="92500" lnSpcReduction="10000"/>
          </a:bodyPr>
          <a:lstStyle/>
          <a:p>
            <a:pPr marL="0" indent="0" algn="just">
              <a:lnSpc>
                <a:spcPct val="107000"/>
              </a:lnSpc>
              <a:spcAft>
                <a:spcPts val="800"/>
              </a:spcAft>
              <a:buNone/>
            </a:pPr>
            <a:r>
              <a:rPr lang="ru-RU" sz="4000" b="1" cap="small" dirty="0">
                <a:solidFill>
                  <a:srgbClr val="000000"/>
                </a:solidFill>
                <a:latin typeface="Monotype Corsiva" panose="03010101010201010101" pitchFamily="66" charset="0"/>
                <a:ea typeface="Calibri" panose="020F0502020204030204" pitchFamily="34" charset="0"/>
                <a:cs typeface="Times New Roman" panose="02020603050405020304" pitchFamily="18" charset="0"/>
              </a:rPr>
              <a:t>ПРЕДЛАГАЕМ ВСЕМ ЖЕЛАЮЩИМ ПРИНЯТЬ УЧАСТИЕ В АКЦИИ "КНИГА НА ПАМЯТЬ", ПОПОЛНИВ БИБЛИОТЕЧНЫЙ ФОНД ХУДОЖЕСТВЕННОЙ ЛИТЕРАТУРЫ ГРУППЫ «ХУДОЖНИКИ» ДЕТСКОГО САДА И ОСТАВИВ ДОБРУЮ ПАМЯТЬ О ВАШЕЙ СЕМЬЕ И РЕБЕНКЕ! ВЫ МОЖЕТЕ ОСТАВИТЬ СВОИ ПОЖЕЛАНИЯ И АВТОГРАФ В КАЖДОЙ КНИГЕ.</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ctr">
              <a:spcBef>
                <a:spcPts val="1200"/>
              </a:spcBef>
              <a:spcAft>
                <a:spcPts val="0"/>
              </a:spcAft>
            </a:pPr>
            <a:r>
              <a:rPr lang="ru-RU" sz="1000" dirty="0">
                <a:solidFill>
                  <a:srgbClr val="5B9BD5"/>
                </a:solidFill>
                <a:latin typeface="Calibri" panose="020F0502020204030204" pitchFamily="34" charset="0"/>
                <a:ea typeface="Times New Roman" panose="02020603050405020304" pitchFamily="18" charset="0"/>
                <a:cs typeface="Times New Roman" panose="02020603050405020304" pitchFamily="18" charset="0"/>
              </a:rPr>
              <a:t> </a:t>
            </a:r>
            <a:endParaRPr lang="ru-RU" sz="1000" dirty="0">
              <a:latin typeface="Calibri" panose="020F0502020204030204" pitchFamily="34" charset="0"/>
              <a:ea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11524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p:cNvSpPr>
            <a:spLocks noGrp="1"/>
          </p:cNvSpPr>
          <p:nvPr>
            <p:ph type="title"/>
          </p:nvPr>
        </p:nvSpPr>
        <p:spPr>
          <a:xfrm>
            <a:off x="838200" y="365125"/>
            <a:ext cx="10515600" cy="658457"/>
          </a:xfrm>
        </p:spPr>
        <p:txBody>
          <a:bodyPr>
            <a:noAutofit/>
          </a:bodyPr>
          <a:lstStyle/>
          <a:p>
            <a:pPr algn="ctr"/>
            <a:r>
              <a:rPr lang="ru-RU" sz="7200" b="1" dirty="0" smtClean="0">
                <a:ln w="22225">
                  <a:solidFill>
                    <a:schemeClr val="accent2"/>
                  </a:solidFill>
                  <a:prstDash val="solid"/>
                </a:ln>
                <a:solidFill>
                  <a:srgbClr val="FF0000"/>
                </a:solidFill>
                <a:latin typeface="Monotype Corsiva" panose="03010101010201010101" pitchFamily="66" charset="0"/>
              </a:rPr>
              <a:t>Акция «Подари книгу группе»</a:t>
            </a:r>
            <a:endParaRPr lang="ru-RU" sz="7200" b="1" dirty="0">
              <a:ln w="22225">
                <a:solidFill>
                  <a:schemeClr val="accent2"/>
                </a:solidFill>
                <a:prstDash val="solid"/>
              </a:ln>
              <a:solidFill>
                <a:srgbClr val="FF0000"/>
              </a:solidFill>
              <a:latin typeface="Monotype Corsiva" panose="03010101010201010101" pitchFamily="66" charset="0"/>
            </a:endParaRPr>
          </a:p>
        </p:txBody>
      </p:sp>
    </p:spTree>
    <p:extLst>
      <p:ext uri="{BB962C8B-B14F-4D97-AF65-F5344CB8AC3E}">
        <p14:creationId xmlns:p14="http://schemas.microsoft.com/office/powerpoint/2010/main" val="1969143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282053" y="160408"/>
            <a:ext cx="11627893" cy="672105"/>
          </a:xfrm>
        </p:spPr>
        <p:txBody>
          <a:bodyPr>
            <a:normAutofit fontScale="90000"/>
          </a:bodyPr>
          <a:lstStyle/>
          <a:p>
            <a:pPr algn="ctr"/>
            <a:r>
              <a:rPr lang="ru-RU" b="1" dirty="0" smtClean="0"/>
              <a:t/>
            </a:r>
            <a:br>
              <a:rPr lang="ru-RU" b="1" dirty="0" smtClean="0"/>
            </a:br>
            <a:r>
              <a:rPr lang="ru-RU" sz="2700" b="1" i="1" dirty="0" smtClean="0">
                <a:latin typeface="Arial Black" panose="020B0A04020102020204" pitchFamily="34" charset="0"/>
              </a:rPr>
              <a:t>Памятка </a:t>
            </a:r>
            <a:r>
              <a:rPr lang="ru-RU" sz="2700" b="1" i="1" dirty="0">
                <a:latin typeface="Arial Black" panose="020B0A04020102020204" pitchFamily="34" charset="0"/>
              </a:rPr>
              <a:t>для родителей</a:t>
            </a:r>
            <a:r>
              <a:rPr lang="ru-RU" sz="2700" i="1" dirty="0">
                <a:latin typeface="Arial Black" panose="020B0A04020102020204" pitchFamily="34" charset="0"/>
              </a:rPr>
              <a:t> </a:t>
            </a:r>
            <a:r>
              <a:rPr lang="ru-RU" sz="2700" b="1" i="1" dirty="0">
                <a:latin typeface="Arial Black" panose="020B0A04020102020204" pitchFamily="34" charset="0"/>
              </a:rPr>
              <a:t>«Детское чтение» - это не просто чтение</a:t>
            </a:r>
            <a:r>
              <a:rPr lang="ru-RU" sz="3100" i="1" dirty="0"/>
              <a:t/>
            </a:r>
            <a:br>
              <a:rPr lang="ru-RU" sz="3100" i="1" dirty="0"/>
            </a:br>
            <a:endParaRPr lang="ru-RU" sz="3100" i="1" dirty="0"/>
          </a:p>
        </p:txBody>
      </p:sp>
      <p:sp>
        <p:nvSpPr>
          <p:cNvPr id="3" name="Объект 2"/>
          <p:cNvSpPr>
            <a:spLocks noGrp="1"/>
          </p:cNvSpPr>
          <p:nvPr>
            <p:ph idx="1"/>
          </p:nvPr>
        </p:nvSpPr>
        <p:spPr>
          <a:xfrm>
            <a:off x="0" y="955343"/>
            <a:ext cx="12192000" cy="5902657"/>
          </a:xfrm>
        </p:spPr>
        <p:txBody>
          <a:bodyPr>
            <a:normAutofit fontScale="70000" lnSpcReduction="20000"/>
          </a:bodyPr>
          <a:lstStyle/>
          <a:p>
            <a:pPr marL="0" indent="0" algn="just">
              <a:buNone/>
            </a:pPr>
            <a:r>
              <a:rPr lang="ru-RU" b="1" dirty="0"/>
              <a:t>Ведущая роль принадлежит чтецу, то есть, родителю. Ребенок выступает в роли слушателя.</a:t>
            </a:r>
          </a:p>
          <a:p>
            <a:pPr marL="0" indent="0" algn="just">
              <a:buNone/>
            </a:pPr>
            <a:r>
              <a:rPr lang="ru-RU" b="1" dirty="0"/>
              <a:t>   Это дает возможность родителю:</a:t>
            </a:r>
          </a:p>
          <a:p>
            <a:pPr marL="0" indent="0" algn="just">
              <a:buNone/>
            </a:pPr>
            <a:r>
              <a:rPr lang="ru-RU" b="1" dirty="0"/>
              <a:t>- контролировать процесс чтения: соблюдать ритм, варьировать текст, делая его более доступным;</a:t>
            </a:r>
          </a:p>
          <a:p>
            <a:pPr marL="0" indent="0" algn="just">
              <a:buNone/>
            </a:pPr>
            <a:r>
              <a:rPr lang="ru-RU" b="1" dirty="0"/>
              <a:t>- ярко и выразительно подавать материал;</a:t>
            </a:r>
          </a:p>
          <a:p>
            <a:pPr marL="0" indent="0" algn="just">
              <a:buNone/>
            </a:pPr>
            <a:r>
              <a:rPr lang="ru-RU" b="1" dirty="0"/>
              <a:t>- следить за реакцией детской аудитории.</a:t>
            </a:r>
          </a:p>
          <a:p>
            <a:pPr marL="0" indent="0" algn="just">
              <a:buNone/>
            </a:pPr>
            <a:r>
              <a:rPr lang="ru-RU" b="1" dirty="0"/>
              <a:t>   Чтение – процесс творческий. Результат такого творчества зачастую не материален, но имеет огромную ценность. Текст требует не просто механически произносить, но и обыгрывать, не торопиться, создавать голосом образы героев произведения. Это только на первый взгляд кажется легким. На самом деле, как показывает опыт некоторых  родителей, буквально через страницу  ребенка начинает одолевать сон, или, как минимум, зевота (ну, конечно, книжка-то детская), и бороться с ней практически невозможно. Правда, случается это преимущественно как еще одна назойливая и скучная обязанность. Значит, можно с уверенностью сказать: для того, чтобы чтение стало радостью, важен настрой не только ребенка, но и взрослого как чтеца.</a:t>
            </a:r>
          </a:p>
          <a:p>
            <a:pPr marL="0" indent="0" algn="just">
              <a:buNone/>
            </a:pPr>
            <a:r>
              <a:rPr lang="ru-RU" b="1" dirty="0"/>
              <a:t>   Родитель должен быть готов реагировать на внезапно возникшие по ходу текста вопросы, комментарии, а также такие проявления своего отношения к прочитанному, как плач, смех, протест против изложенного в тексте хода событий.</a:t>
            </a:r>
          </a:p>
          <a:p>
            <a:pPr marL="0" indent="0" algn="just">
              <a:buNone/>
            </a:pPr>
            <a:r>
              <a:rPr lang="ru-RU" b="1" dirty="0"/>
              <a:t>   Малыш очень любит слушать, когда ему читают! И если вы не будете жалеть времени и сил для общения с ребенком при помощи художественной литературы, он будет развиваться своевременно и разносторонне.</a:t>
            </a:r>
          </a:p>
          <a:p>
            <a:pPr marL="0" indent="0" algn="just">
              <a:buNone/>
            </a:pPr>
            <a:r>
              <a:rPr lang="ru-RU" b="1" dirty="0"/>
              <a:t>   Читайте детям как можно больше и чаще! Это обогатит не только ребенка, но и вас.</a:t>
            </a:r>
          </a:p>
          <a:p>
            <a:pPr marL="0" indent="0" algn="just">
              <a:buNone/>
            </a:pPr>
            <a:endParaRPr lang="ru-RU" dirty="0"/>
          </a:p>
        </p:txBody>
      </p:sp>
    </p:spTree>
    <p:extLst>
      <p:ext uri="{BB962C8B-B14F-4D97-AF65-F5344CB8AC3E}">
        <p14:creationId xmlns:p14="http://schemas.microsoft.com/office/powerpoint/2010/main" val="2304691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title"/>
          </p:nvPr>
        </p:nvSpPr>
        <p:spPr/>
        <p:txBody>
          <a:bodyPr numCol="2"/>
          <a:lstStyle/>
          <a:p>
            <a:pPr algn="ctr"/>
            <a:r>
              <a:rPr lang="ru-RU" dirty="0" smtClean="0">
                <a:latin typeface="Arial Black" panose="020B0A04020102020204" pitchFamily="34" charset="0"/>
              </a:rPr>
              <a:t>Памятки  </a:t>
            </a:r>
            <a:br>
              <a:rPr lang="ru-RU" dirty="0" smtClean="0">
                <a:latin typeface="Arial Black" panose="020B0A04020102020204" pitchFamily="34" charset="0"/>
              </a:rPr>
            </a:br>
            <a:r>
              <a:rPr lang="ru-RU" dirty="0" smtClean="0">
                <a:latin typeface="Arial Black" panose="020B0A04020102020204" pitchFamily="34" charset="0"/>
              </a:rPr>
              <a:t>                            Брошюре</a:t>
            </a:r>
            <a:endParaRPr lang="ru-RU" dirty="0">
              <a:latin typeface="Arial Black" panose="020B0A04020102020204" pitchFamily="34" charset="0"/>
            </a:endParaRPr>
          </a:p>
        </p:txBody>
      </p:sp>
      <p:sp>
        <p:nvSpPr>
          <p:cNvPr id="3" name="Объект 2"/>
          <p:cNvSpPr>
            <a:spLocks noGrp="1"/>
          </p:cNvSpPr>
          <p:nvPr>
            <p:ph idx="1"/>
          </p:nvPr>
        </p:nvSpPr>
        <p:spPr/>
        <p:txBody>
          <a:bodyPr numCol="2">
            <a:normAutofit/>
          </a:bodyPr>
          <a:lstStyle/>
          <a:p>
            <a:pPr>
              <a:lnSpc>
                <a:spcPct val="150000"/>
              </a:lnSpc>
              <a:spcAft>
                <a:spcPts val="0"/>
              </a:spcAft>
            </a:pPr>
            <a:r>
              <a:rPr lang="ru-RU" sz="2000" b="1" dirty="0">
                <a:latin typeface="Arial Black" panose="020B0A04020102020204" pitchFamily="34" charset="0"/>
                <a:ea typeface="Times New Roman" panose="02020603050405020304" pitchFamily="18" charset="0"/>
                <a:cs typeface="Times New Roman" panose="02020603050405020304" pitchFamily="18" charset="0"/>
              </a:rPr>
              <a:t>Памятка для родителей</a:t>
            </a:r>
            <a:r>
              <a:rPr lang="ru-RU" sz="2000" dirty="0">
                <a:latin typeface="Arial Black" panose="020B0A04020102020204" pitchFamily="34" charset="0"/>
                <a:ea typeface="Times New Roman" panose="02020603050405020304" pitchFamily="18" charset="0"/>
                <a:cs typeface="Times New Roman" panose="02020603050405020304" pitchFamily="18" charset="0"/>
              </a:rPr>
              <a:t> </a:t>
            </a:r>
            <a:r>
              <a:rPr lang="ru-RU" sz="2000" b="1" dirty="0">
                <a:latin typeface="Arial Black" panose="020B0A04020102020204" pitchFamily="34" charset="0"/>
                <a:ea typeface="Times New Roman" panose="02020603050405020304" pitchFamily="18" charset="0"/>
                <a:cs typeface="Times New Roman" panose="02020603050405020304" pitchFamily="18" charset="0"/>
              </a:rPr>
              <a:t>«Детское чтение» - это не просто чтение</a:t>
            </a: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ru-RU" sz="2000" b="1" dirty="0">
                <a:latin typeface="Arial Black" panose="020B0A04020102020204" pitchFamily="34" charset="0"/>
                <a:ea typeface="Times New Roman" panose="02020603050405020304" pitchFamily="18" charset="0"/>
                <a:cs typeface="Times New Roman" panose="02020603050405020304" pitchFamily="18" charset="0"/>
              </a:rPr>
              <a:t>Что делать при отсутствии у ребёнка интереса к </a:t>
            </a:r>
            <a:r>
              <a:rPr lang="ru-RU" sz="2000" b="1" dirty="0" smtClean="0">
                <a:latin typeface="Arial Black" panose="020B0A04020102020204" pitchFamily="34" charset="0"/>
                <a:ea typeface="Times New Roman" panose="02020603050405020304" pitchFamily="18" charset="0"/>
                <a:cs typeface="Times New Roman" panose="02020603050405020304" pitchFamily="18" charset="0"/>
              </a:rPr>
              <a:t>чтению</a:t>
            </a:r>
          </a:p>
          <a:p>
            <a:pPr>
              <a:lnSpc>
                <a:spcPct val="150000"/>
              </a:lnSpc>
              <a:spcAft>
                <a:spcPts val="0"/>
              </a:spcAft>
            </a:pPr>
            <a:endParaRPr lang="ru-RU" sz="2000" b="1" dirty="0">
              <a:latin typeface="Arial Black" panose="020B0A04020102020204" pitchFamily="34" charset="0"/>
              <a:ea typeface="Times New Roman" panose="02020603050405020304" pitchFamily="18" charset="0"/>
              <a:cs typeface="Times New Roman" panose="02020603050405020304" pitchFamily="18" charset="0"/>
            </a:endParaRPr>
          </a:p>
          <a:p>
            <a:pPr algn="ctr">
              <a:lnSpc>
                <a:spcPct val="107000"/>
              </a:lnSpc>
              <a:spcAft>
                <a:spcPts val="0"/>
              </a:spcAft>
            </a:pPr>
            <a:endParaRPr lang="ru-RU" sz="2000" b="1" dirty="0" smtClean="0">
              <a:latin typeface="Arial Black" panose="020B0A040201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ru-RU" sz="2000" b="1" dirty="0">
              <a:latin typeface="Arial Black" panose="020B0A040201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ru-RU" sz="2000" b="1" dirty="0" smtClean="0">
              <a:latin typeface="Arial Black" panose="020B0A040201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2000" b="1" dirty="0" smtClean="0">
                <a:latin typeface="Arial Black" panose="020B0A04020102020204" pitchFamily="34" charset="0"/>
                <a:ea typeface="Calibri" panose="020F0502020204030204" pitchFamily="34" charset="0"/>
                <a:cs typeface="Times New Roman" panose="02020603050405020304" pitchFamily="18" charset="0"/>
              </a:rPr>
              <a:t>«</a:t>
            </a:r>
            <a:r>
              <a:rPr lang="ru-RU" sz="2000" b="1" dirty="0">
                <a:latin typeface="Arial Black" panose="020B0A04020102020204" pitchFamily="34" charset="0"/>
                <a:ea typeface="Calibri" panose="020F0502020204030204" pitchFamily="34" charset="0"/>
                <a:cs typeface="Times New Roman" panose="02020603050405020304" pitchFamily="18" charset="0"/>
              </a:rPr>
              <a:t>Развиваем речь детей</a:t>
            </a:r>
            <a:r>
              <a:rPr lang="ru-RU" sz="2000" b="1" dirty="0" smtClean="0">
                <a:latin typeface="Arial Black" panose="020B0A04020102020204" pitchFamily="34" charset="0"/>
                <a:ea typeface="Calibri" panose="020F0502020204030204" pitchFamily="34" charset="0"/>
                <a:cs typeface="Times New Roman" panose="02020603050405020304" pitchFamily="18" charset="0"/>
              </a:rPr>
              <a:t>»</a:t>
            </a:r>
          </a:p>
          <a:p>
            <a:pPr algn="ctr">
              <a:lnSpc>
                <a:spcPct val="107000"/>
              </a:lnSpc>
              <a:spcAft>
                <a:spcPts val="0"/>
              </a:spcAft>
            </a:pPr>
            <a:endParaRPr lang="ru-RU" sz="2000" dirty="0">
              <a:latin typeface="Arial Black" panose="020B0A040201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2000" b="1" dirty="0">
                <a:latin typeface="Arial Black" panose="020B0A04020102020204" pitchFamily="34" charset="0"/>
                <a:ea typeface="Calibri" panose="020F0502020204030204" pitchFamily="34" charset="0"/>
                <a:cs typeface="Times New Roman" panose="02020603050405020304" pitchFamily="18" charset="0"/>
              </a:rPr>
              <a:t>Детки  </a:t>
            </a:r>
            <a:r>
              <a:rPr lang="ru-RU" sz="2000" b="1" dirty="0" smtClean="0">
                <a:latin typeface="Arial Black" panose="020B0A04020102020204" pitchFamily="34" charset="0"/>
                <a:ea typeface="Calibri" panose="020F0502020204030204" pitchFamily="34" charset="0"/>
                <a:cs typeface="Times New Roman" panose="02020603050405020304" pitchFamily="18" charset="0"/>
              </a:rPr>
              <a:t>в </a:t>
            </a:r>
            <a:r>
              <a:rPr lang="ru-RU" sz="2000" b="1" dirty="0">
                <a:latin typeface="Arial Black" panose="020B0A04020102020204" pitchFamily="34" charset="0"/>
                <a:ea typeface="Calibri" panose="020F0502020204030204" pitchFamily="34" charset="0"/>
                <a:cs typeface="Times New Roman" panose="02020603050405020304" pitchFamily="18" charset="0"/>
              </a:rPr>
              <a:t> </a:t>
            </a:r>
            <a:r>
              <a:rPr lang="ru-RU" sz="2000" b="1" dirty="0" smtClean="0">
                <a:latin typeface="Arial Black" panose="020B0A04020102020204" pitchFamily="34" charset="0"/>
                <a:ea typeface="Calibri" panose="020F0502020204030204" pitchFamily="34" charset="0"/>
                <a:cs typeface="Times New Roman" panose="02020603050405020304" pitchFamily="18" charset="0"/>
              </a:rPr>
              <a:t>«</a:t>
            </a:r>
            <a:r>
              <a:rPr lang="ru-RU" sz="2000" b="1" dirty="0">
                <a:latin typeface="Arial Black" panose="020B0A04020102020204" pitchFamily="34" charset="0"/>
                <a:ea typeface="Calibri" panose="020F0502020204030204" pitchFamily="34" charset="0"/>
                <a:cs typeface="Times New Roman" panose="02020603050405020304" pitchFamily="18" charset="0"/>
              </a:rPr>
              <a:t>ТЕЛЕКЛЕТКЕ</a:t>
            </a:r>
            <a:r>
              <a:rPr lang="ru-RU" sz="2000" b="1" dirty="0" smtClean="0">
                <a:latin typeface="Arial Black" panose="020B0A04020102020204" pitchFamily="34" charset="0"/>
                <a:ea typeface="Calibri" panose="020F0502020204030204" pitchFamily="34" charset="0"/>
                <a:cs typeface="Times New Roman" panose="02020603050405020304" pitchFamily="18" charset="0"/>
              </a:rPr>
              <a:t>»</a:t>
            </a:r>
          </a:p>
          <a:p>
            <a:pPr algn="ctr">
              <a:lnSpc>
                <a:spcPct val="107000"/>
              </a:lnSpc>
              <a:spcAft>
                <a:spcPts val="0"/>
              </a:spcAft>
            </a:pPr>
            <a:endParaRPr lang="ru-RU" sz="2000" b="1" dirty="0" smtClean="0">
              <a:latin typeface="Arial Black" panose="020B0A04020102020204" pitchFamily="34" charset="0"/>
              <a:ea typeface="Times New Roman" panose="02020603050405020304" pitchFamily="18" charset="0"/>
              <a:cs typeface="Arial" panose="020B0604020202020204" pitchFamily="34" charset="0"/>
            </a:endParaRPr>
          </a:p>
          <a:p>
            <a:pPr algn="ctr">
              <a:spcAft>
                <a:spcPts val="0"/>
              </a:spcAft>
            </a:pPr>
            <a:r>
              <a:rPr lang="ru-RU" sz="2000" b="1" dirty="0" smtClean="0">
                <a:latin typeface="Arial Black" panose="020B0A04020102020204" pitchFamily="34" charset="0"/>
                <a:ea typeface="Times New Roman" panose="02020603050405020304" pitchFamily="18" charset="0"/>
                <a:cs typeface="Arial" panose="020B0604020202020204" pitchFamily="34" charset="0"/>
              </a:rPr>
              <a:t>Ребенок </a:t>
            </a:r>
            <a:r>
              <a:rPr lang="ru-RU" sz="2000" b="1" dirty="0">
                <a:latin typeface="Arial Black" panose="020B0A04020102020204" pitchFamily="34" charset="0"/>
                <a:ea typeface="Times New Roman" panose="02020603050405020304" pitchFamily="18" charset="0"/>
                <a:cs typeface="Arial" panose="020B0604020202020204" pitchFamily="34" charset="0"/>
              </a:rPr>
              <a:t>и компьютер</a:t>
            </a:r>
            <a:endParaRPr lang="ru-RU" sz="2000" dirty="0">
              <a:latin typeface="Arial Black" panose="020B0A04020102020204" pitchFamily="34" charset="0"/>
              <a:ea typeface="Times New Roman" panose="02020603050405020304" pitchFamily="18" charset="0"/>
            </a:endParaRPr>
          </a:p>
          <a:p>
            <a:pPr>
              <a:lnSpc>
                <a:spcPct val="150000"/>
              </a:lnSpc>
              <a:spcAft>
                <a:spcPts val="0"/>
              </a:spcAft>
            </a:pP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59535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776784" y="0"/>
            <a:ext cx="10515600" cy="764276"/>
          </a:xfrm>
        </p:spPr>
        <p:txBody>
          <a:bodyPr numCol="2">
            <a:normAutofit fontScale="90000"/>
          </a:bodyPr>
          <a:lstStyle/>
          <a:p>
            <a:pPr algn="ctr"/>
            <a:r>
              <a:rPr lang="ru-RU" dirty="0" smtClean="0">
                <a:latin typeface="Arial Black" panose="020B0A04020102020204" pitchFamily="34" charset="0"/>
              </a:rPr>
              <a:t/>
            </a:r>
            <a:br>
              <a:rPr lang="ru-RU" dirty="0" smtClean="0">
                <a:latin typeface="Arial Black" panose="020B0A04020102020204" pitchFamily="34" charset="0"/>
              </a:rPr>
            </a:br>
            <a:r>
              <a:rPr lang="ru-RU" dirty="0" smtClean="0">
                <a:latin typeface="Arial Black" panose="020B0A04020102020204" pitchFamily="34" charset="0"/>
              </a:rPr>
              <a:t>Анкеты</a:t>
            </a:r>
            <a:r>
              <a:rPr lang="ru-RU" dirty="0" smtClean="0"/>
              <a:t> </a:t>
            </a:r>
            <a:br>
              <a:rPr lang="ru-RU" dirty="0" smtClean="0"/>
            </a:br>
            <a:r>
              <a:rPr lang="ru-RU" dirty="0" smtClean="0"/>
              <a:t>                              </a:t>
            </a:r>
            <a:r>
              <a:rPr lang="ru-RU" dirty="0" smtClean="0">
                <a:latin typeface="Arial Black" panose="020B0A04020102020204" pitchFamily="34" charset="0"/>
              </a:rPr>
              <a:t>Консультация</a:t>
            </a:r>
            <a:endParaRPr lang="ru-RU" dirty="0">
              <a:latin typeface="Arial Black" panose="020B0A04020102020204" pitchFamily="34" charset="0"/>
            </a:endParaRPr>
          </a:p>
        </p:txBody>
      </p:sp>
      <p:sp>
        <p:nvSpPr>
          <p:cNvPr id="3" name="Объект 2"/>
          <p:cNvSpPr>
            <a:spLocks noGrp="1"/>
          </p:cNvSpPr>
          <p:nvPr>
            <p:ph idx="1"/>
          </p:nvPr>
        </p:nvSpPr>
        <p:spPr>
          <a:xfrm>
            <a:off x="150125" y="1187355"/>
            <a:ext cx="12041875" cy="5527344"/>
          </a:xfrm>
        </p:spPr>
        <p:txBody>
          <a:bodyPr numCol="2">
            <a:normAutofit/>
          </a:bodyPr>
          <a:lstStyle/>
          <a:p>
            <a:pPr>
              <a:lnSpc>
                <a:spcPct val="150000"/>
              </a:lnSpc>
              <a:spcAft>
                <a:spcPts val="0"/>
              </a:spcAft>
            </a:pPr>
            <a:endParaRPr lang="ru-RU" sz="2000" b="1" dirty="0" smtClean="0">
              <a:latin typeface="Arial Black" panose="020B0A040201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ru-RU" sz="2000" b="1" dirty="0" smtClean="0">
                <a:latin typeface="Arial Black" panose="020B0A04020102020204" pitchFamily="34" charset="0"/>
                <a:ea typeface="Times New Roman" panose="02020603050405020304" pitchFamily="18" charset="0"/>
                <a:cs typeface="Times New Roman" panose="02020603050405020304" pitchFamily="18" charset="0"/>
              </a:rPr>
              <a:t>Анкета </a:t>
            </a:r>
            <a:r>
              <a:rPr lang="ru-RU" sz="2000" b="1" dirty="0">
                <a:latin typeface="Arial Black" panose="020B0A04020102020204" pitchFamily="34" charset="0"/>
                <a:ea typeface="Times New Roman" panose="02020603050405020304" pitchFamily="18" charset="0"/>
                <a:cs typeface="Times New Roman" panose="02020603050405020304" pitchFamily="18" charset="0"/>
              </a:rPr>
              <a:t>для родителей «Книга дома»</a:t>
            </a: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Анкета</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 для </a:t>
            </a: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родителей</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 «</a:t>
            </a: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Сказка</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 в </a:t>
            </a: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жизни</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 </a:t>
            </a: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вашего</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 </a:t>
            </a:r>
            <a:r>
              <a:rPr lang="en-US" sz="2000" b="1" dirty="0" err="1">
                <a:latin typeface="Arial Black" panose="020B0A04020102020204" pitchFamily="34" charset="0"/>
                <a:ea typeface="Times New Roman" panose="02020603050405020304" pitchFamily="18" charset="0"/>
                <a:cs typeface="Times New Roman" panose="02020603050405020304" pitchFamily="18" charset="0"/>
              </a:rPr>
              <a:t>ребенка</a:t>
            </a:r>
            <a:r>
              <a:rPr lang="en-US" sz="2000" b="1" dirty="0">
                <a:latin typeface="Arial Black" panose="020B0A04020102020204" pitchFamily="34" charset="0"/>
                <a:ea typeface="Times New Roman" panose="02020603050405020304" pitchFamily="18" charset="0"/>
                <a:cs typeface="Times New Roman" panose="02020603050405020304" pitchFamily="18" charset="0"/>
              </a:rPr>
              <a:t>»</a:t>
            </a: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ru-RU" sz="2000" b="1" dirty="0">
                <a:latin typeface="Arial Black" panose="020B0A04020102020204" pitchFamily="34" charset="0"/>
                <a:ea typeface="Times New Roman" panose="02020603050405020304" pitchFamily="18" charset="0"/>
                <a:cs typeface="Times New Roman" panose="02020603050405020304" pitchFamily="18" charset="0"/>
              </a:rPr>
              <a:t>Анкета для родителей по развитию речи ребенка</a:t>
            </a: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ru-RU" sz="2000" b="1" dirty="0">
                <a:latin typeface="Arial Black" panose="020B0A04020102020204" pitchFamily="34" charset="0"/>
                <a:ea typeface="Times New Roman" panose="02020603050405020304" pitchFamily="18" charset="0"/>
                <a:cs typeface="Times New Roman" panose="02020603050405020304" pitchFamily="18" charset="0"/>
              </a:rPr>
              <a:t>Анкета для родителей «Чтение художественной литературы»</a:t>
            </a:r>
            <a:endParaRPr lang="ru-RU" sz="2000" dirty="0">
              <a:latin typeface="Arial Black" panose="020B0A04020102020204" pitchFamily="34" charset="0"/>
              <a:ea typeface="Times New Roman" panose="02020603050405020304" pitchFamily="18" charset="0"/>
              <a:cs typeface="Times New Roman" panose="02020603050405020304" pitchFamily="18" charset="0"/>
            </a:endParaRPr>
          </a:p>
          <a:p>
            <a:pPr>
              <a:lnSpc>
                <a:spcPts val="2250"/>
              </a:lnSpc>
              <a:spcBef>
                <a:spcPts val="750"/>
              </a:spcBef>
              <a:spcAft>
                <a:spcPts val="0"/>
              </a:spcAft>
            </a:pPr>
            <a:endParaRPr lang="ru-RU" b="1" kern="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ts val="2250"/>
              </a:lnSpc>
              <a:spcBef>
                <a:spcPts val="750"/>
              </a:spcBef>
              <a:spcAft>
                <a:spcPts val="0"/>
              </a:spcAft>
            </a:pPr>
            <a:endParaRPr lang="ru-RU" b="1" kern="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ts val="2250"/>
              </a:lnSpc>
              <a:spcBef>
                <a:spcPts val="750"/>
              </a:spcBef>
              <a:spcAft>
                <a:spcPts val="0"/>
              </a:spcAft>
            </a:pPr>
            <a:endParaRPr lang="ru-RU" b="1" kern="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ts val="2250"/>
              </a:lnSpc>
              <a:spcBef>
                <a:spcPts val="750"/>
              </a:spcBef>
              <a:spcAft>
                <a:spcPts val="0"/>
              </a:spcAft>
            </a:pPr>
            <a:endParaRPr lang="ru-RU" b="1" kern="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ts val="2250"/>
              </a:lnSpc>
              <a:spcBef>
                <a:spcPts val="750"/>
              </a:spcBef>
              <a:spcAft>
                <a:spcPts val="0"/>
              </a:spcAft>
              <a:buNone/>
            </a:pPr>
            <a:endParaRPr lang="ru-RU" b="1" kern="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ts val="2250"/>
              </a:lnSpc>
              <a:spcBef>
                <a:spcPts val="750"/>
              </a:spcBef>
              <a:spcAft>
                <a:spcPts val="0"/>
              </a:spcAft>
            </a:pPr>
            <a:r>
              <a:rPr lang="ru-RU" sz="2000" b="1" kern="1800" dirty="0" smtClean="0">
                <a:solidFill>
                  <a:srgbClr val="000000"/>
                </a:solidFill>
                <a:latin typeface="Arial Black" panose="020B0A04020102020204" pitchFamily="34" charset="0"/>
                <a:ea typeface="Times New Roman" panose="02020603050405020304" pitchFamily="18" charset="0"/>
                <a:cs typeface="Times New Roman" panose="02020603050405020304" pitchFamily="18" charset="0"/>
              </a:rPr>
              <a:t>Консультация </a:t>
            </a:r>
            <a:r>
              <a:rPr lang="ru-RU" sz="2000" b="1" kern="1800" dirty="0">
                <a:solidFill>
                  <a:srgbClr val="000000"/>
                </a:solidFill>
                <a:latin typeface="Arial Black" panose="020B0A04020102020204" pitchFamily="34" charset="0"/>
                <a:ea typeface="Times New Roman" panose="02020603050405020304" pitchFamily="18" charset="0"/>
                <a:cs typeface="Times New Roman" panose="02020603050405020304" pitchFamily="18" charset="0"/>
              </a:rPr>
              <a:t>для родителей по чтению художественной литературы в средней группе</a:t>
            </a:r>
            <a:endParaRPr lang="ru-RU" sz="2000" dirty="0">
              <a:latin typeface="Arial Black" panose="020B0A040201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Arial Black" panose="020B0A04020102020204" pitchFamily="34" charset="0"/>
                <a:ea typeface="Calibri" panose="020F0502020204030204" pitchFamily="34" charset="0"/>
                <a:cs typeface="Times New Roman" panose="02020603050405020304" pitchFamily="18" charset="0"/>
              </a:rPr>
              <a:t>Ребенок и телевизор</a:t>
            </a:r>
            <a:endParaRPr lang="ru-RU" sz="2000" dirty="0">
              <a:latin typeface="Arial Black" panose="020B0A04020102020204" pitchFamily="34" charset="0"/>
              <a:ea typeface="Calibri" panose="020F0502020204030204" pitchFamily="34"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186353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838200" y="365126"/>
            <a:ext cx="8128379" cy="808582"/>
          </a:xfrm>
        </p:spPr>
        <p:txBody>
          <a:bodyPr>
            <a:normAutofit fontScale="90000"/>
          </a:bodyPr>
          <a:lstStyle/>
          <a:p>
            <a:r>
              <a:rPr lang="ru-RU" sz="3200" b="1" i="1" cap="all" dirty="0" smtClean="0">
                <a:ln w="3175" cmpd="sng">
                  <a:noFill/>
                </a:ln>
                <a:latin typeface="Arial Black" panose="020B0A04020102020204" pitchFamily="34" charset="0"/>
              </a:rPr>
              <a:t/>
            </a:r>
            <a:br>
              <a:rPr lang="ru-RU" sz="3200" b="1" i="1" cap="all" dirty="0" smtClean="0">
                <a:ln w="3175" cmpd="sng">
                  <a:noFill/>
                </a:ln>
                <a:latin typeface="Arial Black" panose="020B0A04020102020204" pitchFamily="34" charset="0"/>
              </a:rPr>
            </a:br>
            <a:r>
              <a:rPr lang="ru-RU" sz="3200" b="1" i="1" cap="all" dirty="0" smtClean="0">
                <a:ln w="3175" cmpd="sng">
                  <a:noFill/>
                </a:ln>
                <a:latin typeface="Arial Black" panose="020B0A04020102020204" pitchFamily="34" charset="0"/>
              </a:rPr>
              <a:t>Викторина Страна </a:t>
            </a:r>
            <a:r>
              <a:rPr lang="ru-RU" sz="3200" b="1" i="1" cap="all" dirty="0">
                <a:ln w="3175" cmpd="sng">
                  <a:noFill/>
                </a:ln>
                <a:latin typeface="Arial Black" panose="020B0A04020102020204" pitchFamily="34" charset="0"/>
              </a:rPr>
              <a:t>«</a:t>
            </a:r>
            <a:r>
              <a:rPr lang="ru-RU" sz="3200" b="1" i="1" cap="all" dirty="0" err="1">
                <a:ln w="3175" cmpd="sng">
                  <a:noFill/>
                </a:ln>
                <a:latin typeface="Arial Black" panose="020B0A04020102020204" pitchFamily="34" charset="0"/>
              </a:rPr>
              <a:t>Чукандия</a:t>
            </a:r>
            <a:r>
              <a:rPr lang="ru-RU" sz="3200" b="1" i="1" cap="all" dirty="0">
                <a:ln w="3175" cmpd="sng">
                  <a:noFill/>
                </a:ln>
                <a:latin typeface="Arial Black" panose="020B0A04020102020204" pitchFamily="34" charset="0"/>
              </a:rPr>
              <a:t>»</a:t>
            </a:r>
            <a:br>
              <a:rPr lang="ru-RU" sz="3200" b="1" i="1" cap="all" dirty="0">
                <a:ln w="3175" cmpd="sng">
                  <a:noFill/>
                </a:ln>
                <a:latin typeface="Arial Black" panose="020B0A04020102020204" pitchFamily="34" charset="0"/>
              </a:rPr>
            </a:br>
            <a:endParaRPr lang="ru-RU" b="1" i="1" dirty="0"/>
          </a:p>
        </p:txBody>
      </p:sp>
      <p:sp>
        <p:nvSpPr>
          <p:cNvPr id="3" name="Объект 2"/>
          <p:cNvSpPr>
            <a:spLocks noGrp="1"/>
          </p:cNvSpPr>
          <p:nvPr>
            <p:ph idx="1"/>
          </p:nvPr>
        </p:nvSpPr>
        <p:spPr>
          <a:xfrm>
            <a:off x="838200" y="1173707"/>
            <a:ext cx="10844284" cy="5003256"/>
          </a:xfrm>
        </p:spPr>
        <p:txBody>
          <a:bodyPr/>
          <a:lstStyle/>
          <a:p>
            <a:pPr marL="0" indent="0">
              <a:buNone/>
            </a:pPr>
            <a:endParaRPr lang="ru-RU" sz="2000" b="1" cap="all" dirty="0" smtClean="0">
              <a:ln w="3175" cmpd="sng">
                <a:noFill/>
              </a:ln>
              <a:solidFill>
                <a:srgbClr val="A50E82"/>
              </a:solidFill>
              <a:latin typeface="Arial Black" panose="020B0A04020102020204" pitchFamily="34" charset="0"/>
            </a:endParaRPr>
          </a:p>
          <a:p>
            <a:pPr>
              <a:buFont typeface="Wingdings" panose="05000000000000000000" pitchFamily="2" charset="2"/>
              <a:buChar char="v"/>
            </a:pPr>
            <a:r>
              <a:rPr lang="ru-RU" sz="2000" b="1" cap="all" dirty="0" smtClean="0">
                <a:ln w="3175" cmpd="sng">
                  <a:noFill/>
                </a:ln>
                <a:latin typeface="Arial Black" panose="020B0A04020102020204" pitchFamily="34" charset="0"/>
              </a:rPr>
              <a:t>Биография </a:t>
            </a:r>
            <a:r>
              <a:rPr lang="ru-RU" sz="2000" b="1" cap="all" dirty="0" err="1" smtClean="0">
                <a:ln w="3175" cmpd="sng">
                  <a:noFill/>
                </a:ln>
                <a:latin typeface="Arial Black" panose="020B0A04020102020204" pitchFamily="34" charset="0"/>
              </a:rPr>
              <a:t>К.и.Чуковского</a:t>
            </a:r>
            <a:endParaRPr lang="ru-RU" sz="2000" b="1" cap="all" dirty="0" smtClean="0">
              <a:ln w="3175" cmpd="sng">
                <a:noFill/>
              </a:ln>
              <a:latin typeface="Arial Black" panose="020B0A04020102020204" pitchFamily="34" charset="0"/>
            </a:endParaRPr>
          </a:p>
          <a:p>
            <a:pPr>
              <a:buFont typeface="Wingdings" panose="05000000000000000000" pitchFamily="2" charset="2"/>
              <a:buChar char="v"/>
            </a:pPr>
            <a:r>
              <a:rPr lang="ru-RU" sz="2000" b="1" cap="all" dirty="0" smtClean="0">
                <a:ln w="3175" cmpd="sng">
                  <a:noFill/>
                </a:ln>
                <a:latin typeface="Arial Black" panose="020B0A04020102020204" pitchFamily="34" charset="0"/>
              </a:rPr>
              <a:t>Путешествие </a:t>
            </a:r>
            <a:r>
              <a:rPr lang="ru-RU" sz="2000" b="1" cap="all" dirty="0">
                <a:ln w="3175" cmpd="sng">
                  <a:noFill/>
                </a:ln>
                <a:latin typeface="Arial Black" panose="020B0A04020102020204" pitchFamily="34" charset="0"/>
              </a:rPr>
              <a:t>по сказкам</a:t>
            </a:r>
            <a:r>
              <a:rPr lang="ru-RU" sz="2000" cap="all" dirty="0">
                <a:ln w="3175" cmpd="sng">
                  <a:noFill/>
                </a:ln>
                <a:latin typeface="Arial Black" panose="020B0A04020102020204" pitchFamily="34" charset="0"/>
              </a:rPr>
              <a:t> </a:t>
            </a:r>
            <a:r>
              <a:rPr lang="ru-RU" sz="2000" b="1" cap="all" dirty="0">
                <a:ln w="3175" cmpd="sng">
                  <a:noFill/>
                </a:ln>
                <a:latin typeface="Arial Black" panose="020B0A04020102020204" pitchFamily="34" charset="0"/>
              </a:rPr>
              <a:t>«Сказка начинается – а как она называется</a:t>
            </a:r>
            <a:r>
              <a:rPr lang="ru-RU" sz="2000" b="1" cap="all" dirty="0" smtClean="0">
                <a:ln w="3175" cmpd="sng">
                  <a:noFill/>
                </a:ln>
                <a:latin typeface="Arial Black" panose="020B0A04020102020204" pitchFamily="34" charset="0"/>
              </a:rPr>
              <a:t>?»</a:t>
            </a:r>
          </a:p>
          <a:p>
            <a:pPr>
              <a:buFont typeface="Wingdings" panose="05000000000000000000" pitchFamily="2" charset="2"/>
              <a:buChar char="v"/>
            </a:pPr>
            <a:r>
              <a:rPr lang="ru-RU" sz="2000" b="1" cap="all" dirty="0" smtClean="0">
                <a:ln w="3175" cmpd="sng">
                  <a:noFill/>
                </a:ln>
                <a:latin typeface="Arial Black" panose="020B0A04020102020204" pitchFamily="34" charset="0"/>
              </a:rPr>
              <a:t>Доскажи словечко</a:t>
            </a:r>
          </a:p>
          <a:p>
            <a:pPr>
              <a:buFont typeface="Wingdings" panose="05000000000000000000" pitchFamily="2" charset="2"/>
              <a:buChar char="v"/>
            </a:pPr>
            <a:r>
              <a:rPr lang="ru-RU" sz="2000" cap="all" dirty="0">
                <a:ln w="3175" cmpd="sng">
                  <a:noFill/>
                </a:ln>
                <a:latin typeface="Arial Black" panose="020B0A04020102020204" pitchFamily="34" charset="0"/>
              </a:rPr>
              <a:t>«Угадай героя сказки</a:t>
            </a:r>
            <a:r>
              <a:rPr lang="ru-RU" sz="2000" cap="all" dirty="0" smtClean="0">
                <a:ln w="3175" cmpd="sng">
                  <a:noFill/>
                </a:ln>
                <a:latin typeface="Arial Black" panose="020B0A04020102020204" pitchFamily="34" charset="0"/>
              </a:rPr>
              <a:t>»</a:t>
            </a:r>
          </a:p>
          <a:p>
            <a:pPr>
              <a:buFont typeface="Wingdings" panose="05000000000000000000" pitchFamily="2" charset="2"/>
              <a:buChar char="v"/>
            </a:pPr>
            <a:r>
              <a:rPr lang="ru-RU" sz="2000" b="1" cap="all" dirty="0">
                <a:ln w="3175" cmpd="sng">
                  <a:noFill/>
                </a:ln>
                <a:latin typeface="Arial Black" panose="020B0A04020102020204" pitchFamily="34" charset="0"/>
              </a:rPr>
              <a:t>Игровое задание «Собери картинку»</a:t>
            </a:r>
            <a:r>
              <a:rPr lang="ru-RU" sz="2000" cap="all" dirty="0">
                <a:ln w="3175" cmpd="sng">
                  <a:noFill/>
                </a:ln>
                <a:latin typeface="Arial Black" panose="020B0A04020102020204" pitchFamily="34" charset="0"/>
              </a:rPr>
              <a:t/>
            </a:r>
            <a:br>
              <a:rPr lang="ru-RU" sz="2000" cap="all" dirty="0">
                <a:ln w="3175" cmpd="sng">
                  <a:noFill/>
                </a:ln>
                <a:latin typeface="Arial Black" panose="020B0A04020102020204" pitchFamily="34" charset="0"/>
              </a:rPr>
            </a:br>
            <a:r>
              <a:rPr lang="ru-RU" sz="2000" cap="all" dirty="0">
                <a:ln w="3175" cmpd="sng">
                  <a:noFill/>
                </a:ln>
                <a:latin typeface="Arial Black" panose="020B0A04020102020204" pitchFamily="34" charset="0"/>
              </a:rPr>
              <a:t/>
            </a:r>
            <a:br>
              <a:rPr lang="ru-RU" sz="2000" cap="all" dirty="0">
                <a:ln w="3175" cmpd="sng">
                  <a:noFill/>
                </a:ln>
                <a:latin typeface="Arial Black" panose="020B0A04020102020204" pitchFamily="34" charset="0"/>
              </a:rPr>
            </a:br>
            <a:endParaRPr lang="ru-RU" sz="2000" dirty="0"/>
          </a:p>
        </p:txBody>
      </p:sp>
    </p:spTree>
    <p:extLst>
      <p:ext uri="{BB962C8B-B14F-4D97-AF65-F5344CB8AC3E}">
        <p14:creationId xmlns:p14="http://schemas.microsoft.com/office/powerpoint/2010/main" val="2861357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Заголовок 1"/>
          <p:cNvSpPr>
            <a:spLocks noGrp="1"/>
          </p:cNvSpPr>
          <p:nvPr>
            <p:ph type="title"/>
          </p:nvPr>
        </p:nvSpPr>
        <p:spPr>
          <a:xfrm>
            <a:off x="875731" y="109182"/>
            <a:ext cx="10440538" cy="450376"/>
          </a:xfrm>
        </p:spPr>
        <p:txBody>
          <a:bodyPr>
            <a:normAutofit fontScale="90000"/>
          </a:bodyPr>
          <a:lstStyle/>
          <a:p>
            <a:pPr algn="ctr"/>
            <a:r>
              <a:rPr lang="ru-RU" b="1" dirty="0" smtClean="0"/>
              <a:t/>
            </a:r>
            <a:br>
              <a:rPr lang="ru-RU" b="1" dirty="0" smtClean="0"/>
            </a:br>
            <a:r>
              <a:rPr lang="ru-RU" sz="2700" b="1" i="1" dirty="0" smtClean="0">
                <a:latin typeface="Arial Black" panose="020B0A04020102020204" pitchFamily="34" charset="0"/>
              </a:rPr>
              <a:t>Что </a:t>
            </a:r>
            <a:r>
              <a:rPr lang="ru-RU" sz="2700" b="1" i="1" dirty="0">
                <a:latin typeface="Arial Black" panose="020B0A04020102020204" pitchFamily="34" charset="0"/>
              </a:rPr>
              <a:t>делать при отсутствии у ребёнка интереса к чтению.</a:t>
            </a:r>
            <a:r>
              <a:rPr lang="ru-RU" sz="2700" i="1" dirty="0">
                <a:latin typeface="Arial Black" panose="020B0A04020102020204" pitchFamily="34" charset="0"/>
              </a:rPr>
              <a:t/>
            </a:r>
            <a:br>
              <a:rPr lang="ru-RU" sz="2700" i="1" dirty="0">
                <a:latin typeface="Arial Black" panose="020B0A04020102020204" pitchFamily="34" charset="0"/>
              </a:rPr>
            </a:br>
            <a:endParaRPr lang="ru-RU" sz="2700" i="1" dirty="0">
              <a:latin typeface="Arial Black" panose="020B0A04020102020204" pitchFamily="34" charset="0"/>
            </a:endParaRPr>
          </a:p>
        </p:txBody>
      </p:sp>
      <p:sp>
        <p:nvSpPr>
          <p:cNvPr id="3" name="Объект 2"/>
          <p:cNvSpPr>
            <a:spLocks noGrp="1"/>
          </p:cNvSpPr>
          <p:nvPr>
            <p:ph idx="1"/>
          </p:nvPr>
        </p:nvSpPr>
        <p:spPr>
          <a:xfrm>
            <a:off x="0" y="327546"/>
            <a:ext cx="11928143" cy="6530454"/>
          </a:xfrm>
        </p:spPr>
        <p:txBody>
          <a:bodyPr>
            <a:normAutofit fontScale="25000" lnSpcReduction="20000"/>
          </a:bodyPr>
          <a:lstStyle/>
          <a:p>
            <a:pPr marL="0" indent="0">
              <a:buNone/>
            </a:pPr>
            <a:endParaRPr lang="ru-RU" sz="5600" dirty="0" smtClean="0">
              <a:latin typeface="Arial Black" panose="020B0A04020102020204" pitchFamily="34" charset="0"/>
            </a:endParaRPr>
          </a:p>
          <a:p>
            <a:pPr marL="0" indent="0">
              <a:buNone/>
            </a:pPr>
            <a:endParaRPr lang="ru-RU" sz="8000" dirty="0" smtClean="0">
              <a:latin typeface="Arial Black" panose="020B0A04020102020204" pitchFamily="34" charset="0"/>
            </a:endParaRPr>
          </a:p>
          <a:p>
            <a:pPr marL="0" indent="0">
              <a:buNone/>
            </a:pPr>
            <a:r>
              <a:rPr lang="ru-RU" sz="8000" dirty="0" smtClean="0">
                <a:latin typeface="Arial Black" panose="020B0A04020102020204" pitchFamily="34" charset="0"/>
              </a:rPr>
              <a:t>Если </a:t>
            </a:r>
            <a:r>
              <a:rPr lang="ru-RU" sz="8000" dirty="0">
                <a:latin typeface="Arial Black" panose="020B0A04020102020204" pitchFamily="34" charset="0"/>
              </a:rPr>
              <a:t>Вы всерьёз обеспокоены недостаточно заинтересованным отношением ребёнком к чтению, Вам могут пригодиться следующие советы:</a:t>
            </a:r>
          </a:p>
          <a:p>
            <a:pPr algn="just"/>
            <a:r>
              <a:rPr lang="ru-RU" sz="8000" dirty="0" smtClean="0">
                <a:latin typeface="Arial Black" panose="020B0A04020102020204" pitchFamily="34" charset="0"/>
              </a:rPr>
              <a:t>Наслаждайтесь </a:t>
            </a:r>
            <a:r>
              <a:rPr lang="ru-RU" sz="8000" dirty="0">
                <a:latin typeface="Arial Black" panose="020B0A04020102020204" pitchFamily="34" charset="0"/>
              </a:rPr>
              <a:t>чтением сами и выработайте у детей отношение к чтению как к удовольствию. </a:t>
            </a:r>
          </a:p>
          <a:p>
            <a:pPr algn="just"/>
            <a:r>
              <a:rPr lang="ru-RU" sz="8000" dirty="0" smtClean="0">
                <a:latin typeface="Arial Black" panose="020B0A04020102020204" pitchFamily="34" charset="0"/>
              </a:rPr>
              <a:t>Прививайте </a:t>
            </a:r>
            <a:r>
              <a:rPr lang="ru-RU" sz="8000" dirty="0">
                <a:latin typeface="Arial Black" panose="020B0A04020102020204" pitchFamily="34" charset="0"/>
              </a:rPr>
              <a:t>ребенку интерес к чтению с раннего детства.</a:t>
            </a:r>
          </a:p>
          <a:p>
            <a:pPr algn="just"/>
            <a:r>
              <a:rPr lang="ru-RU" sz="8000" dirty="0" smtClean="0">
                <a:latin typeface="Arial Black" panose="020B0A04020102020204" pitchFamily="34" charset="0"/>
              </a:rPr>
              <a:t>Пусть </a:t>
            </a:r>
            <a:r>
              <a:rPr lang="ru-RU" sz="8000" dirty="0">
                <a:latin typeface="Arial Black" panose="020B0A04020102020204" pitchFamily="34" charset="0"/>
              </a:rPr>
              <a:t>дети видят, как вы сами читаете с удовольствием</a:t>
            </a:r>
            <a:r>
              <a:rPr lang="ru-RU" sz="8000" dirty="0" smtClean="0">
                <a:latin typeface="Arial Black" panose="020B0A04020102020204" pitchFamily="34" charset="0"/>
              </a:rPr>
              <a:t>: цитируйте</a:t>
            </a:r>
            <a:r>
              <a:rPr lang="ru-RU" sz="8000" dirty="0">
                <a:latin typeface="Arial Black" panose="020B0A04020102020204" pitchFamily="34" charset="0"/>
              </a:rPr>
              <a:t>, смейтесь, заучивайте отрывки, делитесь прочитанным и т. п.</a:t>
            </a:r>
          </a:p>
          <a:p>
            <a:pPr algn="just"/>
            <a:r>
              <a:rPr lang="ru-RU" sz="8000" dirty="0" smtClean="0">
                <a:latin typeface="Arial Black" panose="020B0A04020102020204" pitchFamily="34" charset="0"/>
              </a:rPr>
              <a:t>Показывайте</a:t>
            </a:r>
            <a:r>
              <a:rPr lang="ru-RU" sz="8000" dirty="0">
                <a:latin typeface="Arial Black" panose="020B0A04020102020204" pitchFamily="34" charset="0"/>
              </a:rPr>
              <a:t>, что вы цените чтение</a:t>
            </a:r>
            <a:r>
              <a:rPr lang="ru-RU" sz="8000" dirty="0" smtClean="0">
                <a:latin typeface="Arial Black" panose="020B0A04020102020204" pitchFamily="34" charset="0"/>
              </a:rPr>
              <a:t>: покупайте </a:t>
            </a:r>
            <a:r>
              <a:rPr lang="ru-RU" sz="8000" dirty="0">
                <a:latin typeface="Arial Black" panose="020B0A04020102020204" pitchFamily="34" charset="0"/>
              </a:rPr>
              <a:t>книги, дарите их сами и получайте в качестве подарков.</a:t>
            </a:r>
          </a:p>
          <a:p>
            <a:pPr algn="just"/>
            <a:r>
              <a:rPr lang="ru-RU" sz="8000" dirty="0" smtClean="0">
                <a:latin typeface="Arial Black" panose="020B0A04020102020204" pitchFamily="34" charset="0"/>
              </a:rPr>
              <a:t>Пусть </a:t>
            </a:r>
            <a:r>
              <a:rPr lang="ru-RU" sz="8000" dirty="0">
                <a:latin typeface="Arial Black" panose="020B0A04020102020204" pitchFamily="34" charset="0"/>
              </a:rPr>
              <a:t>дети сами выбирают себе книги и журналы. Покупая книги, выбирайте яркие по оформлению и интересные по содержанию.</a:t>
            </a:r>
          </a:p>
          <a:p>
            <a:pPr algn="just"/>
            <a:r>
              <a:rPr lang="ru-RU" sz="8000" dirty="0" smtClean="0">
                <a:latin typeface="Arial Black" panose="020B0A04020102020204" pitchFamily="34" charset="0"/>
              </a:rPr>
              <a:t>На </a:t>
            </a:r>
            <a:r>
              <a:rPr lang="ru-RU" sz="8000" dirty="0">
                <a:latin typeface="Arial Black" panose="020B0A04020102020204" pitchFamily="34" charset="0"/>
              </a:rPr>
              <a:t>видном месте дома повесьте список, где будет отражён прогресс ребёнка в чтении (сколько книг прочитано и за какой срок) .</a:t>
            </a:r>
          </a:p>
          <a:p>
            <a:pPr algn="just"/>
            <a:r>
              <a:rPr lang="ru-RU" sz="8000" dirty="0" smtClean="0">
                <a:latin typeface="Arial Black" panose="020B0A04020102020204" pitchFamily="34" charset="0"/>
              </a:rPr>
              <a:t>Выделите </a:t>
            </a:r>
            <a:r>
              <a:rPr lang="ru-RU" sz="8000" dirty="0">
                <a:latin typeface="Arial Black" panose="020B0A04020102020204" pitchFamily="34" charset="0"/>
              </a:rPr>
              <a:t>дома специальное место для чтения.</a:t>
            </a:r>
          </a:p>
          <a:p>
            <a:pPr algn="just"/>
            <a:r>
              <a:rPr lang="ru-RU" sz="8000" dirty="0" smtClean="0">
                <a:latin typeface="Arial Black" panose="020B0A04020102020204" pitchFamily="34" charset="0"/>
              </a:rPr>
              <a:t>В </a:t>
            </a:r>
            <a:r>
              <a:rPr lang="ru-RU" sz="8000" dirty="0">
                <a:latin typeface="Arial Black" panose="020B0A04020102020204" pitchFamily="34" charset="0"/>
              </a:rPr>
              <a:t>доме должна быть детская библиотечка.</a:t>
            </a:r>
          </a:p>
          <a:p>
            <a:pPr algn="just"/>
            <a:r>
              <a:rPr lang="ru-RU" sz="8000" dirty="0" smtClean="0">
                <a:latin typeface="Arial Black" panose="020B0A04020102020204" pitchFamily="34" charset="0"/>
              </a:rPr>
              <a:t>Покупайте </a:t>
            </a:r>
            <a:r>
              <a:rPr lang="ru-RU" sz="8000" dirty="0">
                <a:latin typeface="Arial Black" panose="020B0A04020102020204" pitchFamily="34" charset="0"/>
              </a:rPr>
              <a:t>по возможности книги полюбившихся ребенку авторов, собирайте его личную библиотеку.</a:t>
            </a:r>
          </a:p>
          <a:p>
            <a:pPr algn="just"/>
            <a:r>
              <a:rPr lang="ru-RU" sz="8000" dirty="0" smtClean="0">
                <a:latin typeface="Arial Black" panose="020B0A04020102020204" pitchFamily="34" charset="0"/>
              </a:rPr>
              <a:t>Рассказывайте </a:t>
            </a:r>
            <a:r>
              <a:rPr lang="ru-RU" sz="8000" dirty="0">
                <a:latin typeface="Arial Black" panose="020B0A04020102020204" pitchFamily="34" charset="0"/>
              </a:rPr>
              <a:t>ребенку об авторе прочитанной книги.</a:t>
            </a:r>
          </a:p>
          <a:p>
            <a:pPr algn="just"/>
            <a:r>
              <a:rPr lang="ru-RU" sz="8000" dirty="0" smtClean="0">
                <a:latin typeface="Arial Black" panose="020B0A04020102020204" pitchFamily="34" charset="0"/>
              </a:rPr>
              <a:t>Собирайте </a:t>
            </a:r>
            <a:r>
              <a:rPr lang="ru-RU" sz="8000" dirty="0">
                <a:latin typeface="Arial Black" panose="020B0A04020102020204" pitchFamily="34" charset="0"/>
              </a:rPr>
              <a:t>книги на темы, которые вдохновят детей ещё что-то прочитать об этом (например, книги о динозаврах или космических путешествий) .</a:t>
            </a:r>
          </a:p>
          <a:p>
            <a:pPr algn="just"/>
            <a:endParaRPr lang="ru-RU" sz="5600" dirty="0"/>
          </a:p>
          <a:p>
            <a:pPr marL="0" indent="0">
              <a:buNone/>
            </a:pPr>
            <a:endParaRPr lang="ru-RU" sz="5600" dirty="0"/>
          </a:p>
          <a:p>
            <a:pPr marL="0" indent="0">
              <a:buNone/>
            </a:pPr>
            <a:endParaRPr lang="ru-RU" sz="5600" dirty="0"/>
          </a:p>
          <a:p>
            <a:pPr>
              <a:buFont typeface="Wingdings" panose="05000000000000000000" pitchFamily="2" charset="2"/>
              <a:buChar char="v"/>
            </a:pPr>
            <a:endParaRPr lang="ru-RU" dirty="0"/>
          </a:p>
        </p:txBody>
      </p:sp>
    </p:spTree>
    <p:extLst>
      <p:ext uri="{BB962C8B-B14F-4D97-AF65-F5344CB8AC3E}">
        <p14:creationId xmlns:p14="http://schemas.microsoft.com/office/powerpoint/2010/main" val="29278838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Объект 2"/>
          <p:cNvSpPr>
            <a:spLocks noGrp="1"/>
          </p:cNvSpPr>
          <p:nvPr>
            <p:ph idx="1"/>
          </p:nvPr>
        </p:nvSpPr>
        <p:spPr>
          <a:xfrm>
            <a:off x="150125" y="109182"/>
            <a:ext cx="11203675" cy="6748818"/>
          </a:xfrm>
        </p:spPr>
        <p:txBody>
          <a:bodyPr>
            <a:normAutofit fontScale="70000" lnSpcReduction="20000"/>
          </a:bodyPr>
          <a:lstStyle/>
          <a:p>
            <a:pPr algn="just"/>
            <a:r>
              <a:rPr lang="ru-RU" dirty="0" smtClean="0">
                <a:latin typeface="Arial Black" panose="020B0A04020102020204" pitchFamily="34" charset="0"/>
              </a:rPr>
              <a:t>Предложите </a:t>
            </a:r>
            <a:r>
              <a:rPr lang="ru-RU" dirty="0">
                <a:latin typeface="Arial Black" panose="020B0A04020102020204" pitchFamily="34" charset="0"/>
              </a:rPr>
              <a:t>детям до и после просмотра фильма прочитать книгу, по которой составлен фильм</a:t>
            </a:r>
            <a:r>
              <a:rPr lang="ru-RU" dirty="0" smtClean="0">
                <a:latin typeface="Arial Black" panose="020B0A04020102020204" pitchFamily="34" charset="0"/>
              </a:rPr>
              <a:t>.</a:t>
            </a:r>
            <a:endParaRPr lang="ru-RU" dirty="0" smtClean="0"/>
          </a:p>
          <a:p>
            <a:pPr algn="just"/>
            <a:r>
              <a:rPr lang="ru-RU" dirty="0" smtClean="0">
                <a:latin typeface="Arial Black" panose="020B0A04020102020204" pitchFamily="34" charset="0"/>
              </a:rPr>
              <a:t>По </a:t>
            </a:r>
            <a:r>
              <a:rPr lang="ru-RU" dirty="0">
                <a:latin typeface="Arial Black" panose="020B0A04020102020204" pitchFamily="34" charset="0"/>
              </a:rPr>
              <a:t>очереди читайте друг другу рассказы или смешные истории. </a:t>
            </a:r>
          </a:p>
          <a:p>
            <a:pPr algn="just"/>
            <a:r>
              <a:rPr lang="ru-RU" dirty="0" smtClean="0">
                <a:latin typeface="Arial Black" panose="020B0A04020102020204" pitchFamily="34" charset="0"/>
              </a:rPr>
              <a:t>Обсуждайте </a:t>
            </a:r>
            <a:r>
              <a:rPr lang="ru-RU" dirty="0">
                <a:latin typeface="Arial Black" panose="020B0A04020102020204" pitchFamily="34" charset="0"/>
              </a:rPr>
              <a:t>прочитанную детскую книгу среди членов своей семьи. Устраивайте дома дискуссии по прочитанным книгам.</a:t>
            </a:r>
          </a:p>
          <a:p>
            <a:pPr algn="just"/>
            <a:r>
              <a:rPr lang="ru-RU" dirty="0" smtClean="0">
                <a:latin typeface="Arial Black" panose="020B0A04020102020204" pitchFamily="34" charset="0"/>
              </a:rPr>
              <a:t>поощряйте </a:t>
            </a:r>
            <a:r>
              <a:rPr lang="ru-RU" dirty="0">
                <a:latin typeface="Arial Black" panose="020B0A04020102020204" pitchFamily="34" charset="0"/>
              </a:rPr>
              <a:t>дружбу ребёнка с детьми, которые любят читать.</a:t>
            </a:r>
          </a:p>
          <a:p>
            <a:pPr algn="just"/>
            <a:r>
              <a:rPr lang="ru-RU" dirty="0" smtClean="0">
                <a:latin typeface="Arial Black" panose="020B0A04020102020204" pitchFamily="34" charset="0"/>
              </a:rPr>
              <a:t>Разгадывайте </a:t>
            </a:r>
            <a:r>
              <a:rPr lang="ru-RU" dirty="0">
                <a:latin typeface="Arial Black" panose="020B0A04020102020204" pitchFamily="34" charset="0"/>
              </a:rPr>
              <a:t>с детьми кроссворды и дарите их им.</a:t>
            </a:r>
          </a:p>
          <a:p>
            <a:pPr algn="just"/>
            <a:r>
              <a:rPr lang="ru-RU" dirty="0" smtClean="0">
                <a:latin typeface="Arial Black" panose="020B0A04020102020204" pitchFamily="34" charset="0"/>
              </a:rPr>
              <a:t>Поощряйте </a:t>
            </a:r>
            <a:r>
              <a:rPr lang="ru-RU" dirty="0">
                <a:latin typeface="Arial Black" panose="020B0A04020102020204" pitchFamily="34" charset="0"/>
              </a:rPr>
              <a:t>чтение детьми вслух, когда это только возможно, чтобы развивать их навык и уверенность в себе.</a:t>
            </a:r>
          </a:p>
          <a:p>
            <a:pPr algn="just"/>
            <a:r>
              <a:rPr lang="ru-RU" dirty="0" smtClean="0">
                <a:latin typeface="Arial Black" panose="020B0A04020102020204" pitchFamily="34" charset="0"/>
              </a:rPr>
              <a:t>Почаще </a:t>
            </a:r>
            <a:r>
              <a:rPr lang="ru-RU" dirty="0">
                <a:latin typeface="Arial Black" panose="020B0A04020102020204" pitchFamily="34" charset="0"/>
              </a:rPr>
              <a:t>спрашивайте мнение детей о книгах, которые они читают.</a:t>
            </a:r>
          </a:p>
          <a:p>
            <a:pPr algn="just"/>
            <a:r>
              <a:rPr lang="ru-RU" dirty="0" smtClean="0">
                <a:latin typeface="Arial Black" panose="020B0A04020102020204" pitchFamily="34" charset="0"/>
              </a:rPr>
              <a:t>Поощряйте </a:t>
            </a:r>
            <a:r>
              <a:rPr lang="ru-RU" dirty="0">
                <a:latin typeface="Arial Black" panose="020B0A04020102020204" pitchFamily="34" charset="0"/>
              </a:rPr>
              <a:t>чтение любых материалов периодической печати.</a:t>
            </a:r>
          </a:p>
          <a:p>
            <a:pPr algn="just"/>
            <a:r>
              <a:rPr lang="ru-RU" dirty="0" smtClean="0">
                <a:latin typeface="Arial Black" panose="020B0A04020102020204" pitchFamily="34" charset="0"/>
              </a:rPr>
              <a:t>Детям </a:t>
            </a:r>
            <a:r>
              <a:rPr lang="ru-RU" dirty="0">
                <a:latin typeface="Arial Black" panose="020B0A04020102020204" pitchFamily="34" charset="0"/>
              </a:rPr>
              <a:t>лучше читать короткие рассказы, а не большие произведения: тогда у них появляется ощущение законченности и удовлетворения.</a:t>
            </a:r>
          </a:p>
          <a:p>
            <a:pPr algn="just"/>
            <a:r>
              <a:rPr lang="ru-RU" dirty="0">
                <a:latin typeface="Arial Black" panose="020B0A04020102020204" pitchFamily="34" charset="0"/>
              </a:rPr>
              <a:t>Если вы читаете ребенку книгу, старайтесь прервать чтение на самом увлекательном эпизоде.</a:t>
            </a:r>
          </a:p>
          <a:p>
            <a:pPr algn="just"/>
            <a:r>
              <a:rPr lang="ru-RU" dirty="0" smtClean="0">
                <a:latin typeface="Arial Black" panose="020B0A04020102020204" pitchFamily="34" charset="0"/>
              </a:rPr>
              <a:t>Вспоминая </a:t>
            </a:r>
            <a:r>
              <a:rPr lang="ru-RU" dirty="0">
                <a:latin typeface="Arial Black" panose="020B0A04020102020204" pitchFamily="34" charset="0"/>
              </a:rPr>
              <a:t>с ребенком содержание ранее прочитанного, намеренно его искажайте, чтобы проверить, как он запомнил прочитанный текст.</a:t>
            </a:r>
          </a:p>
          <a:p>
            <a:pPr algn="just"/>
            <a:r>
              <a:rPr lang="ru-RU" dirty="0" smtClean="0">
                <a:latin typeface="Arial Black" panose="020B0A04020102020204" pitchFamily="34" charset="0"/>
              </a:rPr>
              <a:t>Рекомендуйте </a:t>
            </a:r>
            <a:r>
              <a:rPr lang="ru-RU" dirty="0">
                <a:latin typeface="Arial Black" panose="020B0A04020102020204" pitchFamily="34" charset="0"/>
              </a:rPr>
              <a:t>ребенку книги своего детства, делитесь своими детскими впечатлениями от чтения той или иной книги, сопоставляйте ваши и его впечатления.</a:t>
            </a:r>
          </a:p>
          <a:p>
            <a:pPr algn="just"/>
            <a:r>
              <a:rPr lang="ru-RU" dirty="0" smtClean="0">
                <a:latin typeface="Arial Black" panose="020B0A04020102020204" pitchFamily="34" charset="0"/>
              </a:rPr>
              <a:t>Пуст </a:t>
            </a:r>
            <a:r>
              <a:rPr lang="ru-RU" dirty="0">
                <a:latin typeface="Arial Black" panose="020B0A04020102020204" pitchFamily="34" charset="0"/>
              </a:rPr>
              <a:t>дети читают каждый вечер (перед тем как уснуть)</a:t>
            </a:r>
          </a:p>
          <a:p>
            <a:pPr marL="0" indent="0" algn="just">
              <a:buNone/>
            </a:pPr>
            <a:r>
              <a:rPr lang="ru-RU" dirty="0">
                <a:latin typeface="Arial Black" panose="020B0A04020102020204" pitchFamily="34" charset="0"/>
              </a:rPr>
              <a:t>Систематически читайте ребенку. Это сформирует у него привычку ежедневного общения с книгой.</a:t>
            </a:r>
          </a:p>
        </p:txBody>
      </p:sp>
    </p:spTree>
    <p:extLst>
      <p:ext uri="{BB962C8B-B14F-4D97-AF65-F5344CB8AC3E}">
        <p14:creationId xmlns:p14="http://schemas.microsoft.com/office/powerpoint/2010/main" val="423610223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509</TotalTime>
  <Words>1387</Words>
  <Application>Microsoft Office PowerPoint</Application>
  <PresentationFormat>Произвольный</PresentationFormat>
  <Paragraphs>152</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Проект  «Страна Чукандия»</vt:lpstr>
      <vt:lpstr>Презентация PowerPoint</vt:lpstr>
      <vt:lpstr>Цель проекта:</vt:lpstr>
      <vt:lpstr> Задачи проекта: </vt:lpstr>
      <vt:lpstr>Презентация PowerPoint</vt:lpstr>
      <vt:lpstr> Этапы работы над проектом: </vt:lpstr>
      <vt:lpstr>  Методы и формы: </vt:lpstr>
      <vt:lpstr> Ожидаемые результаты: </vt:lpstr>
      <vt:lpstr>Презентация PowerPoint</vt:lpstr>
      <vt:lpstr>Презентация PowerPoint</vt:lpstr>
      <vt:lpstr>Акция «Подари книгу группе»</vt:lpstr>
      <vt:lpstr> Памятка для родителей «Детское чтение» - это не просто чтение </vt:lpstr>
      <vt:lpstr>Памятки                               Брошюре</vt:lpstr>
      <vt:lpstr> Анкеты                                Консультация</vt:lpstr>
      <vt:lpstr> Викторина Страна «Чукандия» </vt:lpstr>
      <vt:lpstr> Что делать при отсутствии у ребёнка интереса к чтению. </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Asus</cp:lastModifiedBy>
  <cp:revision>32</cp:revision>
  <dcterms:created xsi:type="dcterms:W3CDTF">2015-03-23T13:32:14Z</dcterms:created>
  <dcterms:modified xsi:type="dcterms:W3CDTF">2026-04-16T10:17:01Z</dcterms:modified>
</cp:coreProperties>
</file>