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77" r:id="rId6"/>
    <p:sldId id="280" r:id="rId7"/>
    <p:sldId id="261" r:id="rId8"/>
    <p:sldId id="262" r:id="rId9"/>
    <p:sldId id="273" r:id="rId10"/>
    <p:sldId id="263" r:id="rId11"/>
    <p:sldId id="274" r:id="rId12"/>
    <p:sldId id="264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ED811D-E08C-4A31-866B-17F29FA3D8E8}" type="datetimeFigureOut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C3192BFD-9751-40EC-B8CC-CB3DA4EBAE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22777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B8DC3-5241-4F8C-828C-3FB813328E3E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DE3C6-ADA6-4D63-9AE1-2F984609A36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78046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377D1-475B-45BB-9A67-6C1076A902F0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583A8-D2EF-436E-86D4-F485802F6A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642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6E4A8-B6E8-4D1C-866F-E78FF529EEFD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A1F62-865B-40C3-889D-4488FF70D2C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837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AC67D-D448-43A5-8125-31F813AFA7DC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64602-B775-4325-B1A8-0CF81019AF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7783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331B6-E2E5-4E4D-A840-461CE3E3BF12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60163-8651-4653-883D-5A6D978AC96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8659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F5841-31C3-4280-A2C3-848FC898A181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2DC76-DEE4-4BC9-9EF1-5E598495F0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8269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E7BA3-2120-4CC9-9230-A65E51824ECB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2632A-2213-4490-9B3B-F64C86DE4B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7523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C30A3-0500-4E2D-A535-8C63D4FDEB22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9687E-B8B8-40C9-8939-40F85DA661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8317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802A7-D868-4452-A6BC-959C107E3655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EF905-BE10-40F7-ABAC-77EC6FCFE6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7540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1D720-4DA3-4EFF-9774-ED02D73F21E3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F2AA3-58C3-474C-B57A-0222F64D07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1451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9463-4101-40F0-87C8-204BB6C15622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3959CD-3A6E-4884-9BCF-51F22BA553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1385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7248E3-0DB1-4F12-A44D-E90B3CF9B774}" type="datetime1">
              <a:rPr lang="ru-RU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BD6B919-D7E3-4AEA-A314-E338AB4A1B6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slide" Target="slide1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altLang="ru-RU" dirty="0" smtClean="0"/>
              <a:t>Я иду на родительское собрание</a:t>
            </a:r>
            <a:br>
              <a:rPr lang="ru-RU" altLang="ru-RU" dirty="0" smtClean="0"/>
            </a:br>
            <a:r>
              <a:rPr lang="ru-RU" altLang="ru-RU" dirty="0" smtClean="0"/>
              <a:t>«</a:t>
            </a:r>
            <a:r>
              <a:rPr lang="ru-RU" sz="3200" dirty="0" smtClean="0">
                <a:ea typeface="+mn-ea"/>
                <a:cs typeface="+mn-cs"/>
              </a:rPr>
              <a:t>Знакомство </a:t>
            </a:r>
            <a:r>
              <a:rPr lang="ru-RU" sz="3200" dirty="0">
                <a:ea typeface="+mn-ea"/>
                <a:cs typeface="+mn-cs"/>
              </a:rPr>
              <a:t>с предметом </a:t>
            </a:r>
            <a:r>
              <a:rPr lang="ru-RU" sz="3200" dirty="0" smtClean="0">
                <a:ea typeface="+mn-ea"/>
                <a:cs typeface="+mn-cs"/>
              </a:rPr>
              <a:t>ОРКСЭ»</a:t>
            </a:r>
            <a:r>
              <a:rPr lang="ru-RU" sz="3200" dirty="0">
                <a:ea typeface="+mn-ea"/>
                <a:cs typeface="+mn-cs"/>
              </a:rPr>
              <a:t/>
            </a:r>
            <a:br>
              <a:rPr lang="ru-RU" sz="3200" dirty="0">
                <a:ea typeface="+mn-ea"/>
                <a:cs typeface="+mn-cs"/>
              </a:rPr>
            </a:br>
            <a:endParaRPr lang="ru-RU" alt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4365104"/>
            <a:ext cx="4320480" cy="108012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Учитель ОРКСЭ МБОУ СОШ № 9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 г. Заполярный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Домбровская О.М.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776864" cy="3226370"/>
          </a:xfrm>
        </p:spPr>
        <p:txBody>
          <a:bodyPr/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ru-RU" sz="2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ОРКСЭ стали изучать во всех субъектах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РФ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поручению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Президента РФ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2 августа 2009 г. № Пр-2009 и Распоряжения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Правительства РФ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28 января 2012 г. №84-р с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2012-13 </a:t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Этот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 изучается в количестве 34 часов в год - 1 урок в неделю.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Вести данный предмет могут исключительно светские педагоги с необходимой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квалификацией. Это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безотметочный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курс.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комплексного учебного курса ОРКСЭ</a:t>
            </a:r>
            <a:endParaRPr lang="ru-RU" sz="260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F5841-31C3-4280-A2C3-848FC898A181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DC76-DEE4-4BC9-9EF1-5E598495F0A9}" type="slidenum">
              <a:rPr lang="ru-RU" altLang="ru-RU" smtClean="0"/>
              <a:pPr/>
              <a:t>2</a:t>
            </a:fld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501008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35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35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у младшего подростка мотиваций к осознанному нравственному поведению, основанному на знании культурных и религиозных традиций многонационального народа России и уважении к ним, а также к диалогу с представителями других культур и мировоззрений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80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ru-RU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учебного курса </a:t>
            </a:r>
            <a:r>
              <a:rPr lang="ru-RU" sz="2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ОРКСЭ</a:t>
            </a:r>
            <a:r>
              <a:rPr lang="ru-RU" sz="11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1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F5841-31C3-4280-A2C3-848FC898A181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DC76-DEE4-4BC9-9EF1-5E598495F0A9}" type="slidenum">
              <a:rPr lang="ru-RU" altLang="ru-RU" smtClean="0"/>
              <a:pPr/>
              <a:t>3</a:t>
            </a:fld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480550"/>
            <a:ext cx="864096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Aft>
                <a:spcPts val="0"/>
              </a:spcAft>
              <a:buAutoNum type="arabicPeriod"/>
              <a:tabLst>
                <a:tab pos="457200" algn="l"/>
              </a:tabLs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Знакомство обучающихся с основами православной, 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мусульманской, буддийской, иудейской культур, основами мировых религиозных культур и светской этики;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tabLst>
                <a:tab pos="457200" algn="l"/>
              </a:tabLs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 Развитие представлений младшего подростка о значении </a:t>
            </a:r>
          </a:p>
          <a:p>
            <a:pPr marL="342900" lvl="0" indent="-342900">
              <a:spcAft>
                <a:spcPts val="0"/>
              </a:spcAft>
              <a:tabLst>
                <a:tab pos="457200" algn="l"/>
              </a:tabLs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нравственных норм и ценностей для достойной жизни личности, </a:t>
            </a:r>
          </a:p>
          <a:p>
            <a:pPr marL="342900" lvl="0" indent="-342900">
              <a:spcAft>
                <a:spcPts val="0"/>
              </a:spcAft>
              <a:tabLst>
                <a:tab pos="457200" algn="l"/>
              </a:tabLs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семьи, общества;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  Обобщение знаний, понятий и представлений о духовной культуре и морали, полученных обучающимися в начальной школе, и формирование у них ценностно-смысловых мировоззренческих основ, обеспечивающих целостное восприятие отечественной истории и культуры при изучении гуманитарных предметов на ступени основной школы;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 Развитие способностей младших школьников к общению в полиэтнической и многоконфессиональной среде на основе взаимного уважения и диалога во имя общественного мира и согласия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92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Модули курса ОРКСЭ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F5841-31C3-4280-A2C3-848FC898A181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DC76-DEE4-4BC9-9EF1-5E598495F0A9}" type="slidenum">
              <a:rPr lang="ru-RU" altLang="ru-RU" smtClean="0"/>
              <a:pPr/>
              <a:t>4</a:t>
            </a:fld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052736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Учебный курс ОРКСЭ является единой комплексной учебно-воспитательной системой 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включает в себя 6 модулей: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Основы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православной культуры;</a:t>
            </a:r>
            <a:endParaRPr lang="ru-RU" sz="2400" b="1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Основы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исламской культуры;</a:t>
            </a:r>
            <a:endParaRPr lang="ru-RU" sz="2400" b="1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Основы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буддийской культуры;</a:t>
            </a:r>
            <a:endParaRPr lang="ru-RU" sz="2400" b="1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Основы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иудейской культуры;</a:t>
            </a:r>
            <a:endParaRPr lang="ru-RU" sz="2400" b="1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Основы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мировых религиозных культур;</a:t>
            </a:r>
            <a:endParaRPr lang="ru-RU" sz="2400" b="1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Основы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светской этики.</a:t>
            </a:r>
            <a:endParaRPr lang="ru-RU" sz="2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9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pPr lvl="0">
              <a:spcAft>
                <a:spcPts val="0"/>
              </a:spcAft>
            </a:pPr>
            <a:r>
              <a:rPr lang="ru-RU" sz="135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5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Требования к уровню </a:t>
            </a:r>
            <a:r>
              <a:rPr lang="ru-RU" sz="26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подготовки</a:t>
            </a:r>
            <a:br>
              <a:rPr lang="ru-RU" sz="26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оканчивающих начальную школу:</a:t>
            </a:r>
            <a:r>
              <a:rPr lang="ru-RU" sz="2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F5841-31C3-4280-A2C3-848FC898A1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DC76-DEE4-4BC9-9EF1-5E598495F0A9}" type="slidenum">
              <a:rPr lang="ru-RU" altLang="ru-RU" smtClean="0"/>
              <a:pPr/>
              <a:t>5</a:t>
            </a:fld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785969"/>
            <a:ext cx="9001000" cy="5917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endParaRPr lang="ru-RU" sz="1350" b="1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35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5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результате изучения Основ религиозных культур и светской               </a:t>
            </a:r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этики ученик должен: </a:t>
            </a:r>
            <a:b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знать/понимать: </a:t>
            </a:r>
            <a:b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основные понятия религиозных культур;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историю возникновения религиозных культур;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историю развития различных религиозных культур в истории России;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особенности и традиции религий;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описание основных содержательных составляющих священных книг, сооружений, праздников и святынь;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</a:t>
            </a:r>
            <a: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уметь: </a:t>
            </a:r>
            <a:b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описывать различные явления религиозных традиций и культур;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устанавливать взаимосвязь между религиозной культурой и поведением людей;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излагать свое мнение по поводу значения религиозной культуры (культур) в жизни людей и общества;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-  соотносить нравственные формы поведения с нормами религиозной культуры;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строить толерантное отношение с представителями разных мировоззрений и культурных традиций;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осуществлять поиск необходимой информации для выполнения заданий; участвовать в диспутах: слушать собеседника и излагать свое мнение; </a:t>
            </a:r>
            <a:b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- готовить сообщения по выбранным темам.</a:t>
            </a:r>
            <a:endParaRPr lang="ru-RU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47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Выбор </a:t>
            </a:r>
            <a:r>
              <a:rPr lang="ru-RU" sz="2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модуля ОРКСЭ </a:t>
            </a:r>
            <a:r>
              <a:rPr lang="ru-RU" sz="26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600" b="1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F5841-31C3-4280-A2C3-848FC898A1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DC76-DEE4-4BC9-9EF1-5E598495F0A9}" type="slidenum">
              <a:rPr lang="ru-RU" altLang="ru-RU" smtClean="0"/>
              <a:pPr/>
              <a:t>6</a:t>
            </a:fld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417638"/>
            <a:ext cx="8147248" cy="2226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Из всех модулей для изучения выбирают только один. Родители (законные представители) пишут заявление на имя директора, где указывают какой именно модуль будет изучать ребенок.</a:t>
            </a:r>
            <a:endParaRPr lang="ru-RU" sz="22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Выбор модуля осуществляется родителями самостоятельно, абсолютно добровольно и индивидуально.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3802339"/>
            <a:ext cx="8892480" cy="255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08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F5841-31C3-4280-A2C3-848FC898A181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DC76-DEE4-4BC9-9EF1-5E598495F0A9}" type="slidenum">
              <a:rPr lang="ru-RU" altLang="ru-RU" smtClean="0"/>
              <a:pPr/>
              <a:t>7</a:t>
            </a:fld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274638"/>
            <a:ext cx="5050904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Основы православной культуры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Введение в православную духовную традицию.               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Особенности восточного христианства. Культура и религия.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 что верят православные христиане. Добро и зло в православной традиции. Золотое правило нравственности.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Любовь к ближнему.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Отношение к труду.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Долг и ответственность.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Милосердие и сострадание.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Православие в России.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Православный храм и другие святыни. Символический язык православной культуры: христианское искусство (иконы, фрески, церковное пение, прикладное искусство), православный календарь. Праздники.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Христианская семья и её ценности. </a:t>
            </a:r>
            <a:b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596336" y="6093296"/>
            <a:ext cx="10904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629" y="1746746"/>
            <a:ext cx="3411267" cy="451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6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0E7BA3-2120-4CC9-9230-A65E51824ECB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632A-2213-4490-9B3B-F64C86DE4B95}" type="slidenum">
              <a:rPr lang="ru-RU" altLang="ru-RU" smtClean="0"/>
              <a:pPr/>
              <a:t>8</a:t>
            </a:fld>
            <a:endParaRPr lang="ru-RU" alt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60648"/>
            <a:ext cx="5472608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</a:t>
            </a: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                             </a:t>
            </a:r>
          </a:p>
          <a:p>
            <a:r>
              <a:rPr lang="ru-RU" sz="20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</a:t>
            </a:r>
            <a:r>
              <a:rPr lang="ru-RU" sz="220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Основы исламской культуры</a:t>
            </a:r>
          </a:p>
          <a:p>
            <a:endParaRPr lang="ru-RU" sz="2200" b="1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200" b="1" dirty="0" smtClean="0">
              <a:solidFill>
                <a:srgbClr val="22222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Введение в исламскую духовную традицию. Культура и религия.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Пророк Мухаммад - образец человека и учитель  нравственности в исламской традиции.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Столпы ислама и исламской этики.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Обязанности мусульман.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чего построена и как устроена мечеть. Мусульманское летоисчисление и календарь. Ислам в России. Семья в исламе.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Нравственные ценности ислама.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Праздники исламских народов России: их происхождение и особенности проведения. Искусство ислама. 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</a:t>
            </a:r>
            <a:b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7596336" y="6093296"/>
            <a:ext cx="10904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https://old.prodalit.ru/images/840000/8376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80728"/>
            <a:ext cx="3219876" cy="427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51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0E7BA3-2120-4CC9-9230-A65E51824ECB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632A-2213-4490-9B3B-F64C86DE4B95}" type="slidenum">
              <a:rPr lang="ru-RU" altLang="ru-RU" smtClean="0"/>
              <a:pPr/>
              <a:t>9</a:t>
            </a:fld>
            <a:endParaRPr lang="ru-RU" alt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491880" y="476672"/>
            <a:ext cx="56655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2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Основы </a:t>
            </a:r>
            <a:r>
              <a:rPr lang="ru-RU" sz="22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буддийской культуры</a:t>
            </a:r>
            <a:r>
              <a:rPr lang="ru-RU" sz="2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00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Введение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буддийскую духовную традицию. Культура и религия.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Будда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его учение.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Буддийские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святые. Будды.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Семья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буддийской культуре и её ценности. Буддизм в России.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Человек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буддийской картине мира.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Буддийские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символы.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Буддийские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ритуалы.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Буддийские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святыни.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Буддийские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священные сооружения.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Буддийский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храм.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Буддийский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календарь.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Праздники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буддийской культуре. 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Искусство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буддийской культуре. </a:t>
            </a:r>
            <a:endParaRPr lang="ru-RU" dirty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7596336" y="6093296"/>
            <a:ext cx="10904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podolskschool14.mo.eduru.ru/media/2019/05/18/1261616691/396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3081"/>
            <a:ext cx="3168352" cy="4179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78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0E7BA3-2120-4CC9-9230-A65E51824ECB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632A-2213-4490-9B3B-F64C86DE4B95}" type="slidenum">
              <a:rPr lang="ru-RU" altLang="ru-RU" smtClean="0"/>
              <a:pPr/>
              <a:t>10</a:t>
            </a:fld>
            <a:endParaRPr lang="ru-RU" alt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60648"/>
            <a:ext cx="504056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</a:t>
            </a:r>
            <a:r>
              <a:rPr lang="ru-RU" sz="135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                                       </a:t>
            </a:r>
            <a:r>
              <a:rPr lang="ru-RU" sz="220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Основы иудейской                   </a:t>
            </a:r>
          </a:p>
          <a:p>
            <a:r>
              <a:rPr lang="ru-RU" sz="22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</a:t>
            </a:r>
            <a:r>
              <a:rPr lang="ru-RU" sz="220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культуры </a:t>
            </a:r>
            <a:r>
              <a:rPr lang="ru-RU" sz="2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                   </a:t>
            </a:r>
          </a:p>
          <a:p>
            <a:endParaRPr lang="ru-RU" sz="200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Введение в иудейскую духовную традицию.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Культура и религия.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Тора — главная книга иудаизма. Классические тексты иудаизма.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Патриархи еврейского народа.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Пророки и праведники.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Храм в жизни иудеев.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Назначение синагоги и её устройство. Суббота (Шабат) в иудейской традиции. Иудаизм в России.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Традиции иудаизма в жизни евреев. 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Знакомство с еврейским календарём Еврейские праздники.</a:t>
            </a:r>
          </a:p>
          <a:p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Ценности семейной жизни в иудейской традиции. </a:t>
            </a:r>
            <a:b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.</a:t>
            </a:r>
            <a:b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7596336" y="6093296"/>
            <a:ext cx="10904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677685"/>
            <a:ext cx="3730526" cy="528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86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0E7BA3-2120-4CC9-9230-A65E51824ECB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632A-2213-4490-9B3B-F64C86DE4B95}" type="slidenum">
              <a:rPr lang="ru-RU" altLang="ru-RU" smtClean="0"/>
              <a:pPr/>
              <a:t>11</a:t>
            </a:fld>
            <a:endParaRPr lang="ru-RU" altLang="ru-RU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596336" y="6093296"/>
            <a:ext cx="10904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548680"/>
            <a:ext cx="504056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Основы </a:t>
            </a:r>
            <a:r>
              <a:rPr lang="ru-RU" sz="20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мировых религиозных культур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Культура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религия.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Древнейшие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верования.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Религии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мира и их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основатели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Священные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книги религий мира.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Хранители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предания в религиях мира.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Человек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религиозных традициях мира. Священные сооружения.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Искусство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религиозной культуре.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Религии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России.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Религия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мораль.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Нравственные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заповеди в религиях мира. Религиозные ритуалы.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Обычаи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обряды.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Религиозные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ритуалы в искусстве.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Календари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религий мира.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Праздники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религиях мира.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Семья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семейные ценности. Долг, свобода, ответственность, учение и труд.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Милосердие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забота о слабых,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взаимопомощь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28" y="1700808"/>
            <a:ext cx="3677599" cy="481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3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0E7BA3-2120-4CC9-9230-A65E51824ECB}" type="datetime1">
              <a:rPr lang="ru-RU" smtClean="0"/>
              <a:pPr>
                <a:defRPr/>
              </a:pPr>
              <a:t>23.11.2021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632A-2213-4490-9B3B-F64C86DE4B95}" type="slidenum">
              <a:rPr lang="ru-RU" altLang="ru-RU" smtClean="0"/>
              <a:pPr/>
              <a:t>12</a:t>
            </a:fld>
            <a:endParaRPr lang="ru-RU" alt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3" y="476673"/>
            <a:ext cx="4968553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35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</a:t>
            </a: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ru-RU" sz="2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220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Основы светской     </a:t>
            </a:r>
          </a:p>
          <a:p>
            <a:pPr>
              <a:spcAft>
                <a:spcPts val="0"/>
              </a:spcAft>
            </a:pPr>
            <a:r>
              <a:rPr lang="ru-RU" sz="22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ru-RU" sz="2200" b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этики</a:t>
            </a:r>
            <a:r>
              <a:rPr lang="ru-RU" sz="2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2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</a:t>
            </a: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Культура и мораль.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Этика и её значение в жизни человека. Праздники как одна из форм исторической памяти.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Государство и мораль гражданина.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Образцы нравственности в культуре Отечества. Трудовая мораль.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значит быть нравственным в наше время?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Высшие нравственные ценности, идеалы, принципы морали.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создания морального кодекса в школе.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Нормы морали.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Этикет. </a:t>
            </a: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Методы нравственного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самосовершенствования  </a:t>
            </a: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Любовь и уважение к Отечеству.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Патриотизм многонационального и многоконфессионального народа России.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7596336" y="6093296"/>
            <a:ext cx="10904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728098"/>
            <a:ext cx="3830325" cy="50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тература 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Литература 3</Template>
  <TotalTime>304</TotalTime>
  <Words>249</Words>
  <Application>Microsoft Office PowerPoint</Application>
  <PresentationFormat>Экран (4:3)</PresentationFormat>
  <Paragraphs>134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Литература 3</vt:lpstr>
      <vt:lpstr>Я иду на родительское собрание «Знакомство с предметом ОРКСЭ» </vt:lpstr>
      <vt:lpstr>       Предмет ОРКСЭ стали изучать во всех субъектах РФ по поручению              Президента РФ от 2 августа 2009 г. № Пр-2009 и Распоряжения           Правительства РФ от 28 января 2012 г. №84-р с 2012-13  Этот предмет изучается в количестве 34 часов в год - 1 урок в неделю. Вести данный предмет могут исключительно светские педагоги с необходимой квалификацией. Это безотметочный курс.  Цель комплексного учебного курса ОРКСЭ</vt:lpstr>
      <vt:lpstr>Задачи учебного курса ОРКСЭ </vt:lpstr>
      <vt:lpstr>Модули курса ОРКСЭ</vt:lpstr>
      <vt:lpstr> Требования к уровню подготовки  оканчивающих начальную школу: </vt:lpstr>
      <vt:lpstr> Выбор модуля ОРКСЭ  </vt:lpstr>
      <vt:lpstr>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иду на родительское собрание «Знакомство с предметом ОРКСЭ»</dc:title>
  <dc:creator>ПК_Кабинет_Логопед</dc:creator>
  <dc:description>http://aida.ucoz.ru</dc:description>
  <cp:lastModifiedBy>ПК_Кабинет_Логопед</cp:lastModifiedBy>
  <cp:revision>20</cp:revision>
  <dcterms:created xsi:type="dcterms:W3CDTF">2019-12-10T05:50:51Z</dcterms:created>
  <dcterms:modified xsi:type="dcterms:W3CDTF">2021-11-23T10:25:30Z</dcterms:modified>
  <cp:category>шаблоны к Powerpoint</cp:category>
</cp:coreProperties>
</file>