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0" r:id="rId4"/>
    <p:sldId id="258" r:id="rId5"/>
    <p:sldId id="264" r:id="rId6"/>
    <p:sldId id="272" r:id="rId7"/>
    <p:sldId id="271" r:id="rId8"/>
    <p:sldId id="259" r:id="rId9"/>
    <p:sldId id="262" r:id="rId10"/>
    <p:sldId id="265" r:id="rId11"/>
    <p:sldId id="268" r:id="rId12"/>
    <p:sldId id="266" r:id="rId13"/>
    <p:sldId id="269" r:id="rId14"/>
    <p:sldId id="267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E83"/>
    <a:srgbClr val="D99694"/>
    <a:srgbClr val="669900"/>
    <a:srgbClr val="F418EA"/>
    <a:srgbClr val="E2F11B"/>
    <a:srgbClr val="40416C"/>
    <a:srgbClr val="64D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D062E-A98D-45F4-B7AF-244EDCD0D67B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BEAD6-A323-46F1-BD3D-2ECBEB440B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949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16.xml"/><Relationship Id="rId3" Type="http://schemas.openxmlformats.org/officeDocument/2006/relationships/slide" Target="slide9.xml"/><Relationship Id="rId7" Type="http://schemas.openxmlformats.org/officeDocument/2006/relationships/slide" Target="slide8.xml"/><Relationship Id="rId12" Type="http://schemas.openxmlformats.org/officeDocument/2006/relationships/slide" Target="slide1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4.xml"/><Relationship Id="rId5" Type="http://schemas.openxmlformats.org/officeDocument/2006/relationships/slide" Target="slide5.xml"/><Relationship Id="rId15" Type="http://schemas.openxmlformats.org/officeDocument/2006/relationships/slide" Target="slide3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772400" cy="3242791"/>
          </a:xfrm>
          <a:prstGeom prst="bevel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Интерактивная игра</a:t>
            </a:r>
            <a:b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«14 оттенков информатики»</a:t>
            </a:r>
            <a:endParaRPr lang="ru-RU" dirty="0">
              <a:ln w="1841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F:\рисунки для работы\рисунки\Рисунок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73016"/>
            <a:ext cx="335998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Аржаникова Инна Владимировна, педагог дополнительного образования МБОУ ДО «ДДТ» . Ханымей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одготовка 1">
            <a:hlinkClick r:id="rId2" action="ppaction://hlinksldjump"/>
          </p:cNvPr>
          <p:cNvSpPr/>
          <p:nvPr/>
        </p:nvSpPr>
        <p:spPr>
          <a:xfrm>
            <a:off x="2529467" y="1796234"/>
            <a:ext cx="2019253" cy="1512168"/>
          </a:xfrm>
          <a:prstGeom prst="flowChartPreparation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лок-схема: подготовка 2">
            <a:hlinkClick r:id="rId3" action="ppaction://hlinksldjump"/>
          </p:cNvPr>
          <p:cNvSpPr/>
          <p:nvPr/>
        </p:nvSpPr>
        <p:spPr>
          <a:xfrm>
            <a:off x="6873227" y="1807076"/>
            <a:ext cx="2019253" cy="1512168"/>
          </a:xfrm>
          <a:prstGeom prst="flowChartPreparatio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подготовка 3">
            <a:hlinkClick r:id="rId4" action="ppaction://hlinksldjump"/>
          </p:cNvPr>
          <p:cNvSpPr/>
          <p:nvPr/>
        </p:nvSpPr>
        <p:spPr>
          <a:xfrm>
            <a:off x="334529" y="1772816"/>
            <a:ext cx="2019253" cy="1512168"/>
          </a:xfrm>
          <a:prstGeom prst="flowChartPreparation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подготовка 4">
            <a:hlinkClick r:id="rId5" action="ppaction://hlinksldjump"/>
          </p:cNvPr>
          <p:cNvSpPr/>
          <p:nvPr/>
        </p:nvSpPr>
        <p:spPr>
          <a:xfrm>
            <a:off x="5793107" y="188640"/>
            <a:ext cx="2019253" cy="1512168"/>
          </a:xfrm>
          <a:prstGeom prst="flowChartPreparation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подготовка 5">
            <a:hlinkClick r:id="rId6" action="ppaction://hlinksldjump"/>
          </p:cNvPr>
          <p:cNvSpPr/>
          <p:nvPr/>
        </p:nvSpPr>
        <p:spPr>
          <a:xfrm>
            <a:off x="3551602" y="3416843"/>
            <a:ext cx="2019253" cy="1512168"/>
          </a:xfrm>
          <a:prstGeom prst="flowChartPreparation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одготовка 6">
            <a:hlinkClick r:id="rId7" action="ppaction://hlinksldjump"/>
          </p:cNvPr>
          <p:cNvSpPr/>
          <p:nvPr/>
        </p:nvSpPr>
        <p:spPr>
          <a:xfrm>
            <a:off x="4681476" y="1794919"/>
            <a:ext cx="2019253" cy="1512168"/>
          </a:xfrm>
          <a:prstGeom prst="flowChartPreparation">
            <a:avLst/>
          </a:prstGeom>
          <a:solidFill>
            <a:srgbClr val="E2F11B"/>
          </a:solidFill>
          <a:ln>
            <a:solidFill>
              <a:srgbClr val="E2F1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одготовка 7">
            <a:hlinkClick r:id="rId8" action="ppaction://hlinksldjump"/>
          </p:cNvPr>
          <p:cNvSpPr/>
          <p:nvPr/>
        </p:nvSpPr>
        <p:spPr>
          <a:xfrm>
            <a:off x="464515" y="5075767"/>
            <a:ext cx="2019253" cy="1512168"/>
          </a:xfrm>
          <a:prstGeom prst="flowChartPrepa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подготовка 8">
            <a:hlinkClick r:id="rId9" action="ppaction://hlinksldjump"/>
          </p:cNvPr>
          <p:cNvSpPr/>
          <p:nvPr/>
        </p:nvSpPr>
        <p:spPr>
          <a:xfrm>
            <a:off x="1403648" y="3416843"/>
            <a:ext cx="2019253" cy="1512168"/>
          </a:xfrm>
          <a:prstGeom prst="flowChartPreparation">
            <a:avLst/>
          </a:prstGeom>
          <a:solidFill>
            <a:srgbClr val="F418EA"/>
          </a:solidFill>
          <a:ln>
            <a:solidFill>
              <a:srgbClr val="F418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одготовка 9">
            <a:hlinkClick r:id="rId10" action="ppaction://hlinksldjump"/>
          </p:cNvPr>
          <p:cNvSpPr/>
          <p:nvPr/>
        </p:nvSpPr>
        <p:spPr>
          <a:xfrm>
            <a:off x="5793107" y="3418158"/>
            <a:ext cx="2019253" cy="1512168"/>
          </a:xfrm>
          <a:prstGeom prst="flowChartPreparation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одготовка 10">
            <a:hlinkClick r:id="rId11" action="ppaction://hlinksldjump"/>
          </p:cNvPr>
          <p:cNvSpPr/>
          <p:nvPr/>
        </p:nvSpPr>
        <p:spPr>
          <a:xfrm>
            <a:off x="2555776" y="5085184"/>
            <a:ext cx="2019253" cy="1512168"/>
          </a:xfrm>
          <a:prstGeom prst="flowChartPreparation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одготовка 11">
            <a:hlinkClick r:id="rId12" action="ppaction://hlinksldjump"/>
          </p:cNvPr>
          <p:cNvSpPr/>
          <p:nvPr/>
        </p:nvSpPr>
        <p:spPr>
          <a:xfrm>
            <a:off x="4644008" y="5085184"/>
            <a:ext cx="2019253" cy="1512168"/>
          </a:xfrm>
          <a:prstGeom prst="flowChartPreparation">
            <a:avLst/>
          </a:prstGeom>
          <a:solidFill>
            <a:srgbClr val="D99694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подготовка 12">
            <a:hlinkClick r:id="rId13" action="ppaction://hlinksldjump"/>
          </p:cNvPr>
          <p:cNvSpPr/>
          <p:nvPr/>
        </p:nvSpPr>
        <p:spPr>
          <a:xfrm>
            <a:off x="6732240" y="5074342"/>
            <a:ext cx="2019253" cy="1512168"/>
          </a:xfrm>
          <a:prstGeom prst="flowChartPreparation">
            <a:avLst/>
          </a:prstGeom>
          <a:solidFill>
            <a:srgbClr val="4D4E83"/>
          </a:solidFill>
          <a:ln>
            <a:solidFill>
              <a:srgbClr val="4D4E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подготовка 17">
            <a:hlinkClick r:id="rId14" action="ppaction://hlinksldjump"/>
          </p:cNvPr>
          <p:cNvSpPr/>
          <p:nvPr/>
        </p:nvSpPr>
        <p:spPr>
          <a:xfrm>
            <a:off x="3671850" y="188640"/>
            <a:ext cx="2019253" cy="1512168"/>
          </a:xfrm>
          <a:prstGeom prst="flowChartPreparati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подготовка 18">
            <a:hlinkClick r:id="rId15" action="ppaction://hlinksldjump"/>
          </p:cNvPr>
          <p:cNvSpPr/>
          <p:nvPr/>
        </p:nvSpPr>
        <p:spPr>
          <a:xfrm>
            <a:off x="1475656" y="188640"/>
            <a:ext cx="2019253" cy="1512168"/>
          </a:xfrm>
          <a:prstGeom prst="flowChartPreparation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01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" y="260648"/>
            <a:ext cx="8229600" cy="1465709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chemeClr val="tx1"/>
                </a:solidFill>
              </a:rPr>
              <a:t>Чтобы </a:t>
            </a:r>
            <a:r>
              <a:rPr lang="ru-RU" sz="3600" b="1" dirty="0">
                <a:solidFill>
                  <a:schemeClr val="tx1"/>
                </a:solidFill>
              </a:rPr>
              <a:t>изображение стало фоном, и текст был на переднем плане, вам необходимо: </a:t>
            </a:r>
            <a:r>
              <a:rPr lang="ru-RU" sz="3600" dirty="0">
                <a:solidFill>
                  <a:schemeClr val="tx1"/>
                </a:solidFill>
              </a:rPr>
              <a:t/>
            </a:r>
            <a:br>
              <a:rPr lang="ru-RU" sz="3600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611625"/>
            <a:ext cx="4248472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 smtClean="0"/>
              <a:t>А</a:t>
            </a:r>
            <a:r>
              <a:rPr lang="ru-RU" sz="2000" dirty="0"/>
              <a:t>) в настройках изображения выставить обтекание текстом (положение) «Перед текстом» 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2564904"/>
            <a:ext cx="4355976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>
              <a:solidFill>
                <a:schemeClr val="accent3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Б</a:t>
            </a:r>
            <a:r>
              <a:rPr lang="ru-RU" sz="2000" dirty="0">
                <a:solidFill>
                  <a:schemeClr val="tx1"/>
                </a:solidFill>
              </a:rPr>
              <a:t>) в настройках изображения выставить обтекание текстом (положение) «За текстом» </a:t>
            </a:r>
            <a:endParaRPr lang="ru-RU" sz="2000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4365103"/>
            <a:ext cx="4248472" cy="15388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Г</a:t>
            </a:r>
            <a:r>
              <a:rPr lang="ru-RU" sz="2000" dirty="0"/>
              <a:t>) в настройках изображения выставить «Добавить текст» </a:t>
            </a:r>
            <a:endParaRPr lang="ru-RU" sz="20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4365104"/>
            <a:ext cx="4355976" cy="15388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В</a:t>
            </a:r>
            <a:r>
              <a:rPr lang="ru-RU" sz="2000" dirty="0"/>
              <a:t>) в настройках изображения выставить «Сделать фоновым» </a:t>
            </a:r>
            <a:endParaRPr lang="ru-RU" sz="20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2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425549"/>
            <a:ext cx="7560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5113" algn="just"/>
            <a:r>
              <a:rPr lang="ru-RU" sz="2800" dirty="0" smtClean="0">
                <a:solidFill>
                  <a:srgbClr val="000000"/>
                </a:solidFill>
                <a:cs typeface="Times New Roman" pitchFamily="18" charset="0"/>
              </a:rPr>
              <a:t>П</a:t>
            </a:r>
            <a:r>
              <a:rPr lang="ru-RU" sz="2800" dirty="0" smtClean="0">
                <a:cs typeface="Arial" pitchFamily="34" charset="0"/>
              </a:rPr>
              <a:t>у</a:t>
            </a:r>
            <a:r>
              <a:rPr lang="ru-RU" sz="2800" dirty="0" smtClean="0">
                <a:solidFill>
                  <a:srgbClr val="000000"/>
                </a:solidFill>
                <a:cs typeface="Times New Roman" pitchFamily="18" charset="0"/>
              </a:rPr>
              <a:t>тем </a:t>
            </a:r>
            <a:r>
              <a:rPr lang="ru-RU" sz="2800" dirty="0">
                <a:solidFill>
                  <a:srgbClr val="000000"/>
                </a:solidFill>
                <a:cs typeface="Times New Roman" pitchFamily="18" charset="0"/>
              </a:rPr>
              <a:t>перестановки </a:t>
            </a:r>
            <a:r>
              <a:rPr lang="ru-RU" sz="2800" dirty="0" smtClean="0">
                <a:solidFill>
                  <a:srgbClr val="000000"/>
                </a:solidFill>
                <a:cs typeface="Times New Roman" pitchFamily="18" charset="0"/>
              </a:rPr>
              <a:t>расшифруйте слова</a:t>
            </a:r>
            <a:r>
              <a:rPr lang="ru-RU" sz="2800" dirty="0">
                <a:solidFill>
                  <a:srgbClr val="000000"/>
                </a:solidFill>
                <a:cs typeface="Times New Roman" pitchFamily="18" charset="0"/>
              </a:rPr>
              <a:t>, относящиеся к информатике. После расшифровки </a:t>
            </a:r>
            <a:r>
              <a:rPr lang="ru-RU" sz="2800" dirty="0" smtClean="0">
                <a:solidFill>
                  <a:srgbClr val="000000"/>
                </a:solidFill>
                <a:cs typeface="Times New Roman" pitchFamily="18" charset="0"/>
              </a:rPr>
              <a:t>определите, </a:t>
            </a:r>
            <a:r>
              <a:rPr lang="ru-RU" sz="2800" dirty="0">
                <a:solidFill>
                  <a:srgbClr val="000000"/>
                </a:solidFill>
                <a:cs typeface="Times New Roman" pitchFamily="18" charset="0"/>
              </a:rPr>
              <a:t>какое слово здесь лишнее</a:t>
            </a:r>
            <a:r>
              <a:rPr lang="ru-RU" sz="2800" dirty="0" smtClean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  <a:p>
            <a:endParaRPr lang="ru-RU" sz="2800" dirty="0" smtClean="0"/>
          </a:p>
          <a:p>
            <a:pPr algn="ctr"/>
            <a:r>
              <a:rPr lang="ru-RU" sz="4000" b="1" dirty="0" smtClean="0"/>
              <a:t>КЕТСТ</a:t>
            </a:r>
            <a:r>
              <a:rPr lang="ru-RU" sz="4000" b="1" dirty="0"/>
              <a:t>, ОЛИСЧ, </a:t>
            </a:r>
            <a:r>
              <a:rPr lang="ru-RU" sz="4000" b="1" dirty="0" smtClean="0"/>
              <a:t>ВКЗУ, </a:t>
            </a:r>
            <a:r>
              <a:rPr lang="ru-RU" sz="4000" b="1" dirty="0"/>
              <a:t>МАБАГУ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Анаграмма </a:t>
            </a:r>
            <a:endParaRPr lang="ru-RU" dirty="0">
              <a:ln w="18415" cmpd="sng">
                <a:solidFill>
                  <a:sysClr val="windowText" lastClr="00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07356" y="5044551"/>
            <a:ext cx="49329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Текст, число,  звук, бумага</a:t>
            </a:r>
          </a:p>
          <a:p>
            <a:r>
              <a:rPr lang="ru-RU" sz="2400" dirty="0" smtClean="0"/>
              <a:t>Бумага – носитель информации, все остальное – виды.</a:t>
            </a:r>
            <a:endParaRPr lang="ru-RU" sz="2400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9397" y="5415024"/>
            <a:ext cx="2026568" cy="804285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Ответ</a:t>
            </a:r>
            <a:r>
              <a:rPr lang="ru-RU" sz="4000" dirty="0" smtClean="0"/>
              <a:t>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7757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Для чего служит диспетчер задач?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81636" y="1867905"/>
            <a:ext cx="3842552" cy="203132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Б</a:t>
            </a:r>
            <a:r>
              <a:rPr lang="ru-RU" sz="2400" dirty="0"/>
              <a:t>) Для просмотра файлов и папок, находящихся на компьютере. </a:t>
            </a:r>
            <a:endParaRPr lang="ru-RU" sz="24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0394" y="1844824"/>
            <a:ext cx="3744416" cy="2123658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А</a:t>
            </a:r>
            <a:r>
              <a:rPr lang="ru-RU" sz="2400" dirty="0">
                <a:solidFill>
                  <a:schemeClr val="tx1"/>
                </a:solidFill>
              </a:rPr>
              <a:t>) Для просмотра приложений и процессов, запущенных на компьютере. 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05911" y="4389857"/>
            <a:ext cx="3854749" cy="1754326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Г</a:t>
            </a:r>
            <a:r>
              <a:rPr lang="ru-RU" sz="2400" dirty="0"/>
              <a:t>) Для просмотра программ, установленных за последний месяц. 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7026" y="4365104"/>
            <a:ext cx="3771282" cy="1754326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В</a:t>
            </a:r>
            <a:r>
              <a:rPr lang="ru-RU" sz="2400" dirty="0"/>
              <a:t>) Для просмотра устройств, подключенных к компьютеру</a:t>
            </a:r>
            <a:r>
              <a:rPr lang="ru-RU" sz="2400" dirty="0" smtClean="0"/>
              <a:t>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244408" y="6211333"/>
            <a:ext cx="720080" cy="504056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23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Что такое ярлык?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99992" y="2388842"/>
            <a:ext cx="4283968" cy="166199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1100" dirty="0" smtClean="0"/>
          </a:p>
          <a:p>
            <a:r>
              <a:rPr lang="ru-RU" sz="2400" dirty="0" smtClean="0"/>
              <a:t>Б</a:t>
            </a:r>
            <a:r>
              <a:rPr lang="ru-RU" sz="2400" dirty="0"/>
              <a:t>) приложение для открывания сложных </a:t>
            </a:r>
            <a:r>
              <a:rPr lang="ru-RU" sz="2400" dirty="0" smtClean="0"/>
              <a:t>программ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369205"/>
            <a:ext cx="3744416" cy="166199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А</a:t>
            </a:r>
            <a:r>
              <a:rPr lang="ru-RU" sz="2400" dirty="0"/>
              <a:t>) объект, программа, </a:t>
            </a:r>
            <a:r>
              <a:rPr lang="ru-RU" sz="2400" dirty="0" smtClean="0"/>
              <a:t>файл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4592161"/>
            <a:ext cx="4283968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В</a:t>
            </a:r>
            <a:r>
              <a:rPr lang="ru-RU" sz="2400" dirty="0">
                <a:solidFill>
                  <a:schemeClr val="tx1"/>
                </a:solidFill>
              </a:rPr>
              <a:t>) значок объекта, на путь к которому он указывает 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592161"/>
            <a:ext cx="3744416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Г</a:t>
            </a:r>
            <a:r>
              <a:rPr lang="ru-RU" sz="2400" dirty="0"/>
              <a:t>) нет верного </a:t>
            </a:r>
            <a:r>
              <a:rPr lang="ru-RU" sz="2400" dirty="0" smtClean="0"/>
              <a:t>ответа</a:t>
            </a:r>
          </a:p>
          <a:p>
            <a:r>
              <a:rPr lang="ru-RU" dirty="0" smtClean="0"/>
              <a:t> </a:t>
            </a:r>
          </a:p>
          <a:p>
            <a:endParaRPr lang="ru-RU" sz="2400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rgbClr val="4D4E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1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935088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100" b="1" dirty="0">
                <a:solidFill>
                  <a:schemeClr val="tx1"/>
                </a:solidFill>
              </a:rPr>
              <a:t>Повторяющийся вверху и (или) внизу всех или большинства страниц однотипный текст называется: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0628" y="3131715"/>
            <a:ext cx="3528392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А</a:t>
            </a:r>
            <a:r>
              <a:rPr lang="ru-RU" sz="2800" dirty="0"/>
              <a:t>) </a:t>
            </a:r>
            <a:r>
              <a:rPr lang="ru-RU" sz="2800" dirty="0" smtClean="0"/>
              <a:t>ссылкой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99055" y="3128183"/>
            <a:ext cx="3528392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>
              <a:solidFill>
                <a:schemeClr val="accent3"/>
              </a:solidFill>
            </a:endParaRPr>
          </a:p>
          <a:p>
            <a:r>
              <a:rPr lang="ru-RU" sz="2800" dirty="0" smtClean="0">
                <a:solidFill>
                  <a:schemeClr val="tx1"/>
                </a:solidFill>
              </a:rPr>
              <a:t>Б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  <a:r>
              <a:rPr lang="ru-RU" sz="2800" dirty="0" smtClean="0">
                <a:solidFill>
                  <a:schemeClr val="tx1"/>
                </a:solidFill>
              </a:rPr>
              <a:t>колонтитулом</a:t>
            </a:r>
          </a:p>
          <a:p>
            <a:r>
              <a:rPr lang="ru-RU" dirty="0" smtClean="0">
                <a:solidFill>
                  <a:schemeClr val="accent3"/>
                </a:solidFill>
              </a:rPr>
              <a:t> </a:t>
            </a:r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628" y="4823904"/>
            <a:ext cx="3528392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В</a:t>
            </a:r>
            <a:r>
              <a:rPr lang="ru-RU" sz="2800" dirty="0"/>
              <a:t>) </a:t>
            </a:r>
            <a:r>
              <a:rPr lang="ru-RU" sz="2800" dirty="0" smtClean="0"/>
              <a:t>подписью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99055" y="4808565"/>
            <a:ext cx="3528392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Г</a:t>
            </a:r>
            <a:r>
              <a:rPr lang="ru-RU" sz="2800" dirty="0"/>
              <a:t>) </a:t>
            </a:r>
            <a:r>
              <a:rPr lang="ru-RU" sz="2800" dirty="0" smtClean="0"/>
              <a:t>гиперссылкой</a:t>
            </a:r>
          </a:p>
          <a:p>
            <a:endParaRPr lang="ru-RU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E2F11B"/>
          </a:solidFill>
          <a:ln>
            <a:solidFill>
              <a:srgbClr val="E2F11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Логическое задание</a:t>
            </a:r>
            <a:endParaRPr lang="ru-RU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79682" y="1556792"/>
            <a:ext cx="8208912" cy="158417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1300" dirty="0" smtClean="0"/>
          </a:p>
          <a:p>
            <a:pPr marL="0" indent="0" algn="just">
              <a:buFontTx/>
              <a:buNone/>
              <a:defRPr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Пользуясь данной таблицей, расшифруйте головоломку:</a:t>
            </a:r>
          </a:p>
          <a:p>
            <a:pPr marL="0" indent="0" algn="just">
              <a:buFontTx/>
              <a:buNone/>
              <a:defRPr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(3,4), (2,2), (3,1), (2,6), (3,10), (2,8), (3,6), (2,3), (1,1), (3,10), (3,11), (1,12), (2,2), (3,6), (3,5), (3,1), (1,1), (2,4), (1,5), (2,2)</a:t>
            </a:r>
          </a:p>
          <a:p>
            <a:pPr marL="0" indent="0" algn="just">
              <a:buFontTx/>
              <a:buNone/>
              <a:defRPr/>
            </a:pPr>
            <a:endParaRPr lang="uk-UA" sz="1800" dirty="0" smtClean="0"/>
          </a:p>
          <a:p>
            <a:pPr marL="0" indent="0">
              <a:buFontTx/>
              <a:buNone/>
              <a:defRPr/>
            </a:pPr>
            <a:endParaRPr lang="uk-UA" sz="1600" dirty="0" smtClean="0"/>
          </a:p>
          <a:p>
            <a:pPr algn="just">
              <a:defRPr/>
            </a:pPr>
            <a:endParaRPr lang="ru-RU" sz="1400" dirty="0" smtClean="0"/>
          </a:p>
          <a:p>
            <a:pPr marL="0" indent="0">
              <a:buFontTx/>
              <a:buNone/>
              <a:defRPr/>
            </a:pPr>
            <a:endParaRPr lang="uk-UA" sz="1300" dirty="0" smtClean="0"/>
          </a:p>
          <a:p>
            <a:pPr marL="0" indent="0">
              <a:buFontTx/>
              <a:buNone/>
              <a:defRPr/>
            </a:pPr>
            <a:endParaRPr lang="uk-UA" sz="1300" dirty="0" smtClean="0"/>
          </a:p>
          <a:p>
            <a:pPr marL="0" indent="0">
              <a:buFontTx/>
              <a:buNone/>
              <a:defRPr/>
            </a:pPr>
            <a:endParaRPr lang="uk-UA" sz="1300" dirty="0" smtClean="0"/>
          </a:p>
        </p:txBody>
      </p:sp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489326"/>
            <a:ext cx="8840665" cy="1727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rgbClr val="E2F11B"/>
          </a:solidFill>
          <a:ln>
            <a:solidFill>
              <a:srgbClr val="E2F1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1407" y="5487344"/>
            <a:ext cx="1594698" cy="756084"/>
          </a:xfrm>
          <a:prstGeom prst="roundRect">
            <a:avLst/>
          </a:prstGeom>
          <a:gradFill flip="none" rotWithShape="1">
            <a:gsLst>
              <a:gs pos="0">
                <a:srgbClr val="E2F11B">
                  <a:shade val="30000"/>
                  <a:satMod val="115000"/>
                </a:srgbClr>
              </a:gs>
              <a:gs pos="50000">
                <a:srgbClr val="E2F11B">
                  <a:shade val="67500"/>
                  <a:satMod val="115000"/>
                </a:srgbClr>
              </a:gs>
              <a:gs pos="100000">
                <a:srgbClr val="E2F11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E2F1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Ответ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3768" y="5518973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Графический редактор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29469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22114"/>
          </a:xfr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>«</a:t>
            </a:r>
            <a:r>
              <a:rPr lang="ru-RU" altLang="ru-RU" dirty="0"/>
              <a:t>Прочти слова» </a:t>
            </a:r>
            <a:br>
              <a:rPr lang="ru-RU" altLang="ru-RU" dirty="0"/>
            </a:br>
            <a:endParaRPr lang="ru-RU" dirty="0"/>
          </a:p>
        </p:txBody>
      </p:sp>
      <p:graphicFrame>
        <p:nvGraphicFramePr>
          <p:cNvPr id="7" name="Group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8854038"/>
              </p:ext>
            </p:extLst>
          </p:nvPr>
        </p:nvGraphicFramePr>
        <p:xfrm>
          <a:off x="395536" y="1700808"/>
          <a:ext cx="3672406" cy="1800200"/>
        </p:xfrm>
        <a:graphic>
          <a:graphicData uri="http://schemas.openxmlformats.org/drawingml/2006/table">
            <a:tbl>
              <a:tblPr/>
              <a:tblGrid>
                <a:gridCol w="1223425"/>
                <a:gridCol w="1225556"/>
                <a:gridCol w="1223425"/>
              </a:tblGrid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297705"/>
              </p:ext>
            </p:extLst>
          </p:nvPr>
        </p:nvGraphicFramePr>
        <p:xfrm>
          <a:off x="467544" y="4221502"/>
          <a:ext cx="3672407" cy="1801681"/>
        </p:xfrm>
        <a:graphic>
          <a:graphicData uri="http://schemas.openxmlformats.org/drawingml/2006/table">
            <a:tbl>
              <a:tblPr/>
              <a:tblGrid>
                <a:gridCol w="1223425"/>
                <a:gridCol w="1225557"/>
                <a:gridCol w="1223425"/>
              </a:tblGrid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5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213992"/>
              </p:ext>
            </p:extLst>
          </p:nvPr>
        </p:nvGraphicFramePr>
        <p:xfrm>
          <a:off x="4932041" y="1700808"/>
          <a:ext cx="3672407" cy="1800200"/>
        </p:xfrm>
        <a:graphic>
          <a:graphicData uri="http://schemas.openxmlformats.org/drawingml/2006/table">
            <a:tbl>
              <a:tblPr/>
              <a:tblGrid>
                <a:gridCol w="1223425"/>
                <a:gridCol w="1225557"/>
                <a:gridCol w="1223425"/>
              </a:tblGrid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868902"/>
              </p:ext>
            </p:extLst>
          </p:nvPr>
        </p:nvGraphicFramePr>
        <p:xfrm>
          <a:off x="4859785" y="4293096"/>
          <a:ext cx="3672407" cy="1800200"/>
        </p:xfrm>
        <a:graphic>
          <a:graphicData uri="http://schemas.openxmlformats.org/drawingml/2006/table">
            <a:tbl>
              <a:tblPr/>
              <a:tblGrid>
                <a:gridCol w="1223425"/>
                <a:gridCol w="1225557"/>
                <a:gridCol w="1223425"/>
              </a:tblGrid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FF"/>
                          </a:solidFill>
                          <a:effectLst/>
                          <a:latin typeface="Baskerville Old Face" pitchFamily="18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Стрелка вправо 12">
            <a:hlinkClick r:id="rId2" action="ppaction://hlinksldjump"/>
          </p:cNvPr>
          <p:cNvSpPr/>
          <p:nvPr/>
        </p:nvSpPr>
        <p:spPr>
          <a:xfrm>
            <a:off x="8316416" y="6281986"/>
            <a:ext cx="720080" cy="504056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67544" y="3573016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Бейсик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436096" y="3573016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Курсор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6133175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Память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832140" y="6118427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Сервер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7795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418EA"/>
          </a:solidFill>
          <a:ln>
            <a:solidFill>
              <a:srgbClr val="F418EA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Соедините название программы с видом расширения ее файлов.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19110"/>
              </p:ext>
            </p:extLst>
          </p:nvPr>
        </p:nvGraphicFramePr>
        <p:xfrm>
          <a:off x="395536" y="1628800"/>
          <a:ext cx="8424936" cy="201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/>
                <a:gridCol w="2106234"/>
                <a:gridCol w="2106234"/>
                <a:gridCol w="2106234"/>
              </a:tblGrid>
              <a:tr h="1434468">
                <a:tc>
                  <a:txBody>
                    <a:bodyPr/>
                    <a:lstStyle/>
                    <a:p>
                      <a:r>
                        <a:rPr lang="ru-RU" dirty="0" smtClean="0"/>
                        <a:t>А. MS </a:t>
                      </a:r>
                      <a:r>
                        <a:rPr lang="ru-RU" dirty="0" err="1" smtClean="0"/>
                        <a:t>Power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Point</a:t>
                      </a:r>
                      <a:r>
                        <a:rPr lang="ru-RU" dirty="0" smtClean="0"/>
                        <a:t> 		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Б. </a:t>
                      </a:r>
                      <a:r>
                        <a:rPr lang="ru-RU" dirty="0" err="1" smtClean="0"/>
                        <a:t>Paint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В. Блокнот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Г. MS </a:t>
                      </a:r>
                      <a:r>
                        <a:rPr lang="ru-RU" dirty="0" err="1" smtClean="0"/>
                        <a:t>Word</a:t>
                      </a:r>
                      <a:r>
                        <a:rPr lang="ru-RU" dirty="0" smtClean="0"/>
                        <a:t>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81756">
                <a:tc>
                  <a:txBody>
                    <a:bodyPr/>
                    <a:lstStyle/>
                    <a:p>
                      <a:r>
                        <a:rPr lang="en-US" dirty="0" smtClean="0"/>
                        <a:t>1. *.</a:t>
                      </a:r>
                      <a:r>
                        <a:rPr lang="en-US" dirty="0" err="1" smtClean="0"/>
                        <a:t>png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 *</a:t>
                      </a:r>
                      <a:r>
                        <a:rPr lang="en-US" dirty="0" err="1" smtClean="0"/>
                        <a:t>pptx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 *.txt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4.*.docx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148061" y="4005064"/>
            <a:ext cx="3528393" cy="954107"/>
          </a:xfrm>
          <a:prstGeom prst="rect">
            <a:avLst/>
          </a:prstGeom>
          <a:ln>
            <a:solidFill>
              <a:srgbClr val="F418EA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Б</a:t>
            </a:r>
            <a:r>
              <a:rPr lang="ru-RU" sz="2000" dirty="0"/>
              <a:t>) А - 1, Б - 2, В - 4, Г - 3 </a:t>
            </a:r>
          </a:p>
          <a:p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4020027"/>
            <a:ext cx="3672408" cy="954107"/>
          </a:xfrm>
          <a:prstGeom prst="rect">
            <a:avLst/>
          </a:prstGeom>
          <a:ln>
            <a:solidFill>
              <a:srgbClr val="F418EA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А</a:t>
            </a:r>
            <a:r>
              <a:rPr lang="ru-RU" sz="2000" dirty="0"/>
              <a:t>) А - 1, Б - 2, В - 3, Г </a:t>
            </a:r>
            <a:r>
              <a:rPr lang="ru-RU" sz="2000" dirty="0" smtClean="0"/>
              <a:t>– 4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5251779"/>
            <a:ext cx="3672408" cy="954107"/>
          </a:xfrm>
          <a:prstGeom prst="rect">
            <a:avLst/>
          </a:prstGeom>
          <a:ln>
            <a:solidFill>
              <a:srgbClr val="F418EA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>
                <a:solidFill>
                  <a:schemeClr val="tx1"/>
                </a:solidFill>
              </a:rPr>
              <a:t>В</a:t>
            </a:r>
            <a:r>
              <a:rPr lang="ru-RU" sz="2000" dirty="0">
                <a:solidFill>
                  <a:schemeClr val="tx1"/>
                </a:solidFill>
              </a:rPr>
              <a:t>) А - 2, Б - 1, В - 3, Г </a:t>
            </a:r>
            <a:r>
              <a:rPr lang="ru-RU" sz="2000" dirty="0" smtClean="0">
                <a:solidFill>
                  <a:schemeClr val="tx1"/>
                </a:solidFill>
              </a:rPr>
              <a:t>– 4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139431" y="5223644"/>
            <a:ext cx="3528393" cy="954107"/>
          </a:xfrm>
          <a:prstGeom prst="rect">
            <a:avLst/>
          </a:prstGeom>
          <a:ln>
            <a:solidFill>
              <a:srgbClr val="F418EA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Г</a:t>
            </a:r>
            <a:r>
              <a:rPr lang="ru-RU" sz="2000" dirty="0"/>
              <a:t>) А - 4, Б - 3, В - 2, Г </a:t>
            </a:r>
            <a:r>
              <a:rPr lang="ru-RU" sz="2000" dirty="0" smtClean="0"/>
              <a:t>– 1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Стрелка вправо 9">
            <a:hlinkClick r:id="rId2" action="ppaction://hlinksldjump"/>
          </p:cNvPr>
          <p:cNvSpPr/>
          <p:nvPr/>
        </p:nvSpPr>
        <p:spPr>
          <a:xfrm>
            <a:off x="8316414" y="6309320"/>
            <a:ext cx="720080" cy="504056"/>
          </a:xfrm>
          <a:prstGeom prst="rightArrow">
            <a:avLst/>
          </a:prstGeom>
          <a:solidFill>
            <a:srgbClr val="F418EA"/>
          </a:solidFill>
          <a:ln>
            <a:solidFill>
              <a:srgbClr val="F418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33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872" y="188640"/>
            <a:ext cx="8229600" cy="2295128"/>
          </a:xfrm>
          <a:solidFill>
            <a:schemeClr val="accent6">
              <a:lumMod val="5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 smtClean="0"/>
              <a:t>Не каждый совершить сумеет сам </a:t>
            </a:r>
            <a:br>
              <a:rPr lang="ru-RU" sz="2400" b="1" dirty="0" smtClean="0"/>
            </a:br>
            <a:r>
              <a:rPr lang="ru-RU" sz="2400" b="1" dirty="0" smtClean="0"/>
              <a:t>Процесс создания компьютерных  программ.</a:t>
            </a:r>
            <a:br>
              <a:rPr lang="ru-RU" sz="2400" b="1" dirty="0" smtClean="0"/>
            </a:br>
            <a:r>
              <a:rPr lang="ru-RU" sz="2400" b="1" dirty="0" smtClean="0"/>
              <a:t> Искусство это тщательно планируй, </a:t>
            </a:r>
            <a:br>
              <a:rPr lang="ru-RU" sz="2400" b="1" dirty="0" smtClean="0"/>
            </a:br>
            <a:r>
              <a:rPr lang="ru-RU" sz="2400" b="1" dirty="0" smtClean="0"/>
              <a:t>А сам процесс зовётся…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236833"/>
            <a:ext cx="3960440" cy="123110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>
                <a:solidFill>
                  <a:schemeClr val="tx1"/>
                </a:solidFill>
              </a:rPr>
              <a:t>А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  <a:r>
              <a:rPr lang="ru-RU" sz="2800" dirty="0" smtClean="0">
                <a:solidFill>
                  <a:schemeClr val="tx1"/>
                </a:solidFill>
              </a:rPr>
              <a:t>программированием </a:t>
            </a:r>
            <a:r>
              <a:rPr lang="ru-RU" sz="2800" dirty="0"/>
              <a:t>		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88024" y="4821009"/>
            <a:ext cx="4032448" cy="107721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Г) администрированием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212976"/>
            <a:ext cx="4032448" cy="107721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	</a:t>
            </a:r>
            <a:endParaRPr lang="ru-RU" dirty="0" smtClean="0"/>
          </a:p>
          <a:p>
            <a:r>
              <a:rPr lang="ru-RU" sz="2800" dirty="0" smtClean="0">
                <a:solidFill>
                  <a:schemeClr val="tx1"/>
                </a:solidFill>
              </a:rPr>
              <a:t>Б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  <a:r>
              <a:rPr lang="ru-RU" sz="2800" dirty="0" smtClean="0">
                <a:solidFill>
                  <a:schemeClr val="tx1"/>
                </a:solidFill>
              </a:rPr>
              <a:t>учёбой</a:t>
            </a:r>
          </a:p>
          <a:p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5774" y="4821009"/>
            <a:ext cx="3936186" cy="107721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В</a:t>
            </a:r>
            <a:r>
              <a:rPr lang="ru-RU" sz="2800" dirty="0"/>
              <a:t>) </a:t>
            </a:r>
            <a:r>
              <a:rPr lang="ru-RU" sz="2800" dirty="0" smtClean="0"/>
              <a:t>игрой</a:t>
            </a:r>
          </a:p>
          <a:p>
            <a:endParaRPr lang="ru-RU" dirty="0"/>
          </a:p>
        </p:txBody>
      </p:sp>
      <p:sp>
        <p:nvSpPr>
          <p:cNvPr id="11" name="Стрелка вправо 10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44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ru-RU" dirty="0" smtClean="0"/>
              <a:t>Ребус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60" y="1556792"/>
            <a:ext cx="7798186" cy="2932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316416" y="6237312"/>
            <a:ext cx="720080" cy="504056"/>
          </a:xfrm>
          <a:prstGeom prst="rightArrow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55436" y="5229200"/>
            <a:ext cx="1944216" cy="720080"/>
          </a:xfrm>
          <a:prstGeom prst="round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Ответ 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19872" y="5025950"/>
            <a:ext cx="35204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400" b="1" dirty="0" smtClean="0"/>
              <a:t>Процедура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411307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459" y="188640"/>
            <a:ext cx="8229600" cy="100811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altLang="ru-RU" sz="2400" b="1" dirty="0">
                <a:latin typeface="Arial" pitchFamily="34" charset="0"/>
                <a:ea typeface="Calibri" pitchFamily="34" charset="0"/>
                <a:cs typeface="Calibri" pitchFamily="34" charset="0"/>
              </a:rPr>
              <a:t>Сопоставьте изображения периферийный устройств компьютера с их названиями</a:t>
            </a:r>
            <a:r>
              <a:rPr lang="ru-RU" altLang="ru-RU" sz="2400" b="1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:</a:t>
            </a:r>
            <a:endParaRPr lang="ru-RU" sz="3200" dirty="0"/>
          </a:p>
        </p:txBody>
      </p:sp>
      <p:pic>
        <p:nvPicPr>
          <p:cNvPr id="8193" name="Picture 1" descr="inf1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30" b="3572"/>
          <a:stretch>
            <a:fillRect/>
          </a:stretch>
        </p:blipFill>
        <p:spPr bwMode="auto">
          <a:xfrm>
            <a:off x="4716016" y="1363749"/>
            <a:ext cx="3384376" cy="226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059050" y="5085184"/>
            <a:ext cx="3833430" cy="984885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Г) А-1, Б-3, В-2, Г-4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363749"/>
            <a:ext cx="30963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altLang="ru-RU" sz="2400" b="1" i="1" dirty="0">
                <a:latin typeface="Arial" pitchFamily="34" charset="0"/>
                <a:ea typeface="Calibri" pitchFamily="34" charset="0"/>
                <a:cs typeface="Calibri" pitchFamily="34" charset="0"/>
              </a:rPr>
              <a:t>А – сканер; </a:t>
            </a:r>
            <a:endParaRPr lang="ru-RU" altLang="ru-RU" sz="2400" b="1" i="1" dirty="0" smtClean="0"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ru-RU" altLang="ru-RU" sz="2400" b="1" i="1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Б </a:t>
            </a:r>
            <a:r>
              <a:rPr lang="ru-RU" altLang="ru-RU" sz="2400" b="1" i="1" dirty="0">
                <a:latin typeface="Arial" pitchFamily="34" charset="0"/>
                <a:ea typeface="Calibri" pitchFamily="34" charset="0"/>
                <a:cs typeface="Calibri" pitchFamily="34" charset="0"/>
              </a:rPr>
              <a:t>– клавиатура; </a:t>
            </a:r>
            <a:endParaRPr lang="ru-RU" altLang="ru-RU" sz="2400" b="1" i="1" dirty="0" smtClean="0"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ru-RU" altLang="ru-RU" sz="2400" b="1" i="1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lang="ru-RU" altLang="ru-RU" sz="2400" b="1" i="1" dirty="0">
                <a:latin typeface="Arial" pitchFamily="34" charset="0"/>
                <a:ea typeface="Calibri" pitchFamily="34" charset="0"/>
                <a:cs typeface="Calibri" pitchFamily="34" charset="0"/>
              </a:rPr>
              <a:t>– джойстик; </a:t>
            </a:r>
            <a:endParaRPr lang="ru-RU" altLang="ru-RU" sz="2400" b="1" i="1" dirty="0" smtClean="0"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ru-RU" altLang="ru-RU" sz="2400" b="1" i="1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Г </a:t>
            </a:r>
            <a:r>
              <a:rPr lang="ru-RU" altLang="ru-RU" sz="2400" b="1" i="1" dirty="0">
                <a:latin typeface="Arial" pitchFamily="34" charset="0"/>
                <a:ea typeface="Calibri" pitchFamily="34" charset="0"/>
                <a:cs typeface="Calibri" pitchFamily="34" charset="0"/>
              </a:rPr>
              <a:t>– веб-камера</a:t>
            </a:r>
            <a:r>
              <a:rPr lang="ru-RU" altLang="ru-RU" sz="1600" dirty="0">
                <a:latin typeface="Arial" pitchFamily="34" charset="0"/>
                <a:cs typeface="Arial" pitchFamily="34" charset="0"/>
              </a:rPr>
              <a:t/>
            </a:r>
            <a:br>
              <a:rPr lang="ru-RU" altLang="ru-RU" sz="1600" dirty="0">
                <a:latin typeface="Arial" pitchFamily="34" charset="0"/>
                <a:cs typeface="Arial" pitchFamily="34" charset="0"/>
              </a:rPr>
            </a:br>
            <a:endParaRPr lang="ru-RU" sz="2400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75132" y="5033331"/>
            <a:ext cx="3719010" cy="1015663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В) А-2, Б-3, В-4, Г-1				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042588" y="3890621"/>
            <a:ext cx="3833430" cy="892552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accent3"/>
              </a:solidFill>
              <a:effectLst/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Б) А-3, Б-1, В-4, Г-2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accent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51520" y="3950486"/>
            <a:ext cx="3779912" cy="892552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А) А-2, Б-1, В-4, Г-3			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трелка вправо 9">
            <a:hlinkClick r:id="rId3" action="ppaction://hlinksldjump"/>
          </p:cNvPr>
          <p:cNvSpPr/>
          <p:nvPr/>
        </p:nvSpPr>
        <p:spPr>
          <a:xfrm>
            <a:off x="8389281" y="6327577"/>
            <a:ext cx="720080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95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504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504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Ребус </a:t>
            </a:r>
            <a:endParaRPr lang="ru-RU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832725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316416" y="6309320"/>
            <a:ext cx="720080" cy="504056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4738551"/>
            <a:ext cx="410080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000" b="1" dirty="0" smtClean="0"/>
              <a:t>Провайдер </a:t>
            </a:r>
            <a:endParaRPr lang="ru-RU" sz="6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7599" y="4968246"/>
            <a:ext cx="1872208" cy="70788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Ответ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97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03040"/>
          </a:xfrm>
          <a:solidFill>
            <a:srgbClr val="D99694"/>
          </a:solidFill>
          <a:ln>
            <a:solidFill>
              <a:srgbClr val="D9969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/>
              <a:t>Корпус персонального компьютера может быть…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287221"/>
            <a:ext cx="3622025" cy="1015663"/>
          </a:xfrm>
          <a:prstGeom prst="rect">
            <a:avLst/>
          </a:prstGeom>
          <a:ln>
            <a:solidFill>
              <a:srgbClr val="D9969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А</a:t>
            </a:r>
            <a:r>
              <a:rPr lang="ru-RU" sz="2400" dirty="0"/>
              <a:t>) ручной и планшетный; 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67774" y="3195087"/>
            <a:ext cx="4802833" cy="1107996"/>
          </a:xfrm>
          <a:prstGeom prst="rect">
            <a:avLst/>
          </a:prstGeom>
          <a:ln>
            <a:solidFill>
              <a:srgbClr val="D9969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Б</a:t>
            </a:r>
            <a:r>
              <a:rPr lang="ru-RU" sz="2400" dirty="0"/>
              <a:t>) внешний и внутренний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4787978"/>
            <a:ext cx="3622025" cy="1015663"/>
          </a:xfrm>
          <a:prstGeom prst="rect">
            <a:avLst/>
          </a:prstGeom>
          <a:ln>
            <a:solidFill>
              <a:srgbClr val="D9969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/>
              <a:t>В</a:t>
            </a:r>
            <a:r>
              <a:rPr lang="ru-RU" sz="2400" dirty="0"/>
              <a:t>) струйный и лазерный</a:t>
            </a:r>
            <a:r>
              <a:rPr lang="ru-RU" sz="2400" dirty="0" smtClean="0"/>
              <a:t>;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4804476"/>
            <a:ext cx="4824537" cy="1015663"/>
          </a:xfrm>
          <a:prstGeom prst="rect">
            <a:avLst/>
          </a:prstGeom>
          <a:ln>
            <a:solidFill>
              <a:srgbClr val="D9969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>
              <a:solidFill>
                <a:schemeClr val="accent3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Г</a:t>
            </a:r>
            <a:r>
              <a:rPr lang="ru-RU" sz="2400" dirty="0">
                <a:solidFill>
                  <a:schemeClr val="tx1"/>
                </a:solidFill>
              </a:rPr>
              <a:t>) горизонтальный и вертикальный 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rgbClr val="D99694"/>
          </a:solidFill>
          <a:ln>
            <a:solidFill>
              <a:srgbClr val="D99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58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791072"/>
          </a:xfrm>
          <a:noFill/>
          <a:ln>
            <a:solidFill>
              <a:srgbClr val="4D4E83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/>
              <a:t> </a:t>
            </a:r>
            <a:r>
              <a:rPr lang="ru-RU" sz="3600" b="1" dirty="0"/>
              <a:t>В чем измеряется масштаб рисунка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в </a:t>
            </a:r>
            <a:r>
              <a:rPr lang="ru-RU" sz="3600" b="1" dirty="0"/>
              <a:t>редакторе </a:t>
            </a:r>
            <a:r>
              <a:rPr lang="ru-RU" sz="3600" b="1" dirty="0" err="1"/>
              <a:t>Paint</a:t>
            </a:r>
            <a:r>
              <a:rPr lang="ru-RU" sz="3600" b="1" dirty="0" smtClean="0"/>
              <a:t>?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9124" y="3148298"/>
            <a:ext cx="3964844" cy="1077218"/>
          </a:xfrm>
          <a:prstGeom prst="rect">
            <a:avLst/>
          </a:prstGeom>
          <a:ln>
            <a:solidFill>
              <a:srgbClr val="4D4E8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800" dirty="0" smtClean="0"/>
              <a:t>А</a:t>
            </a:r>
            <a:r>
              <a:rPr lang="ru-RU" sz="2800" dirty="0"/>
              <a:t>) в </a:t>
            </a:r>
            <a:r>
              <a:rPr lang="ru-RU" sz="2800" dirty="0" smtClean="0"/>
              <a:t>процентах</a:t>
            </a:r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913784" y="3148298"/>
            <a:ext cx="3779912" cy="1077218"/>
          </a:xfrm>
          <a:prstGeom prst="rect">
            <a:avLst/>
          </a:prstGeom>
          <a:ln>
            <a:solidFill>
              <a:srgbClr val="4D4E8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800" dirty="0" smtClean="0"/>
              <a:t>Б</a:t>
            </a:r>
            <a:r>
              <a:rPr lang="ru-RU" sz="2800" dirty="0"/>
              <a:t>) в </a:t>
            </a:r>
            <a:r>
              <a:rPr lang="ru-RU" sz="2800" dirty="0" smtClean="0"/>
              <a:t>точках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6513" y="4653136"/>
            <a:ext cx="3964844" cy="1077218"/>
          </a:xfrm>
          <a:prstGeom prst="rect">
            <a:avLst/>
          </a:prstGeom>
          <a:ln>
            <a:solidFill>
              <a:srgbClr val="4D4E8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800" dirty="0" smtClean="0">
                <a:solidFill>
                  <a:schemeClr val="tx1"/>
                </a:solidFill>
              </a:rPr>
              <a:t>В</a:t>
            </a:r>
            <a:r>
              <a:rPr lang="ru-RU" sz="2800" dirty="0">
                <a:solidFill>
                  <a:schemeClr val="tx1"/>
                </a:solidFill>
              </a:rPr>
              <a:t>) в </a:t>
            </a:r>
            <a:r>
              <a:rPr lang="ru-RU" sz="2800" dirty="0" smtClean="0">
                <a:solidFill>
                  <a:schemeClr val="tx1"/>
                </a:solidFill>
              </a:rPr>
              <a:t>миллиметрах</a:t>
            </a:r>
          </a:p>
          <a:p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4967536" y="4653136"/>
            <a:ext cx="3672408" cy="1077218"/>
          </a:xfrm>
          <a:prstGeom prst="rect">
            <a:avLst/>
          </a:prstGeom>
          <a:ln>
            <a:solidFill>
              <a:srgbClr val="4D4E8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/>
              <a:t>Г</a:t>
            </a:r>
            <a:r>
              <a:rPr lang="ru-RU" sz="2800" dirty="0"/>
              <a:t>) в </a:t>
            </a:r>
            <a:r>
              <a:rPr lang="ru-RU" sz="2800" dirty="0" smtClean="0"/>
              <a:t>пикселях</a:t>
            </a:r>
          </a:p>
          <a:p>
            <a:r>
              <a:rPr lang="ru-RU" dirty="0" smtClean="0"/>
              <a:t> </a:t>
            </a: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100392" y="6165304"/>
            <a:ext cx="720080" cy="504056"/>
          </a:xfrm>
          <a:prstGeom prst="rightArrow">
            <a:avLst/>
          </a:prstGeom>
          <a:solidFill>
            <a:srgbClr val="4D4E83"/>
          </a:solidFill>
          <a:ln>
            <a:solidFill>
              <a:srgbClr val="4D4E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96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BBB5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504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504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251</TotalTime>
  <Words>572</Words>
  <Application>Microsoft Office PowerPoint</Application>
  <PresentationFormat>Экран (4:3)</PresentationFormat>
  <Paragraphs>159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Интерактивная игра «14 оттенков информатики»</vt:lpstr>
      <vt:lpstr>Презентация PowerPoint</vt:lpstr>
      <vt:lpstr> Чтобы изображение стало фоном, и текст был на переднем плане, вам необходимо:  </vt:lpstr>
      <vt:lpstr>Презентация PowerPoint</vt:lpstr>
      <vt:lpstr>Для чего служит диспетчер задач?  </vt:lpstr>
      <vt:lpstr>Что такое ярлык?  </vt:lpstr>
      <vt:lpstr>Повторяющийся вверху и (или) внизу всех или большинства страниц однотипный текст называется: </vt:lpstr>
      <vt:lpstr>Логическое задание</vt:lpstr>
      <vt:lpstr> «Прочти слова»  </vt:lpstr>
      <vt:lpstr>Соедините название программы с видом расширения ее файлов. </vt:lpstr>
      <vt:lpstr>Не каждый совершить сумеет сам  Процесс создания компьютерных  программ.  Искусство это тщательно планируй,  А сам процесс зовётся…</vt:lpstr>
      <vt:lpstr>Ребус </vt:lpstr>
      <vt:lpstr>Сопоставьте изображения периферийный устройств компьютера с их названиями:</vt:lpstr>
      <vt:lpstr>Ребус </vt:lpstr>
      <vt:lpstr>Корпус персонального компьютера может быть… </vt:lpstr>
      <vt:lpstr> В чем измеряется масштаб рисунка  в редакторе Paint?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PC-1</cp:lastModifiedBy>
  <cp:revision>26</cp:revision>
  <dcterms:created xsi:type="dcterms:W3CDTF">2021-02-25T11:41:32Z</dcterms:created>
  <dcterms:modified xsi:type="dcterms:W3CDTF">2021-03-03T12:46:10Z</dcterms:modified>
</cp:coreProperties>
</file>