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1D20448-D418-4238-87EA-6A82C0C1A706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2EF9C9C-E6E9-4264-A1D6-5CE1099D205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02624" cy="201622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Собаки Сахалина–</a:t>
            </a:r>
            <a:r>
              <a:rPr lang="ru-RU" sz="3200" dirty="0" err="1" smtClean="0">
                <a:solidFill>
                  <a:srgbClr val="FF0000"/>
                </a:solidFill>
                <a:latin typeface="Arial Black" pitchFamily="34" charset="0"/>
              </a:rPr>
              <a:t>Карафуто</a:t>
            </a:r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 –</a:t>
            </a:r>
            <a:r>
              <a:rPr lang="ru-RU" sz="3200" dirty="0" err="1" smtClean="0">
                <a:solidFill>
                  <a:srgbClr val="FF0000"/>
                </a:solidFill>
                <a:latin typeface="Arial Black" pitchFamily="34" charset="0"/>
              </a:rPr>
              <a:t>кен</a:t>
            </a:r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: легенда и реальность</a:t>
            </a:r>
            <a:endParaRPr lang="ru-RU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3429000"/>
            <a:ext cx="4968552" cy="2736303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 smtClean="0">
                <a:solidFill>
                  <a:schemeClr val="tx2"/>
                </a:solidFill>
                <a:latin typeface="Calibri" pitchFamily="34" charset="0"/>
              </a:rPr>
              <a:t>Автор: Любимов Даниил</a:t>
            </a:r>
          </a:p>
          <a:p>
            <a:r>
              <a:rPr lang="ru-RU" sz="2600" dirty="0" smtClean="0">
                <a:solidFill>
                  <a:schemeClr val="tx2"/>
                </a:solidFill>
                <a:latin typeface="Calibri" pitchFamily="34" charset="0"/>
              </a:rPr>
              <a:t>                                          </a:t>
            </a:r>
            <a:r>
              <a:rPr lang="ru-RU" sz="2600" dirty="0" err="1" smtClean="0">
                <a:solidFill>
                  <a:schemeClr val="tx2"/>
                </a:solidFill>
                <a:latin typeface="Calibri" pitchFamily="34" charset="0"/>
              </a:rPr>
              <a:t>Руководитель:Гришина</a:t>
            </a:r>
            <a:r>
              <a:rPr lang="ru-RU" sz="2600" dirty="0" smtClean="0">
                <a:solidFill>
                  <a:schemeClr val="tx2"/>
                </a:solidFill>
                <a:latin typeface="Calibri" pitchFamily="34" charset="0"/>
              </a:rPr>
              <a:t> А.В.</a:t>
            </a:r>
          </a:p>
          <a:p>
            <a:endParaRPr lang="ru-RU" sz="2600" dirty="0" smtClean="0">
              <a:solidFill>
                <a:schemeClr val="tx2"/>
              </a:solidFill>
              <a:latin typeface="Calibri" pitchFamily="34" charset="0"/>
            </a:endParaRPr>
          </a:p>
          <a:p>
            <a:endParaRPr lang="ru-RU" sz="2400" dirty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Calibri" pitchFamily="34" charset="0"/>
              </a:rPr>
              <a:t>                                                                                                        2026 </a:t>
            </a:r>
            <a:endParaRPr lang="ru-RU" sz="2400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026" name="Picture 2" descr="C:\Users\User\Downloads\i (1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479448"/>
            <a:ext cx="4320478" cy="232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926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500" b="1" dirty="0">
                <a:latin typeface="Arial"/>
                <a:ea typeface="Times New Roman"/>
                <a:cs typeface="Times New Roman"/>
              </a:rPr>
              <a:t>Актуальность:</a:t>
            </a:r>
            <a:r>
              <a:rPr lang="ru-RU" sz="1500" dirty="0">
                <a:latin typeface="Arial"/>
                <a:ea typeface="Times New Roman"/>
                <a:cs typeface="Times New Roman"/>
              </a:rPr>
              <a:t> изучение истории сахалинской собаки — часть культурно‑исторического наследия Сахалинской области. Сохранение памяти об уникальном животном, сыгравшем роль в жизни коренных народов и первых исследователей острова.</a:t>
            </a:r>
            <a:endParaRPr lang="ru-RU" sz="15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500" b="1" dirty="0">
                <a:latin typeface="Arial"/>
                <a:ea typeface="Times New Roman"/>
                <a:cs typeface="Times New Roman"/>
              </a:rPr>
              <a:t>Проблема:</a:t>
            </a:r>
            <a:r>
              <a:rPr lang="ru-RU" sz="1500" dirty="0">
                <a:latin typeface="Arial"/>
                <a:ea typeface="Times New Roman"/>
                <a:cs typeface="Times New Roman"/>
              </a:rPr>
              <a:t> порода </a:t>
            </a:r>
            <a:r>
              <a:rPr lang="ru-RU" sz="1500" dirty="0" err="1">
                <a:latin typeface="Arial"/>
                <a:ea typeface="Times New Roman"/>
                <a:cs typeface="Times New Roman"/>
              </a:rPr>
              <a:t>Карафуто‑кен</a:t>
            </a:r>
            <a:r>
              <a:rPr lang="ru-RU" sz="1500" dirty="0">
                <a:latin typeface="Arial"/>
                <a:ea typeface="Times New Roman"/>
                <a:cs typeface="Times New Roman"/>
              </a:rPr>
              <a:t> считается практически утраченной. Много мифов, путаница с другими породами (сахалинские </a:t>
            </a:r>
            <a:r>
              <a:rPr lang="ru-RU" sz="1500" dirty="0" err="1">
                <a:latin typeface="Arial"/>
                <a:ea typeface="Times New Roman"/>
                <a:cs typeface="Times New Roman"/>
              </a:rPr>
              <a:t>хаски</a:t>
            </a:r>
            <a:r>
              <a:rPr lang="ru-RU" sz="1500" dirty="0">
                <a:latin typeface="Arial"/>
                <a:ea typeface="Times New Roman"/>
                <a:cs typeface="Times New Roman"/>
              </a:rPr>
              <a:t>, </a:t>
            </a:r>
            <a:r>
              <a:rPr lang="ru-RU" sz="1500" dirty="0" err="1">
                <a:latin typeface="Arial"/>
                <a:ea typeface="Times New Roman"/>
                <a:cs typeface="Times New Roman"/>
              </a:rPr>
              <a:t>акита‑ину</a:t>
            </a:r>
            <a:r>
              <a:rPr lang="ru-RU" sz="1500" dirty="0">
                <a:latin typeface="Arial"/>
                <a:ea typeface="Times New Roman"/>
                <a:cs typeface="Times New Roman"/>
              </a:rPr>
              <a:t>), мало научных данных и чистопородных представителей.</a:t>
            </a:r>
            <a:endParaRPr lang="ru-RU" sz="15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Arial"/>
                <a:ea typeface="Times New Roman"/>
              </a:rPr>
              <a:t>Актуальность и проблема исследования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608" y="3717032"/>
            <a:ext cx="4493608" cy="309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12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268760"/>
            <a:ext cx="7408333" cy="4857403"/>
          </a:xfrm>
        </p:spPr>
        <p:txBody>
          <a:bodyPr>
            <a:noAutofit/>
          </a:bodyPr>
          <a:lstStyle/>
          <a:p>
            <a:pPr lvl="0"/>
            <a:r>
              <a:rPr lang="ru-RU" b="1" dirty="0">
                <a:latin typeface="Calibri" pitchFamily="34" charset="0"/>
              </a:rPr>
              <a:t>Цель:</a:t>
            </a:r>
            <a:r>
              <a:rPr lang="ru-RU" dirty="0">
                <a:latin typeface="Calibri" pitchFamily="34" charset="0"/>
              </a:rPr>
              <a:t> восстановить исторический образ сахалинской собаки (</a:t>
            </a:r>
            <a:r>
              <a:rPr lang="ru-RU" dirty="0" err="1">
                <a:latin typeface="Calibri" pitchFamily="34" charset="0"/>
              </a:rPr>
              <a:t>Карафуто‑кен</a:t>
            </a:r>
            <a:r>
              <a:rPr lang="ru-RU" dirty="0">
                <a:latin typeface="Calibri" pitchFamily="34" charset="0"/>
              </a:rPr>
              <a:t>), отделив факты от легенд, оценить возможность её восстановления.</a:t>
            </a:r>
          </a:p>
          <a:p>
            <a:pPr lvl="0"/>
            <a:r>
              <a:rPr lang="ru-RU" b="1" dirty="0">
                <a:latin typeface="Calibri" pitchFamily="34" charset="0"/>
              </a:rPr>
              <a:t>Задачи:</a:t>
            </a:r>
            <a:endParaRPr lang="ru-RU" dirty="0">
              <a:latin typeface="Calibri" pitchFamily="34" charset="0"/>
            </a:endParaRPr>
          </a:p>
          <a:p>
            <a:pPr lvl="1"/>
            <a:r>
              <a:rPr lang="ru-RU" sz="2400" dirty="0">
                <a:latin typeface="Calibri" pitchFamily="34" charset="0"/>
              </a:rPr>
              <a:t>изучить исторические источники о происхождении и использовании сахалинских собак;</a:t>
            </a:r>
          </a:p>
          <a:p>
            <a:pPr lvl="1"/>
            <a:r>
              <a:rPr lang="ru-RU" sz="2400" dirty="0">
                <a:latin typeface="Calibri" pitchFamily="34" charset="0"/>
              </a:rPr>
              <a:t>сравнить </a:t>
            </a:r>
            <a:r>
              <a:rPr lang="ru-RU" sz="2400" dirty="0" err="1">
                <a:latin typeface="Calibri" pitchFamily="34" charset="0"/>
              </a:rPr>
              <a:t>Карафуто‑кен</a:t>
            </a:r>
            <a:r>
              <a:rPr lang="ru-RU" sz="2400" dirty="0">
                <a:latin typeface="Calibri" pitchFamily="34" charset="0"/>
              </a:rPr>
              <a:t> с похожими породами;</a:t>
            </a:r>
          </a:p>
          <a:p>
            <a:pPr lvl="1"/>
            <a:r>
              <a:rPr lang="ru-RU" sz="2400" dirty="0">
                <a:latin typeface="Calibri" pitchFamily="34" charset="0"/>
              </a:rPr>
              <a:t>проанализировать причины исчезновения породы;</a:t>
            </a:r>
          </a:p>
          <a:p>
            <a:pPr lvl="1"/>
            <a:r>
              <a:rPr lang="ru-RU" sz="2400" dirty="0">
                <a:latin typeface="Calibri" pitchFamily="34" charset="0"/>
              </a:rPr>
              <a:t>выяснить, существуют ли потомки или проекты по восстановлению породы;</a:t>
            </a:r>
          </a:p>
          <a:p>
            <a:pPr lvl="1"/>
            <a:r>
              <a:rPr lang="ru-RU" sz="2400" dirty="0">
                <a:latin typeface="Calibri" pitchFamily="34" charset="0"/>
              </a:rPr>
              <a:t>собрать и проанализировать воспоминания старожилов Сахалина.</a:t>
            </a:r>
          </a:p>
          <a:p>
            <a:pPr marL="1828800" lvl="6" indent="0">
              <a:lnSpc>
                <a:spcPct val="115000"/>
              </a:lnSpc>
              <a:spcAft>
                <a:spcPts val="1000"/>
              </a:spcAft>
              <a:buSzPts val="1000"/>
              <a:buNone/>
              <a:tabLst>
                <a:tab pos="457200" algn="l"/>
              </a:tabLst>
            </a:pPr>
            <a:endParaRPr lang="ru-RU" dirty="0">
              <a:latin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25272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Arial"/>
                <a:ea typeface="Times New Roman"/>
              </a:rPr>
              <a:t>Цель и задачи проекта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439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412776"/>
            <a:ext cx="7408333" cy="374441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b="1" dirty="0">
                <a:latin typeface="Calibri" pitchFamily="34" charset="0"/>
              </a:rPr>
              <a:t>Гипотеза:</a:t>
            </a:r>
            <a:r>
              <a:rPr lang="ru-RU" dirty="0">
                <a:latin typeface="Calibri" pitchFamily="34" charset="0"/>
              </a:rPr>
              <a:t> собака Сахалина (</a:t>
            </a:r>
            <a:r>
              <a:rPr lang="ru-RU" dirty="0" err="1">
                <a:latin typeface="Calibri" pitchFamily="34" charset="0"/>
              </a:rPr>
              <a:t>Карафуто‑кен</a:t>
            </a:r>
            <a:r>
              <a:rPr lang="ru-RU" dirty="0">
                <a:latin typeface="Calibri" pitchFamily="34" charset="0"/>
              </a:rPr>
              <a:t>) была уникальной аборигенной породой, исчезнувшей из‑за изменения уклада жизни и отсутствия целенаправленной селекции. Современные «сахалинские </a:t>
            </a:r>
            <a:r>
              <a:rPr lang="ru-RU" dirty="0" err="1">
                <a:latin typeface="Calibri" pitchFamily="34" charset="0"/>
              </a:rPr>
              <a:t>хаски</a:t>
            </a:r>
            <a:r>
              <a:rPr lang="ru-RU" dirty="0">
                <a:latin typeface="Calibri" pitchFamily="34" charset="0"/>
              </a:rPr>
              <a:t>» — лишь отдалённые помеси.</a:t>
            </a:r>
          </a:p>
          <a:p>
            <a:pPr marL="0" lvl="0" indent="0">
              <a:buNone/>
            </a:pPr>
            <a:r>
              <a:rPr lang="ru-RU" b="1" dirty="0">
                <a:latin typeface="Calibri" pitchFamily="34" charset="0"/>
              </a:rPr>
              <a:t>Ключевые </a:t>
            </a:r>
            <a:r>
              <a:rPr lang="ru-RU" b="1" dirty="0" smtClean="0">
                <a:latin typeface="Calibri" pitchFamily="34" charset="0"/>
              </a:rPr>
              <a:t>тезисы:</a:t>
            </a:r>
            <a:endParaRPr lang="ru-RU" dirty="0" smtClean="0">
              <a:latin typeface="Calibri" pitchFamily="34" charset="0"/>
            </a:endParaRPr>
          </a:p>
          <a:p>
            <a:pPr marL="301943" lvl="1" indent="0">
              <a:buNone/>
            </a:pPr>
            <a:r>
              <a:rPr lang="ru-RU" sz="2400" dirty="0" smtClean="0">
                <a:latin typeface="Calibri" pitchFamily="34" charset="0"/>
              </a:rPr>
              <a:t>аборигенная порода;</a:t>
            </a:r>
          </a:p>
          <a:p>
            <a:pPr marL="301943" lvl="1" indent="0">
              <a:buNone/>
            </a:pPr>
            <a:r>
              <a:rPr lang="ru-RU" sz="2400" dirty="0" smtClean="0">
                <a:latin typeface="Calibri" pitchFamily="34" charset="0"/>
              </a:rPr>
              <a:t>исчезла </a:t>
            </a:r>
            <a:r>
              <a:rPr lang="ru-RU" sz="2400" dirty="0">
                <a:latin typeface="Calibri" pitchFamily="34" charset="0"/>
              </a:rPr>
              <a:t>из‑за внешних факторов;</a:t>
            </a:r>
          </a:p>
          <a:p>
            <a:pPr marL="0" indent="0">
              <a:buNone/>
            </a:pPr>
            <a:r>
              <a:rPr lang="ru-RU" dirty="0" smtClean="0">
                <a:latin typeface="Calibri" pitchFamily="34" charset="0"/>
              </a:rPr>
              <a:t>     современные </a:t>
            </a:r>
            <a:r>
              <a:rPr lang="ru-RU" dirty="0">
                <a:latin typeface="Calibri" pitchFamily="34" charset="0"/>
              </a:rPr>
              <a:t>собаки — помеси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Гипотеза исследования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501008"/>
            <a:ext cx="3406560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877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/>
          </a:bodyPr>
          <a:lstStyle/>
          <a:p>
            <a:pPr lvl="0"/>
            <a:r>
              <a:rPr lang="ru-RU" b="1" dirty="0">
                <a:latin typeface="Calibri" pitchFamily="34" charset="0"/>
              </a:rPr>
              <a:t>Теории происхождения:</a:t>
            </a:r>
            <a:endParaRPr lang="ru-RU" dirty="0">
              <a:latin typeface="Calibri" pitchFamily="34" charset="0"/>
            </a:endParaRPr>
          </a:p>
          <a:p>
            <a:pPr lvl="1"/>
            <a:r>
              <a:rPr lang="ru-RU" sz="2400" dirty="0">
                <a:latin typeface="Calibri" pitchFamily="34" charset="0"/>
              </a:rPr>
              <a:t>связь с собаками коренных народов Дальнего Востока (нивхи, </a:t>
            </a:r>
            <a:r>
              <a:rPr lang="ru-RU" sz="2400" dirty="0" err="1">
                <a:latin typeface="Calibri" pitchFamily="34" charset="0"/>
              </a:rPr>
              <a:t>уильта</a:t>
            </a:r>
            <a:r>
              <a:rPr lang="ru-RU" sz="2400" dirty="0">
                <a:latin typeface="Calibri" pitchFamily="34" charset="0"/>
              </a:rPr>
              <a:t>);</a:t>
            </a:r>
          </a:p>
          <a:p>
            <a:pPr lvl="1"/>
            <a:r>
              <a:rPr lang="ru-RU" sz="2400" dirty="0">
                <a:latin typeface="Calibri" pitchFamily="34" charset="0"/>
              </a:rPr>
              <a:t>влияние японских пород;</a:t>
            </a:r>
          </a:p>
          <a:p>
            <a:pPr lvl="1"/>
            <a:r>
              <a:rPr lang="ru-RU" sz="2400" dirty="0">
                <a:latin typeface="Calibri" pitchFamily="34" charset="0"/>
              </a:rPr>
              <a:t>родство с полярными </a:t>
            </a:r>
            <a:r>
              <a:rPr lang="ru-RU" sz="2400" dirty="0" err="1">
                <a:latin typeface="Calibri" pitchFamily="34" charset="0"/>
              </a:rPr>
              <a:t>шпицеобразными</a:t>
            </a:r>
            <a:r>
              <a:rPr lang="ru-RU" sz="2400" dirty="0">
                <a:latin typeface="Calibri" pitchFamily="34" charset="0"/>
              </a:rPr>
              <a:t> собаками.</a:t>
            </a:r>
          </a:p>
          <a:p>
            <a:pPr lvl="0"/>
            <a:r>
              <a:rPr lang="ru-RU" b="1" dirty="0">
                <a:latin typeface="Calibri" pitchFamily="34" charset="0"/>
              </a:rPr>
              <a:t>Роль в жизни аборигенов:</a:t>
            </a:r>
            <a:r>
              <a:rPr lang="ru-RU" dirty="0">
                <a:latin typeface="Calibri" pitchFamily="34" charset="0"/>
              </a:rPr>
              <a:t> охота (на медведя, морского зверя), транспорт (упряжные), охрана.</a:t>
            </a:r>
          </a:p>
          <a:p>
            <a:pPr lvl="0"/>
            <a:r>
              <a:rPr lang="ru-RU" b="1" dirty="0">
                <a:latin typeface="Calibri" pitchFamily="34" charset="0"/>
              </a:rPr>
              <a:t>Японский период (1905–1945):</a:t>
            </a:r>
            <a:r>
              <a:rPr lang="ru-RU" dirty="0">
                <a:latin typeface="Calibri" pitchFamily="34" charset="0"/>
              </a:rPr>
              <a:t> целенаправленное разведение для езды и как служебных собак, пик популярности и формирования стандарта.</a:t>
            </a:r>
          </a:p>
          <a:p>
            <a:endParaRPr lang="ru-RU" dirty="0">
              <a:latin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Исторические корни: откуда пришли эти собаки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742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484784"/>
            <a:ext cx="7408333" cy="3456384"/>
          </a:xfrm>
        </p:spPr>
        <p:txBody>
          <a:bodyPr>
            <a:noAutofit/>
          </a:bodyPr>
          <a:lstStyle/>
          <a:p>
            <a:pPr lvl="0"/>
            <a:r>
              <a:rPr lang="ru-RU" sz="1800" b="1" dirty="0">
                <a:latin typeface="Calibri" pitchFamily="34" charset="0"/>
              </a:rPr>
              <a:t>Ключевое событие:</a:t>
            </a:r>
            <a:r>
              <a:rPr lang="ru-RU" sz="1800" dirty="0">
                <a:latin typeface="Calibri" pitchFamily="34" charset="0"/>
              </a:rPr>
              <a:t> японская антарктическая экспедиция 1958–1959 гг.</a:t>
            </a:r>
          </a:p>
          <a:p>
            <a:pPr lvl="0"/>
            <a:r>
              <a:rPr lang="ru-RU" sz="1800" b="1" dirty="0">
                <a:latin typeface="Calibri" pitchFamily="34" charset="0"/>
              </a:rPr>
              <a:t>Факт:</a:t>
            </a:r>
            <a:r>
              <a:rPr lang="ru-RU" sz="1800" dirty="0">
                <a:latin typeface="Calibri" pitchFamily="34" charset="0"/>
              </a:rPr>
              <a:t> 15 собак породы </a:t>
            </a:r>
            <a:r>
              <a:rPr lang="ru-RU" sz="1800" dirty="0" err="1">
                <a:latin typeface="Calibri" pitchFamily="34" charset="0"/>
              </a:rPr>
              <a:t>Карафуто‑кен</a:t>
            </a:r>
            <a:r>
              <a:rPr lang="ru-RU" sz="1800" dirty="0">
                <a:latin typeface="Calibri" pitchFamily="34" charset="0"/>
              </a:rPr>
              <a:t> оставлены на станции «</a:t>
            </a:r>
            <a:r>
              <a:rPr lang="ru-RU" sz="1800" dirty="0" err="1">
                <a:latin typeface="Calibri" pitchFamily="34" charset="0"/>
              </a:rPr>
              <a:t>Сёва</a:t>
            </a:r>
            <a:r>
              <a:rPr lang="ru-RU" sz="1800" dirty="0">
                <a:latin typeface="Calibri" pitchFamily="34" charset="0"/>
              </a:rPr>
              <a:t>», выжили в одиночестве год.</a:t>
            </a:r>
          </a:p>
          <a:p>
            <a:pPr lvl="0"/>
            <a:r>
              <a:rPr lang="ru-RU" sz="1800" b="1" dirty="0">
                <a:latin typeface="Calibri" pitchFamily="34" charset="0"/>
              </a:rPr>
              <a:t>Культурное влияние:</a:t>
            </a:r>
            <a:r>
              <a:rPr lang="ru-RU" sz="1800" dirty="0">
                <a:latin typeface="Calibri" pitchFamily="34" charset="0"/>
              </a:rPr>
              <a:t> фильм «Белый плен» («</a:t>
            </a:r>
            <a:r>
              <a:rPr lang="ru-RU" sz="1800" dirty="0" err="1">
                <a:latin typeface="Calibri" pitchFamily="34" charset="0"/>
              </a:rPr>
              <a:t>Nankyoku</a:t>
            </a:r>
            <a:r>
              <a:rPr lang="ru-RU" sz="1800" dirty="0">
                <a:latin typeface="Calibri" pitchFamily="34" charset="0"/>
              </a:rPr>
              <a:t> </a:t>
            </a:r>
            <a:r>
              <a:rPr lang="ru-RU" sz="1800" dirty="0" err="1">
                <a:latin typeface="Calibri" pitchFamily="34" charset="0"/>
              </a:rPr>
              <a:t>Monogatari</a:t>
            </a:r>
            <a:r>
              <a:rPr lang="ru-RU" sz="1800" dirty="0">
                <a:latin typeface="Calibri" pitchFamily="34" charset="0"/>
              </a:rPr>
              <a:t>»).</a:t>
            </a:r>
          </a:p>
          <a:p>
            <a:pPr lvl="0"/>
            <a:r>
              <a:rPr lang="ru-RU" sz="1800" b="1" dirty="0">
                <a:latin typeface="Calibri" pitchFamily="34" charset="0"/>
              </a:rPr>
              <a:t>Почему выбрали именно их?</a:t>
            </a:r>
            <a:r>
              <a:rPr lang="ru-RU" sz="1800" dirty="0">
                <a:latin typeface="Calibri" pitchFamily="34" charset="0"/>
              </a:rPr>
              <a:t> Выносливость, преданность, умение выживать в экстремальных условиях.</a:t>
            </a:r>
          </a:p>
          <a:p>
            <a:r>
              <a:rPr lang="ru-RU" sz="1800" b="1" dirty="0">
                <a:latin typeface="Calibri" pitchFamily="34" charset="0"/>
              </a:rPr>
              <a:t>Судьба героев:</a:t>
            </a:r>
            <a:r>
              <a:rPr lang="ru-RU" sz="1800" dirty="0">
                <a:latin typeface="Calibri" pitchFamily="34" charset="0"/>
              </a:rPr>
              <a:t> Таро и </a:t>
            </a:r>
            <a:r>
              <a:rPr lang="ru-RU" sz="1800" dirty="0" err="1">
                <a:latin typeface="Calibri" pitchFamily="34" charset="0"/>
              </a:rPr>
              <a:t>Дзиро</a:t>
            </a:r>
            <a:r>
              <a:rPr lang="ru-RU" sz="1800" dirty="0">
                <a:latin typeface="Calibri" pitchFamily="34" charset="0"/>
              </a:rPr>
              <a:t> (чучела </a:t>
            </a:r>
            <a:r>
              <a:rPr lang="ru-RU" dirty="0">
                <a:latin typeface="Calibri" pitchFamily="34" charset="0"/>
              </a:rPr>
              <a:t>в музеях).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Легендарный статус: Антарктическая экспедиция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047783"/>
            <a:ext cx="3696411" cy="277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541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9"/>
            <a:ext cx="6868285" cy="3024335"/>
          </a:xfrm>
        </p:spPr>
        <p:txBody>
          <a:bodyPr>
            <a:noAutofit/>
          </a:bodyPr>
          <a:lstStyle/>
          <a:p>
            <a:pPr lvl="0"/>
            <a:r>
              <a:rPr lang="ru-RU" sz="2000" b="1" dirty="0" smtClean="0">
                <a:latin typeface="Calibri" pitchFamily="34" charset="0"/>
              </a:rPr>
              <a:t>Экстерьер</a:t>
            </a:r>
          </a:p>
          <a:p>
            <a:pPr lvl="0"/>
            <a:r>
              <a:rPr lang="ru-RU" sz="2000" dirty="0" smtClean="0">
                <a:latin typeface="Calibri" pitchFamily="34" charset="0"/>
              </a:rPr>
              <a:t>крупная</a:t>
            </a:r>
            <a:r>
              <a:rPr lang="ru-RU" sz="2000" dirty="0">
                <a:latin typeface="Calibri" pitchFamily="34" charset="0"/>
              </a:rPr>
              <a:t>, мощная </a:t>
            </a:r>
            <a:r>
              <a:rPr lang="ru-RU" sz="2000" dirty="0" err="1">
                <a:latin typeface="Calibri" pitchFamily="34" charset="0"/>
              </a:rPr>
              <a:t>шпицеобразная</a:t>
            </a:r>
            <a:r>
              <a:rPr lang="ru-RU" sz="2000" dirty="0">
                <a:latin typeface="Calibri" pitchFamily="34" charset="0"/>
              </a:rPr>
              <a:t> собака;</a:t>
            </a:r>
          </a:p>
          <a:p>
            <a:pPr marL="301943" lvl="1" indent="0">
              <a:buNone/>
            </a:pPr>
            <a:r>
              <a:rPr lang="ru-RU" sz="2000" dirty="0">
                <a:latin typeface="Calibri" pitchFamily="34" charset="0"/>
              </a:rPr>
              <a:t>густая двойная шерсть, часто волчьего окраса;</a:t>
            </a:r>
          </a:p>
          <a:p>
            <a:pPr marL="301943" lvl="1" indent="0">
              <a:buNone/>
            </a:pPr>
            <a:r>
              <a:rPr lang="ru-RU" sz="2000" dirty="0">
                <a:latin typeface="Calibri" pitchFamily="34" charset="0"/>
              </a:rPr>
              <a:t>крепкий костяк, стоячие уши, хвост кольцом.</a:t>
            </a:r>
          </a:p>
          <a:p>
            <a:pPr lvl="0"/>
            <a:r>
              <a:rPr lang="ru-RU" sz="2000" b="1" dirty="0">
                <a:latin typeface="Calibri" pitchFamily="34" charset="0"/>
              </a:rPr>
              <a:t>Характер:</a:t>
            </a:r>
            <a:r>
              <a:rPr lang="ru-RU" sz="2000" dirty="0">
                <a:latin typeface="Calibri" pitchFamily="34" charset="0"/>
              </a:rPr>
              <a:t> независимый, выносливый, преданный хозяину, с сильным охотничьим инстинктом, не агрессивный к людям без причины.</a:t>
            </a:r>
          </a:p>
          <a:p>
            <a:pPr lvl="0"/>
            <a:r>
              <a:rPr lang="ru-RU" sz="2000" b="1" dirty="0">
                <a:latin typeface="Calibri" pitchFamily="34" charset="0"/>
              </a:rPr>
              <a:t>Отличия от </a:t>
            </a:r>
            <a:r>
              <a:rPr lang="ru-RU" sz="2000" b="1" dirty="0" err="1">
                <a:latin typeface="Calibri" pitchFamily="34" charset="0"/>
              </a:rPr>
              <a:t>акита‑ину</a:t>
            </a:r>
            <a:r>
              <a:rPr lang="ru-RU" sz="2000" b="1" dirty="0">
                <a:latin typeface="Calibri" pitchFamily="34" charset="0"/>
              </a:rPr>
              <a:t>:</a:t>
            </a:r>
            <a:r>
              <a:rPr lang="ru-RU" sz="2000" dirty="0">
                <a:latin typeface="Calibri" pitchFamily="34" charset="0"/>
              </a:rPr>
              <a:t> более приспособлены к холоду, легче и выше, менее массивная голова.</a:t>
            </a:r>
          </a:p>
          <a:p>
            <a:endParaRPr lang="ru-RU" sz="2000" dirty="0">
              <a:latin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94421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Внешний вид и </a:t>
            </a:r>
            <a:r>
              <a:rPr lang="ru-RU" b="1" dirty="0" smtClean="0">
                <a:solidFill>
                  <a:srgbClr val="FF0000"/>
                </a:solidFill>
              </a:rPr>
              <a:t>характер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ser\Downloads\9f8d50c9c610e4bc27e0a2290302f734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684" y="4653136"/>
            <a:ext cx="345638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076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81595" y="1124744"/>
            <a:ext cx="7380809" cy="3456384"/>
          </a:xfrm>
        </p:spPr>
        <p:txBody>
          <a:bodyPr>
            <a:normAutofit/>
          </a:bodyPr>
          <a:lstStyle/>
          <a:p>
            <a:pPr lvl="0"/>
            <a:r>
              <a:rPr lang="ru-RU" b="1" dirty="0">
                <a:latin typeface="Calibri" pitchFamily="34" charset="0"/>
              </a:rPr>
              <a:t>Основные факторы:</a:t>
            </a:r>
            <a:endParaRPr lang="ru-RU" dirty="0">
              <a:latin typeface="Calibri" pitchFamily="34" charset="0"/>
            </a:endParaRPr>
          </a:p>
          <a:p>
            <a:pPr lvl="1"/>
            <a:r>
              <a:rPr lang="ru-RU" sz="2400" dirty="0">
                <a:latin typeface="Calibri" pitchFamily="34" charset="0"/>
              </a:rPr>
              <a:t>замена собачьих упряжек на снегоходы и технику;</a:t>
            </a:r>
          </a:p>
          <a:p>
            <a:pPr lvl="1"/>
            <a:r>
              <a:rPr lang="ru-RU" sz="2400" dirty="0">
                <a:latin typeface="Calibri" pitchFamily="34" charset="0"/>
              </a:rPr>
              <a:t>прекращение племенной работы после Второй мировой войны;</a:t>
            </a:r>
          </a:p>
          <a:p>
            <a:pPr lvl="1"/>
            <a:r>
              <a:rPr lang="ru-RU" sz="2400" dirty="0">
                <a:latin typeface="Calibri" pitchFamily="34" charset="0"/>
              </a:rPr>
              <a:t>бесконтрольное скрещивание с другими собаками;</a:t>
            </a:r>
          </a:p>
          <a:p>
            <a:r>
              <a:rPr lang="ru-RU" dirty="0">
                <a:latin typeface="Calibri" pitchFamily="34" charset="0"/>
              </a:rPr>
              <a:t>отсутствие официального стандарта </a:t>
            </a:r>
            <a:r>
              <a:rPr lang="ru-RU" dirty="0" smtClean="0">
                <a:latin typeface="Calibri" pitchFamily="34" charset="0"/>
              </a:rPr>
              <a:t> 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Причины исчезновения породы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User\Downloads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641" y="4149080"/>
            <a:ext cx="6753225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1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1484784"/>
            <a:ext cx="7408333" cy="4425355"/>
          </a:xfrm>
        </p:spPr>
        <p:txBody>
          <a:bodyPr>
            <a:normAutofit/>
          </a:bodyPr>
          <a:lstStyle/>
          <a:p>
            <a:pPr lvl="0"/>
            <a:r>
              <a:rPr lang="ru-RU" b="1" dirty="0">
                <a:latin typeface="Calibri" pitchFamily="34" charset="0"/>
              </a:rPr>
              <a:t>Энтузиасты в России и Японии:</a:t>
            </a:r>
            <a:r>
              <a:rPr lang="ru-RU" dirty="0">
                <a:latin typeface="Calibri" pitchFamily="34" charset="0"/>
              </a:rPr>
              <a:t> отдельные проекты по разведению «сахалинских </a:t>
            </a:r>
            <a:r>
              <a:rPr lang="ru-RU" dirty="0" err="1">
                <a:latin typeface="Calibri" pitchFamily="34" charset="0"/>
              </a:rPr>
              <a:t>хаски</a:t>
            </a:r>
            <a:r>
              <a:rPr lang="ru-RU" dirty="0">
                <a:latin typeface="Calibri" pitchFamily="34" charset="0"/>
              </a:rPr>
              <a:t>».</a:t>
            </a:r>
          </a:p>
          <a:p>
            <a:pPr lvl="0"/>
            <a:r>
              <a:rPr lang="ru-RU" b="1" dirty="0">
                <a:latin typeface="Calibri" pitchFamily="34" charset="0"/>
              </a:rPr>
              <a:t>Николай </a:t>
            </a:r>
            <a:r>
              <a:rPr lang="ru-RU" b="1" dirty="0" err="1">
                <a:latin typeface="Calibri" pitchFamily="34" charset="0"/>
              </a:rPr>
              <a:t>Чалкин</a:t>
            </a:r>
            <a:r>
              <a:rPr lang="ru-RU" b="1" dirty="0">
                <a:latin typeface="Calibri" pitchFamily="34" charset="0"/>
              </a:rPr>
              <a:t> (Корсаков):</a:t>
            </a:r>
            <a:endParaRPr lang="ru-RU" dirty="0">
              <a:latin typeface="Calibri" pitchFamily="34" charset="0"/>
            </a:endParaRPr>
          </a:p>
          <a:p>
            <a:pPr lvl="1"/>
            <a:r>
              <a:rPr lang="ru-RU" sz="2400" dirty="0">
                <a:latin typeface="Calibri" pitchFamily="34" charset="0"/>
              </a:rPr>
              <a:t>питомник с ~50 собаками (2017 г.);</a:t>
            </a:r>
          </a:p>
          <a:p>
            <a:pPr lvl="1"/>
            <a:r>
              <a:rPr lang="ru-RU" sz="2400" dirty="0" err="1">
                <a:latin typeface="Calibri" pitchFamily="34" charset="0"/>
              </a:rPr>
              <a:t>Амурка</a:t>
            </a:r>
            <a:r>
              <a:rPr lang="ru-RU" sz="2400" dirty="0">
                <a:latin typeface="Calibri" pitchFamily="34" charset="0"/>
              </a:rPr>
              <a:t> и Вьюга — редкие представители;</a:t>
            </a:r>
          </a:p>
          <a:p>
            <a:pPr lvl="1"/>
            <a:r>
              <a:rPr lang="ru-RU" sz="2400" dirty="0">
                <a:latin typeface="Calibri" pitchFamily="34" charset="0"/>
              </a:rPr>
              <a:t>НКО «Клуб традиционного ездового собаководства».</a:t>
            </a:r>
          </a:p>
          <a:p>
            <a:pPr lvl="0"/>
            <a:r>
              <a:rPr lang="ru-RU" b="1" dirty="0">
                <a:latin typeface="Calibri" pitchFamily="34" charset="0"/>
              </a:rPr>
              <a:t>Планы 2025 г.:</a:t>
            </a:r>
            <a:r>
              <a:rPr lang="ru-RU" dirty="0">
                <a:latin typeface="Calibri" pitchFamily="34" charset="0"/>
              </a:rPr>
              <a:t> переезд собак из Корсакова в Александровск‑Сахалинский.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Современное состояние: есть ли надежда?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904" y="4077072"/>
            <a:ext cx="3324583" cy="270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69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1844824"/>
            <a:ext cx="6192688" cy="4007631"/>
          </a:xfrm>
        </p:spPr>
        <p:txBody>
          <a:bodyPr>
            <a:noAutofit/>
          </a:bodyPr>
          <a:lstStyle/>
          <a:p>
            <a:pPr lvl="0"/>
            <a:r>
              <a:rPr lang="ru-RU" sz="2000" b="1" dirty="0">
                <a:latin typeface="Calibri" pitchFamily="34" charset="0"/>
              </a:rPr>
              <a:t>Наследие Сергея Любых (</a:t>
            </a:r>
            <a:r>
              <a:rPr lang="ru-RU" sz="2000" b="1" dirty="0" err="1">
                <a:latin typeface="Calibri" pitchFamily="34" charset="0"/>
              </a:rPr>
              <a:t>Некрасовка</a:t>
            </a:r>
            <a:r>
              <a:rPr lang="ru-RU" sz="2000" b="1" dirty="0">
                <a:latin typeface="Calibri" pitchFamily="34" charset="0"/>
              </a:rPr>
              <a:t>):</a:t>
            </a:r>
            <a:endParaRPr lang="ru-RU" sz="2000" dirty="0">
              <a:latin typeface="Calibri" pitchFamily="34" charset="0"/>
            </a:endParaRPr>
          </a:p>
          <a:p>
            <a:pPr marL="301943" lvl="1" indent="0">
              <a:buNone/>
            </a:pPr>
            <a:r>
              <a:rPr lang="ru-RU" sz="2000" dirty="0">
                <a:latin typeface="Calibri" pitchFamily="34" charset="0"/>
              </a:rPr>
              <a:t>секреты мастерства нивхов по изготовлению нарт и упряжи;</a:t>
            </a:r>
          </a:p>
          <a:p>
            <a:pPr marL="301943" lvl="1" indent="0">
              <a:buNone/>
            </a:pPr>
            <a:r>
              <a:rPr lang="ru-RU" sz="2000" dirty="0">
                <a:latin typeface="Calibri" pitchFamily="34" charset="0"/>
              </a:rPr>
              <a:t>искусство воспитания и управления ездовыми собаками.</a:t>
            </a:r>
          </a:p>
          <a:p>
            <a:pPr lvl="0"/>
            <a:r>
              <a:rPr lang="ru-RU" sz="2000" b="1" dirty="0">
                <a:latin typeface="Calibri" pitchFamily="34" charset="0"/>
              </a:rPr>
              <a:t>Путешествие 2017 г.:</a:t>
            </a:r>
            <a:r>
              <a:rPr lang="ru-RU" sz="2000" dirty="0">
                <a:latin typeface="Calibri" pitchFamily="34" charset="0"/>
              </a:rPr>
              <a:t> маршрут Александровск‑Сахалинский — Николаевск‑на‑Амуре (400 км).</a:t>
            </a:r>
          </a:p>
          <a:p>
            <a:pPr lvl="0"/>
            <a:r>
              <a:rPr lang="ru-RU" sz="2000" b="1" dirty="0">
                <a:latin typeface="Calibri" pitchFamily="34" charset="0"/>
              </a:rPr>
              <a:t>История с волком (2014 г.):</a:t>
            </a:r>
            <a:endParaRPr lang="ru-RU" sz="2000" dirty="0">
              <a:latin typeface="Calibri" pitchFamily="34" charset="0"/>
            </a:endParaRPr>
          </a:p>
          <a:p>
            <a:pPr marL="301943" lvl="1" indent="0">
              <a:buNone/>
            </a:pPr>
            <a:r>
              <a:rPr lang="ru-RU" sz="2000" dirty="0">
                <a:latin typeface="Calibri" pitchFamily="34" charset="0"/>
              </a:rPr>
              <a:t>скрещивание с волчонком из новосибирского питомника;</a:t>
            </a:r>
          </a:p>
          <a:p>
            <a:pPr marL="301943" lvl="1" indent="0">
              <a:buNone/>
            </a:pPr>
            <a:r>
              <a:rPr lang="ru-RU" sz="2000" dirty="0">
                <a:latin typeface="Calibri" pitchFamily="34" charset="0"/>
              </a:rPr>
              <a:t>традиция нивхов: каждые 7–8 поколений — скрещивание с волками для выносливости.</a:t>
            </a:r>
          </a:p>
          <a:p>
            <a:pPr lvl="1"/>
            <a:r>
              <a:rPr lang="ru-RU" sz="2000" dirty="0">
                <a:latin typeface="Calibri" pitchFamily="34" charset="0"/>
              </a:rPr>
              <a:t>~20 собак в питомнике 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>
                <a:latin typeface="Calibri" pitchFamily="34" charset="0"/>
              </a:rPr>
              <a:t>потомки волка.</a:t>
            </a:r>
          </a:p>
          <a:p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992888" cy="147442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FF0000"/>
                </a:solidFill>
                <a:latin typeface="Arial"/>
                <a:ea typeface="Times New Roman"/>
                <a:cs typeface="Times New Roman"/>
              </a:rPr>
              <a:t>Конкретные истории: усилия по сохранению</a:t>
            </a:r>
            <a:r>
              <a:rPr lang="ru-RU" sz="4000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4000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14" y="2492896"/>
            <a:ext cx="2586398" cy="419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907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268760"/>
            <a:ext cx="7524824" cy="4281339"/>
          </a:xfrm>
        </p:spPr>
        <p:txBody>
          <a:bodyPr>
            <a:normAutofit/>
          </a:bodyPr>
          <a:lstStyle/>
          <a:p>
            <a:pPr lvl="0"/>
            <a:r>
              <a:rPr lang="ru-RU" sz="2000" b="1" dirty="0" smtClean="0">
                <a:latin typeface="Calibri" pitchFamily="34" charset="0"/>
              </a:rPr>
              <a:t>Основной вывод:</a:t>
            </a:r>
            <a:r>
              <a:rPr lang="ru-RU" sz="2000" dirty="0" smtClean="0">
                <a:latin typeface="Calibri" pitchFamily="34" charset="0"/>
              </a:rPr>
              <a:t> чистопородная линия </a:t>
            </a:r>
            <a:r>
              <a:rPr lang="ru-RU" sz="2000" dirty="0" err="1" smtClean="0">
                <a:latin typeface="Calibri" pitchFamily="34" charset="0"/>
              </a:rPr>
              <a:t>Карафуто‑кен</a:t>
            </a:r>
            <a:r>
              <a:rPr lang="ru-RU" sz="2000" dirty="0" smtClean="0">
                <a:latin typeface="Calibri" pitchFamily="34" charset="0"/>
              </a:rPr>
              <a:t>, скорее всего, утрачена.</a:t>
            </a:r>
          </a:p>
          <a:p>
            <a:pPr lvl="0"/>
            <a:r>
              <a:rPr lang="ru-RU" sz="2000" b="1" dirty="0" smtClean="0">
                <a:latin typeface="Calibri" pitchFamily="34" charset="0"/>
              </a:rPr>
              <a:t>Современное состояние:</a:t>
            </a:r>
            <a:r>
              <a:rPr lang="ru-RU" sz="2000" dirty="0" smtClean="0">
                <a:latin typeface="Calibri" pitchFamily="34" charset="0"/>
              </a:rPr>
              <a:t> реконструкция, потомки в виде метисов в отдалённых посёлках и городах Сахалина.</a:t>
            </a:r>
          </a:p>
          <a:p>
            <a:pPr lvl="0"/>
            <a:r>
              <a:rPr lang="ru-RU" sz="2000" b="1" dirty="0" smtClean="0">
                <a:latin typeface="Calibri" pitchFamily="34" charset="0"/>
              </a:rPr>
              <a:t>Перспективы:</a:t>
            </a:r>
            <a:endParaRPr lang="ru-RU" sz="2000" dirty="0" smtClean="0">
              <a:latin typeface="Calibri" pitchFamily="34" charset="0"/>
            </a:endParaRPr>
          </a:p>
          <a:p>
            <a:pPr marL="301943" lvl="1" indent="0">
              <a:buNone/>
            </a:pPr>
            <a:r>
              <a:rPr lang="ru-RU" sz="2000" dirty="0" smtClean="0">
                <a:latin typeface="Calibri" pitchFamily="34" charset="0"/>
              </a:rPr>
              <a:t>сохранение памяти и истории породы;</a:t>
            </a:r>
          </a:p>
          <a:p>
            <a:pPr marL="301943" lvl="1" indent="0">
              <a:buNone/>
            </a:pPr>
            <a:r>
              <a:rPr lang="ru-RU" sz="2000" dirty="0" smtClean="0">
                <a:latin typeface="Calibri" pitchFamily="34" charset="0"/>
              </a:rPr>
              <a:t>проекты энтузиастов по воссозданию фенотипа;</a:t>
            </a:r>
          </a:p>
          <a:p>
            <a:pPr marL="301943" lvl="1" indent="0">
              <a:buNone/>
            </a:pPr>
            <a:r>
              <a:rPr lang="ru-RU" sz="2000" dirty="0" smtClean="0">
                <a:latin typeface="Calibri" pitchFamily="34" charset="0"/>
              </a:rPr>
              <a:t>важность культурного наследия и традиций коренных народов.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Вывод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77072"/>
            <a:ext cx="244827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300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412776"/>
            <a:ext cx="7408333" cy="4896544"/>
          </a:xfrm>
          <a:solidFill>
            <a:schemeClr val="bg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Arial"/>
                <a:ea typeface="Times New Roman"/>
              </a:rPr>
              <a:t>  Спасибо </a:t>
            </a:r>
            <a:r>
              <a:rPr lang="ru-RU" sz="4400" b="1" dirty="0">
                <a:solidFill>
                  <a:srgbClr val="FF0000"/>
                </a:solidFill>
                <a:latin typeface="Arial"/>
                <a:ea typeface="Times New Roman"/>
              </a:rPr>
              <a:t>за </a:t>
            </a:r>
            <a:r>
              <a:rPr lang="ru-RU" sz="4400" b="1" dirty="0">
                <a:solidFill>
                  <a:srgbClr val="FF0000"/>
                </a:solidFill>
                <a:latin typeface="Arial Black" pitchFamily="34" charset="0"/>
                <a:ea typeface="Times New Roman"/>
              </a:rPr>
              <a:t>внимание</a:t>
            </a:r>
            <a:r>
              <a:rPr lang="ru-RU" sz="4400" b="1" dirty="0">
                <a:solidFill>
                  <a:srgbClr val="FF0000"/>
                </a:solidFill>
                <a:latin typeface="Arial"/>
                <a:ea typeface="Times New Roman"/>
              </a:rPr>
              <a:t>!</a:t>
            </a:r>
            <a:r>
              <a:rPr lang="ru-RU" sz="8800" b="1" dirty="0">
                <a:solidFill>
                  <a:srgbClr val="FF0000"/>
                </a:solidFill>
                <a:latin typeface="Arial"/>
                <a:ea typeface="Times New Roman"/>
              </a:rPr>
              <a:t> 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852935"/>
            <a:ext cx="6336704" cy="327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7183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139</TotalTime>
  <Words>192</Words>
  <Application>Microsoft Office PowerPoint</Application>
  <PresentationFormat>Экран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Собаки Сахалина–Карафуто –кен: легенда и реальность</vt:lpstr>
      <vt:lpstr>Актуальность и проблема исследования</vt:lpstr>
      <vt:lpstr>Цель и задачи проекта</vt:lpstr>
      <vt:lpstr>Гипотеза исследования</vt:lpstr>
      <vt:lpstr>Исторические корни: откуда пришли эти собаки </vt:lpstr>
      <vt:lpstr>Легендарный статус: Антарктическая экспедиция</vt:lpstr>
      <vt:lpstr>Внешний вид и характер</vt:lpstr>
      <vt:lpstr>Причины исчезновения породы</vt:lpstr>
      <vt:lpstr>Современное состояние: есть ли надежда?</vt:lpstr>
      <vt:lpstr>Конкретные истории: усилия по сохранению </vt:lpstr>
      <vt:lpstr>Вывод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Собаки Сахалина–Карафуто –кен: легенда и реальность</dc:title>
  <dc:creator>User</dc:creator>
  <cp:lastModifiedBy>User</cp:lastModifiedBy>
  <cp:revision>28</cp:revision>
  <dcterms:created xsi:type="dcterms:W3CDTF">2026-02-25T21:37:10Z</dcterms:created>
  <dcterms:modified xsi:type="dcterms:W3CDTF">2026-03-23T21:50:37Z</dcterms:modified>
</cp:coreProperties>
</file>