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63907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7893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3259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2548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8897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485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4979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908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03175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21962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9703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49905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5953758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12190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63341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6866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FA1FE-9287-44CB-8454-0426DD53EED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AB533D8-C4FC-476E-8FD6-1A346EA869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7798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«Обучение навыкам стрессоустойчивости, профилактика профессионального выгорания» 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subTitle" idx="1"/>
          </p:nvPr>
        </p:nvSpPr>
        <p:spPr>
          <a:xfrm>
            <a:off x="1506538" y="344488"/>
            <a:ext cx="7767637" cy="1438275"/>
          </a:xfrm>
        </p:spPr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Муниципальное казенное образовательное учреждение дополнительного образования «Дом детского творчества» ст. </a:t>
            </a:r>
            <a:r>
              <a:rPr lang="ru-RU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Старолеушковской  </a:t>
            </a:r>
            <a:r>
              <a:rPr lang="ru-RU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МО </a:t>
            </a:r>
            <a:r>
              <a:rPr lang="ru-RU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Павловского района</a:t>
            </a:r>
            <a:r>
              <a:rPr lang="ru-RU" b="1" dirty="0">
                <a:solidFill>
                  <a:schemeClr val="tx1"/>
                </a:solidFill>
                <a:effectLst>
                  <a:reflection blurRad="6350" stA="55000" endA="300" endPos="45500" dir="5400000" sy="-100000" algn="bl" rotWithShape="0"/>
                </a:effectLst>
                <a:latin typeface="Trebuchet MS"/>
                <a:ea typeface="Calibri"/>
                <a:cs typeface="Times New Roman"/>
              </a:rPr>
              <a:t/>
            </a:r>
            <a:br>
              <a:rPr lang="ru-RU" b="1" dirty="0">
                <a:solidFill>
                  <a:schemeClr val="tx1"/>
                </a:solidFill>
                <a:effectLst>
                  <a:reflection blurRad="6350" stA="55000" endA="300" endPos="45500" dir="5400000" sy="-100000" algn="bl" rotWithShape="0"/>
                </a:effectLst>
                <a:latin typeface="Trebuchet MS"/>
                <a:ea typeface="Calibri"/>
                <a:cs typeface="Times New Roman"/>
              </a:rPr>
            </a:b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680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31683" y="407406"/>
            <a:ext cx="836540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 р о ф е с </a:t>
            </a:r>
            <a:r>
              <a:rPr lang="ru-RU" sz="4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о н а л ь н о е</a:t>
            </a:r>
          </a:p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ы г о р а н и е — </a:t>
            </a:r>
          </a:p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синдром, развивающийся на фоне хронического стресса и ведущий к истощению эмоционально-энергетических и личностных ресурсов работающего человека.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9731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7651" y="181069"/>
            <a:ext cx="8356349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Стадии профессионального выгорания 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СТАДИЯ: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 начинается приглушение эмоций, сглаживание остроты чувств и свежести переживаний; специалист неожиданно замечает: вроде бы все пока нормально, но... скучно и пусто на душе;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становится трудно установить нормальный контакт с окружающими;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 исчезают положительные эмоции, появляется некоторая отстраненность в отношениях с членами семьи;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 возникает состояние тревожности, неудовлетворенности; возвращаясь домой, все чаще хочется сказать: «Не лезьте ко мне, оставьте в покое!»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439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1438" y="398353"/>
            <a:ext cx="839256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ВТОРАЯСТАДИЯ: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 возникают недоразумения с окружающими, человек в кругу своих коллег начинает с пренебрежением говорить о некоторых из них;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 неприязнь начинает постепенно проявляться в присутствии коллег— в начале это с трудом сдерживаемая антипатия, а затем и вспышки раздражения. Подобное поведение человека — это неосознаваемое им самим проявление чувства самосохранения при общении.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затруднения в принятии решений; чувство бесполезности, неверие в улучшения, снижение энтузиазма по отношению к работе, безразличие к результатам;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0727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2261" y="208230"/>
            <a:ext cx="859173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ТРЕТЬЯ СТАДИЯ:</a:t>
            </a:r>
          </a:p>
          <a:p>
            <a:r>
              <a:rPr lang="ru-RU" sz="2400" dirty="0" smtClean="0"/>
              <a:t>  притупляются представления о ценностях жизни, эмоциональное отношение к миру «упрощается», человек становится опасно равнодушным ко всему, даже к собственной жизни;</a:t>
            </a:r>
          </a:p>
          <a:p>
            <a:r>
              <a:rPr lang="ru-RU" sz="2400" dirty="0" smtClean="0"/>
              <a:t> </a:t>
            </a:r>
          </a:p>
          <a:p>
            <a:r>
              <a:rPr lang="ru-RU" sz="2400" dirty="0" smtClean="0"/>
              <a:t>  частые нервные срывы (вспышки немотивированного гнева или отказы от общения, уход в себя);</a:t>
            </a:r>
          </a:p>
          <a:p>
            <a:r>
              <a:rPr lang="ru-RU" sz="2400" dirty="0" smtClean="0"/>
              <a:t> общая негативная установка на жизненные и профессиональные перспективы (по типу «как ни старайся, все равно ничего не получится»);</a:t>
            </a:r>
          </a:p>
          <a:p>
            <a:r>
              <a:rPr lang="ru-RU" sz="2400" dirty="0" smtClean="0"/>
              <a:t> </a:t>
            </a:r>
          </a:p>
          <a:p>
            <a:r>
              <a:rPr lang="ru-RU" sz="2400" dirty="0" smtClean="0"/>
              <a:t>   злоупотребление алкоголем, резкое возрастание выкуренных за день сигарет, применение наркотических средств.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65758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7818" y="470780"/>
            <a:ext cx="8836182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</a:rPr>
              <a:t>Здоровье</a:t>
            </a:r>
          </a:p>
          <a:p>
            <a:r>
              <a:rPr lang="ru-RU" sz="2400" dirty="0" smtClean="0"/>
              <a:t>     общая </a:t>
            </a:r>
            <a:r>
              <a:rPr lang="ru-RU" sz="2400" dirty="0" err="1" smtClean="0"/>
              <a:t>астенизация</a:t>
            </a:r>
            <a:r>
              <a:rPr lang="ru-RU" sz="2400" dirty="0" smtClean="0"/>
              <a:t> (слабость, снижение активности и энергии, ухудшение биохимии крови и гормональных показателей); </a:t>
            </a:r>
          </a:p>
          <a:p>
            <a:r>
              <a:rPr lang="ru-RU" sz="2400" dirty="0" smtClean="0"/>
              <a:t>     частые беспричинные головные боли; постоянные расстройства желудочно-кишечного тракта; </a:t>
            </a:r>
          </a:p>
          <a:p>
            <a:r>
              <a:rPr lang="ru-RU" sz="2400" dirty="0" smtClean="0"/>
              <a:t>     резкая потеря или резкое увеличение веса; полная или частичная бессонница; постоянное заторможенное, сонливое состояние и желание спать в течение всего дня; </a:t>
            </a:r>
          </a:p>
          <a:p>
            <a:r>
              <a:rPr lang="ru-RU" sz="2400" dirty="0" smtClean="0"/>
              <a:t>    одышка или нарушения дыхания при физической или эмоциональной нагрузке; заметное снижение внешней и внутренней сенсорной чувствительности: ухудшение зрения, слуха, обоняния и осязания, потеря внутренних, телесных ощущений; обострение хронических заболеваний …………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997704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2673" y="1828800"/>
            <a:ext cx="55859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ru-RU" sz="2800" dirty="0" smtClean="0"/>
              <a:t>стремление отрицать собственные психологические затруднения.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087232" y="181070"/>
            <a:ext cx="423282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solidFill>
                  <a:srgbClr val="0070C0"/>
                </a:solidFill>
              </a:rPr>
              <a:t>Реакция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527549" y="2199993"/>
            <a:ext cx="45267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ctr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prstClr val="black"/>
                </a:solidFill>
              </a:rPr>
              <a:t>Неверная </a:t>
            </a:r>
            <a:r>
              <a:rPr lang="ru-RU" sz="2800" dirty="0">
                <a:solidFill>
                  <a:prstClr val="black"/>
                </a:solidFill>
              </a:rPr>
              <a:t>оценка  данных проявлений   — как признак собственной «силы».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313568" y="4213829"/>
            <a:ext cx="43728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ctr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prstClr val="black"/>
                </a:solidFill>
              </a:rPr>
              <a:t>уход </a:t>
            </a:r>
            <a:r>
              <a:rPr lang="ru-RU" sz="2800" dirty="0">
                <a:solidFill>
                  <a:prstClr val="black"/>
                </a:solidFill>
              </a:rPr>
              <a:t>в активность </a:t>
            </a:r>
          </a:p>
        </p:txBody>
      </p:sp>
    </p:spTree>
    <p:extLst>
      <p:ext uri="{BB962C8B-B14F-4D97-AF65-F5344CB8AC3E}">
        <p14:creationId xmlns:p14="http://schemas.microsoft.com/office/powerpoint/2010/main" xmlns="" val="3148446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2139" y="371192"/>
            <a:ext cx="8781861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ЧТО НУЖНО  ДЕЛАТЬ ПРИ ВЫГОРАНИИ </a:t>
            </a:r>
          </a:p>
          <a:p>
            <a:pPr algn="ctr"/>
            <a:endParaRPr lang="ru-RU" sz="2800" b="1" dirty="0" smtClean="0">
              <a:solidFill>
                <a:srgbClr val="0070C0"/>
              </a:solidFill>
            </a:endParaRPr>
          </a:p>
          <a:p>
            <a:r>
              <a:rPr lang="ru-RU" sz="2000" dirty="0" smtClean="0"/>
              <a:t> Выделяйте достаточное время для сна, отдыха, размышлений.</a:t>
            </a:r>
          </a:p>
          <a:p>
            <a:r>
              <a:rPr lang="ru-RU" sz="2000" dirty="0" smtClean="0"/>
              <a:t> Проявляйте ваши желания прямо, ясно и честно, говорите о них семье, друзьям и на работе.</a:t>
            </a:r>
          </a:p>
          <a:p>
            <a:r>
              <a:rPr lang="ru-RU" sz="2000" dirty="0" smtClean="0"/>
              <a:t>  Постарайтесь сохранять нормальный распорядок вашей жизни, насколько это возможно. </a:t>
            </a:r>
          </a:p>
          <a:p>
            <a:r>
              <a:rPr lang="ru-RU" sz="2000" dirty="0" smtClean="0"/>
              <a:t> Своевременно обратиться к профессионалам. </a:t>
            </a:r>
          </a:p>
          <a:p>
            <a:endParaRPr lang="ru-RU" sz="2000" dirty="0" smtClean="0"/>
          </a:p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ЧЕГО НЕ НУЖНО ДЕЛАТЬ ПРИ ВЫГОРАНИИ </a:t>
            </a:r>
            <a:endParaRPr lang="ru-RU" sz="2000" dirty="0" smtClean="0"/>
          </a:p>
          <a:p>
            <a:r>
              <a:rPr lang="ru-RU" sz="2000" dirty="0" smtClean="0"/>
              <a:t> НЕ скрывайте свои чувства. Проявляйте ваши эмоции и давайте вашим друзьям обсуждать их вместе с вами. </a:t>
            </a:r>
          </a:p>
          <a:p>
            <a:r>
              <a:rPr lang="ru-RU" sz="2000" dirty="0" smtClean="0"/>
              <a:t> НЕ избегайте говорить о том, что случилось. Используйте каждую возможность пересмотреть свой опыт наедине с собой или вместе с другими. </a:t>
            </a:r>
          </a:p>
          <a:p>
            <a:r>
              <a:rPr lang="ru-RU" sz="2000" dirty="0" smtClean="0"/>
              <a:t> НЕ позволяйте вашему чувству стеснения останавливать вас, когда другие предоставляют вам шанс говорить или предлагают помощь. </a:t>
            </a:r>
          </a:p>
          <a:p>
            <a:r>
              <a:rPr lang="ru-RU" sz="2000" dirty="0" smtClean="0"/>
              <a:t> НЕ ожидайте, что тяжелые состояния, характерные для выгорания, уйдут сами по себе. Если не предпринимать мер, они будут посещать вас в течение длительного времени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253720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8887" y="298764"/>
            <a:ext cx="8655113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ИЗБЕЖАТЬ ВСТРЕЧИ С СИНДРОМОМ ПРОФЕССИОНАЛЬНОГО ВЫГОРАНИЯ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 Будьте внимательны к себе: это поможет вам своевременно заметить первые симптомы усталости.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 Любите себя или по крайней мере старайтесь себе нравиться.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 Подбирайте дело по себе: сообразно своим склонностям и возможностям. Это позволит вам обрести себя, поверить в свои силы.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 Перестаньте искать в работе счастье или спасение. Она —не убежище, а деятельность, которая хороша сама по себе.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 Находите время для себя, вы имеете право не только на рабочую, но и на частную жизнь.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 Учитесь трезво осмысливать события каждого дня. Можно сделать традицией вечерний пересмотр событий.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2049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2384" y="253497"/>
            <a:ext cx="840161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</a:rPr>
              <a:t>Профилактика профессионального выгорания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совершайте на работе ежедневный подвиг, а просто работайте профессионально и спокойно.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 день мыслите позитивно. Держите себя не просто в рамках, а непременно в оптимистических рамках. Не разрушайте свою жизнь собственным пессимизмом.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Помните, ваши лучшие годы жизни проходят сейчас. Не ждите светлого будущего, а наслаждайтесь имеющимся настоящим. Живите здесь и сейчас.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Полюбите себя. Примите себя таким, какой вы есть. 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забывайте, что Вы успешны!!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12683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82269" y="2332605"/>
            <a:ext cx="8596668" cy="388077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Спасибо  за внимание!</a:t>
            </a:r>
            <a:endParaRPr lang="ru-RU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9575419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57</TotalTime>
  <Words>812</Words>
  <Application>Microsoft Office PowerPoint</Application>
  <PresentationFormat>Произвольный</PresentationFormat>
  <Paragraphs>64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Грань</vt:lpstr>
      <vt:lpstr>Тема: «Обучение навыкам стрессоустойчивости, профилактика профессионального выгорания»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«Обучение навыкам стрессоустойчивости, профилактика профессионального выгорания» </dc:title>
  <dc:creator>Пользователь Windows</dc:creator>
  <cp:lastModifiedBy>User</cp:lastModifiedBy>
  <cp:revision>5</cp:revision>
  <dcterms:created xsi:type="dcterms:W3CDTF">2020-12-10T09:52:24Z</dcterms:created>
  <dcterms:modified xsi:type="dcterms:W3CDTF">2021-04-07T11:37:41Z</dcterms:modified>
</cp:coreProperties>
</file>