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57" r:id="rId4"/>
    <p:sldId id="258" r:id="rId5"/>
    <p:sldId id="267" r:id="rId6"/>
    <p:sldId id="259" r:id="rId7"/>
    <p:sldId id="260" r:id="rId8"/>
    <p:sldId id="261" r:id="rId9"/>
    <p:sldId id="262" r:id="rId10"/>
    <p:sldId id="272" r:id="rId11"/>
    <p:sldId id="265" r:id="rId12"/>
    <p:sldId id="268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7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quick.apkpro.ru/survey/results/132397?operator_id=1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hyperlink" Target="https://quick.apkpro.ru/poll/132397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6.xml"/><Relationship Id="rId1" Type="http://schemas.openxmlformats.org/officeDocument/2006/relationships/video" Target="file:///C:\Users\user\Desktop\&#1042;&#1086;&#1089;&#1087;&#1080;&#1090;&#1072;&#1090;&#1077;&#1083;&#1100;%20&#1075;&#1086;&#1076;&#1072;%20&#1074;%20&#1076;&#1086;&#1091;\&#1088;&#1077;&#1096;&#1077;&#1085;&#1080;&#1077;%20&#1087;&#1077;&#1076;&#1072;&#1075;&#1086;&#1075;&#1080;&#1095;&#1077;&#1089;&#1082;&#1080;&#1093;%20&#1089;&#1080;&#1090;&#1091;&#1072;&#1094;&#1080;&#1081;.mp4" TargetMode="Externa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6"/>
            <a:ext cx="7772400" cy="720080"/>
          </a:xfrm>
        </p:spPr>
        <p:txBody>
          <a:bodyPr>
            <a:normAutofit/>
          </a:bodyPr>
          <a:lstStyle/>
          <a:p>
            <a:r>
              <a:rPr lang="ru-RU" sz="1800" dirty="0" smtClean="0"/>
              <a:t>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user\Downloads\c5d118cf7c0634e0c5f5cbe051f95f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483768" y="116632"/>
            <a:ext cx="4572000" cy="48320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общеобразовательное учреждение «Солгонский </a:t>
            </a: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детский сад»</a:t>
            </a:r>
            <a:r>
              <a:rPr lang="ru-RU" sz="32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dirty="0" smtClean="0">
                <a:solidFill>
                  <a:schemeClr val="tx2"/>
                </a:solidFill>
                <a:latin typeface="Monotype Corsiva" pitchFamily="66" charset="0"/>
              </a:rPr>
              <a:t>Конкурсное испытание «Просветительское мероприятие с родителями»</a:t>
            </a:r>
            <a:br>
              <a:rPr lang="ru-RU" sz="3200" dirty="0" smtClean="0">
                <a:solidFill>
                  <a:schemeClr val="tx2"/>
                </a:solidFill>
                <a:latin typeface="Monotype Corsiva" pitchFamily="66" charset="0"/>
              </a:rPr>
            </a:br>
            <a:endParaRPr lang="ru-RU" sz="3200" dirty="0" smtClean="0">
              <a:solidFill>
                <a:schemeClr val="tx2"/>
              </a:solidFill>
              <a:latin typeface="Monotype Corsiva" pitchFamily="66" charset="0"/>
            </a:endParaRP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Воспитатель: Баутина Эльмира Алиевна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C:\Users\user\Downloads\c5d118cf7c0634e0c5f5cbe051f95f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827584" y="404664"/>
            <a:ext cx="7560840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chemeClr val="tx2"/>
                </a:solidFill>
                <a:latin typeface="Monotype Corsiva" pitchFamily="66" charset="0"/>
                <a:cs typeface="Times New Roman" pitchFamily="18" charset="0"/>
              </a:rPr>
              <a:t>Цель Программы просвещения родителей (законных представителей):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приобщение родителей к ценностям осознанного и ответственного родительства, обеспечение поддержки семьи в вопросах образования, охраны и укрепления здоровья каждого ребенка, обеспечение единства подходов к воспитанию и обучению детей в условиях детского сада и семьи, повышение воспитательного потенциала семьи, а также информирование о правах родителей и государственной поддержке семей с детьми дошкольного возраста.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2234"/>
          </a:xfrm>
        </p:spPr>
        <p:txBody>
          <a:bodyPr>
            <a:norm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2348880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u="sng" dirty="0" smtClean="0"/>
          </a:p>
          <a:p>
            <a:endParaRPr lang="ru-RU" u="sng" dirty="0" smtClean="0"/>
          </a:p>
          <a:p>
            <a:endParaRPr lang="ru-RU" u="sng" dirty="0" smtClean="0">
              <a:hlinkClick r:id="rId2"/>
            </a:endParaRPr>
          </a:p>
          <a:p>
            <a:endParaRPr lang="ru-RU" u="sng" dirty="0" smtClean="0">
              <a:hlinkClick r:id="rId2"/>
            </a:endParaRPr>
          </a:p>
          <a:p>
            <a:endParaRPr lang="ru-RU" dirty="0" smtClean="0"/>
          </a:p>
          <a:p>
            <a:endParaRPr lang="ru-RU" u="sng" dirty="0" smtClean="0">
              <a:hlinkClick r:id="rId2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547664" y="116632"/>
            <a:ext cx="648072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рамках Программы просвещения родителей в старшей группе был разработан и проведен опрос. Родителям было предложено несколько тем на выбор, им нужно было выбрать  наиболее интересную для них.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2564904"/>
            <a:ext cx="361124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tx2"/>
                </a:solidFill>
                <a:latin typeface="Monotype Corsiva" pitchFamily="66" charset="0"/>
                <a:hlinkClick r:id="rId4"/>
              </a:rPr>
              <a:t>Опрос</a:t>
            </a:r>
          </a:p>
          <a:p>
            <a:r>
              <a:rPr lang="ru-RU" u="sng" dirty="0" smtClean="0">
                <a:hlinkClick r:id="rId4"/>
              </a:rPr>
              <a:t>https://quick.apkpro.ru/poll/132397</a:t>
            </a:r>
            <a:endParaRPr lang="ru-RU" u="sng" dirty="0" smtClean="0"/>
          </a:p>
          <a:p>
            <a:pPr algn="ctr"/>
            <a:endParaRPr lang="ru-RU" u="sng" dirty="0" smtClean="0"/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3284984"/>
            <a:ext cx="464400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u="sng" dirty="0" smtClean="0">
                <a:latin typeface="Monotype Corsiva" pitchFamily="66" charset="0"/>
                <a:hlinkClick r:id="rId2"/>
              </a:rPr>
              <a:t>QR</a:t>
            </a:r>
            <a:r>
              <a:rPr lang="ru-RU" u="sng" dirty="0" smtClean="0">
                <a:latin typeface="Monotype Corsiva" pitchFamily="66" charset="0"/>
                <a:hlinkClick r:id="rId2"/>
              </a:rPr>
              <a:t>-код</a:t>
            </a:r>
          </a:p>
          <a:p>
            <a:r>
              <a:rPr lang="ru-RU" u="sng" dirty="0" smtClean="0">
                <a:hlinkClick r:id="rId2"/>
              </a:rPr>
              <a:t>https://quick.apkpro.ru/survey/results/132397?operator_id=1</a:t>
            </a:r>
            <a:endParaRPr lang="ru-RU" u="sng" dirty="0" smtClean="0"/>
          </a:p>
          <a:p>
            <a:endParaRPr lang="ru-RU" u="sng" dirty="0" smtClean="0">
              <a:solidFill>
                <a:schemeClr val="tx2"/>
              </a:solidFill>
              <a:latin typeface="Monotype Corsiva" pitchFamily="66" charset="0"/>
            </a:endParaRPr>
          </a:p>
          <a:p>
            <a:endParaRPr lang="ru-RU" dirty="0" smtClean="0"/>
          </a:p>
        </p:txBody>
      </p:sp>
      <p:pic>
        <p:nvPicPr>
          <p:cNvPr id="11" name="Рисунок 10" descr="C:\Users\user\Downloads\qr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4293096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547664" y="1196752"/>
            <a:ext cx="612068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По результатам опроса больше всего голосов получила тема: </a:t>
            </a:r>
            <a:r>
              <a:rPr lang="ru-RU" sz="4800" dirty="0" smtClean="0">
                <a:solidFill>
                  <a:schemeClr val="tx2"/>
                </a:solidFill>
                <a:latin typeface="Monotype Corsiva" pitchFamily="66" charset="0"/>
              </a:rPr>
              <a:t>«Упрямство и капризы»</a:t>
            </a:r>
            <a:r>
              <a:rPr lang="ru-RU" sz="4800" dirty="0" smtClean="0"/>
              <a:t/>
            </a:r>
            <a:br>
              <a:rPr lang="ru-RU" sz="4800" dirty="0" smtClean="0"/>
            </a:br>
            <a:endParaRPr lang="ru-RU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C:\Users\user\Downloads\InShot_20251123_0757108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332656"/>
            <a:ext cx="7056784" cy="65253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96752"/>
            <a:ext cx="8229600" cy="4536504"/>
          </a:xfrm>
        </p:spPr>
        <p:txBody>
          <a:bodyPr>
            <a:noAutofit/>
          </a:bodyPr>
          <a:lstStyle/>
          <a:p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619672" y="260648"/>
            <a:ext cx="6408712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 этой теме были организованы просветительские мероприятия с родителями. Работа состояла из нескольких этапов: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800" dirty="0" smtClean="0">
                <a:latin typeface="Arial" pitchFamily="34" charset="0"/>
                <a:cs typeface="Arial" pitchFamily="34" charset="0"/>
              </a:rPr>
            </a:b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3200" dirty="0" smtClean="0">
                <a:solidFill>
                  <a:schemeClr val="tx2"/>
                </a:solidFill>
                <a:latin typeface="Monotype Corsiva" pitchFamily="66" charset="0"/>
                <a:cs typeface="Arial" pitchFamily="34" charset="0"/>
              </a:rPr>
              <a:t>1.Информирование;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3200" dirty="0" smtClean="0">
                <a:latin typeface="Arial" pitchFamily="34" charset="0"/>
                <a:cs typeface="Arial" pitchFamily="34" charset="0"/>
              </a:rPr>
            </a:br>
            <a:r>
              <a:rPr lang="ru-RU" sz="3200" dirty="0" smtClean="0">
                <a:solidFill>
                  <a:schemeClr val="tx2"/>
                </a:solidFill>
                <a:latin typeface="Monotype Corsiva" pitchFamily="66" charset="0"/>
                <a:cs typeface="Arial" pitchFamily="34" charset="0"/>
              </a:rPr>
              <a:t>2.Формирование у родителей практического опыта воспитательных действий;</a:t>
            </a:r>
            <a:br>
              <a:rPr lang="ru-RU" sz="3200" dirty="0" smtClean="0">
                <a:solidFill>
                  <a:schemeClr val="tx2"/>
                </a:solidFill>
                <a:latin typeface="Monotype Corsiva" pitchFamily="66" charset="0"/>
                <a:cs typeface="Arial" pitchFamily="34" charset="0"/>
              </a:rPr>
            </a:br>
            <a:r>
              <a:rPr lang="ru-RU" sz="3200" dirty="0" smtClean="0">
                <a:solidFill>
                  <a:schemeClr val="tx2"/>
                </a:solidFill>
                <a:latin typeface="Monotype Corsiva" pitchFamily="66" charset="0"/>
                <a:cs typeface="Arial" pitchFamily="34" charset="0"/>
              </a:rPr>
              <a:t>3.Вовлечение родителей в совместную деятельность.</a:t>
            </a:r>
            <a:endParaRPr lang="ru-RU" sz="3200" dirty="0">
              <a:solidFill>
                <a:schemeClr val="tx2"/>
              </a:solidFill>
              <a:latin typeface="Monotype Corsiva" pitchFamily="66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2411760" y="404664"/>
            <a:ext cx="4572000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 этап «Информирование»: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800" dirty="0" smtClean="0">
                <a:latin typeface="Arial" pitchFamily="34" charset="0"/>
                <a:cs typeface="Arial" pitchFamily="34" charset="0"/>
              </a:rPr>
            </a:b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3600" dirty="0" smtClean="0">
                <a:solidFill>
                  <a:schemeClr val="tx2"/>
                </a:solidFill>
                <a:latin typeface="Monotype Corsiva" pitchFamily="66" charset="0"/>
                <a:cs typeface="Arial" pitchFamily="34" charset="0"/>
              </a:rPr>
              <a:t>1.Папка-передвижка «Возрастные особенности детей 3-4 лет»;</a:t>
            </a:r>
            <a:br>
              <a:rPr lang="ru-RU" sz="3600" dirty="0" smtClean="0">
                <a:solidFill>
                  <a:schemeClr val="tx2"/>
                </a:solidFill>
                <a:latin typeface="Monotype Corsiva" pitchFamily="66" charset="0"/>
                <a:cs typeface="Arial" pitchFamily="34" charset="0"/>
              </a:rPr>
            </a:br>
            <a:r>
              <a:rPr lang="ru-RU" sz="3600" dirty="0" smtClean="0">
                <a:solidFill>
                  <a:schemeClr val="tx2"/>
                </a:solidFill>
                <a:latin typeface="Monotype Corsiva" pitchFamily="66" charset="0"/>
                <a:cs typeface="Arial" pitchFamily="34" charset="0"/>
              </a:rPr>
              <a:t>2. Наглядная информация в виде буклетов по теме: «Упрямство и капризы»</a:t>
            </a:r>
            <a:endParaRPr lang="ru-RU" sz="3600" dirty="0">
              <a:solidFill>
                <a:schemeClr val="tx2"/>
              </a:solidFill>
              <a:latin typeface="Monotype Corsiva" pitchFamily="66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 descr="C:\Users\user\Downloads\526060523170634517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131840" cy="3429000"/>
          </a:xfrm>
          <a:prstGeom prst="rect">
            <a:avLst/>
          </a:prstGeom>
          <a:noFill/>
        </p:spPr>
      </p:pic>
      <p:pic>
        <p:nvPicPr>
          <p:cNvPr id="4100" name="Picture 4" descr="C:\Users\user\Downloads\526060523170634517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0"/>
            <a:ext cx="3059832" cy="3429000"/>
          </a:xfrm>
          <a:prstGeom prst="rect">
            <a:avLst/>
          </a:prstGeom>
          <a:noFill/>
        </p:spPr>
      </p:pic>
      <p:pic>
        <p:nvPicPr>
          <p:cNvPr id="4101" name="Picture 5" descr="C:\Users\user\Downloads\526060523170634517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00" y="0"/>
            <a:ext cx="2771800" cy="3429000"/>
          </a:xfrm>
          <a:prstGeom prst="rect">
            <a:avLst/>
          </a:prstGeom>
          <a:noFill/>
        </p:spPr>
      </p:pic>
      <p:pic>
        <p:nvPicPr>
          <p:cNvPr id="4102" name="Picture 6" descr="C:\Users\user\Downloads\526060523170634517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3573016"/>
            <a:ext cx="3491880" cy="3284984"/>
          </a:xfrm>
          <a:prstGeom prst="rect">
            <a:avLst/>
          </a:prstGeom>
          <a:noFill/>
        </p:spPr>
      </p:pic>
      <p:pic>
        <p:nvPicPr>
          <p:cNvPr id="4103" name="Picture 7" descr="C:\Users\user\Downloads\IMG_20251120_19031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20072" y="3573016"/>
            <a:ext cx="3600400" cy="32849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268760"/>
            <a:ext cx="8229600" cy="1800200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2339752" y="116632"/>
            <a:ext cx="4572000" cy="406265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 этап: «Формирование у родителей практического опыта воспитательных действий: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400" dirty="0" smtClean="0">
                <a:solidFill>
                  <a:schemeClr val="tx2"/>
                </a:solidFill>
                <a:latin typeface="Monotype Corsiva" pitchFamily="66" charset="0"/>
                <a:cs typeface="Arial" pitchFamily="34" charset="0"/>
              </a:rPr>
              <a:t>1. Решение педагогических ситуаций по теме «Упрямство и капризы»;</a:t>
            </a:r>
            <a:br>
              <a:rPr lang="ru-RU" sz="2400" dirty="0" smtClean="0">
                <a:solidFill>
                  <a:schemeClr val="tx2"/>
                </a:solidFill>
                <a:latin typeface="Monotype Corsiva" pitchFamily="66" charset="0"/>
                <a:cs typeface="Arial" pitchFamily="34" charset="0"/>
              </a:rPr>
            </a:br>
            <a:r>
              <a:rPr lang="ru-RU" sz="2400" dirty="0" smtClean="0">
                <a:solidFill>
                  <a:schemeClr val="tx2"/>
                </a:solidFill>
                <a:latin typeface="Monotype Corsiva" pitchFamily="66" charset="0"/>
                <a:cs typeface="Arial" pitchFamily="34" charset="0"/>
              </a:rPr>
              <a:t>2. Игра «Я капризничаю, когда…</a:t>
            </a:r>
            <a:br>
              <a:rPr lang="ru-RU" sz="2400" dirty="0" smtClean="0">
                <a:solidFill>
                  <a:schemeClr val="tx2"/>
                </a:solidFill>
                <a:latin typeface="Monotype Corsiva" pitchFamily="66" charset="0"/>
                <a:cs typeface="Arial" pitchFamily="34" charset="0"/>
              </a:rPr>
            </a:br>
            <a:r>
              <a:rPr lang="ru-RU" sz="2400" dirty="0" smtClean="0">
                <a:solidFill>
                  <a:schemeClr val="tx2"/>
                </a:solidFill>
                <a:latin typeface="Monotype Corsiva" pitchFamily="66" charset="0"/>
                <a:cs typeface="Arial" pitchFamily="34" charset="0"/>
              </a:rPr>
              <a:t>«Мешок с капризками», «Капризуля», «Уходи, злость, уходи», «Выбиваем пыль».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pic>
        <p:nvPicPr>
          <p:cNvPr id="6151" name="Picture 7" descr="C:\Users\user\Downloads\IMG-20251118-WA00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3905672"/>
            <a:ext cx="2772816" cy="2952328"/>
          </a:xfrm>
          <a:prstGeom prst="rect">
            <a:avLst/>
          </a:prstGeom>
          <a:noFill/>
        </p:spPr>
      </p:pic>
      <p:pic>
        <p:nvPicPr>
          <p:cNvPr id="6152" name="Picture 8" descr="C:\Users\user\Downloads\IMG-20251118-WA000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3933056"/>
            <a:ext cx="2952328" cy="2924944"/>
          </a:xfrm>
          <a:prstGeom prst="rect">
            <a:avLst/>
          </a:prstGeom>
          <a:noFill/>
        </p:spPr>
      </p:pic>
      <p:pic>
        <p:nvPicPr>
          <p:cNvPr id="6153" name="Picture 9" descr="C:\Users\user\Downloads\IMG-20251118-WA00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91672" y="3933056"/>
            <a:ext cx="2844824" cy="29249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решение педагогических ситуаций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2051720" y="2132856"/>
            <a:ext cx="5184576" cy="3078088"/>
          </a:xfrm>
          <a:prstGeom prst="rect">
            <a:avLst/>
          </a:prstGeom>
          <a:solidFill>
            <a:schemeClr val="accent1"/>
          </a:solidFill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411760" y="188640"/>
            <a:ext cx="4572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 этап: «Вовлечение родителей в совместную деятельность»:</a:t>
            </a:r>
          </a:p>
          <a:p>
            <a:endParaRPr lang="ru-RU" dirty="0" smtClean="0">
              <a:solidFill>
                <a:schemeClr val="tx2"/>
              </a:solidFill>
              <a:latin typeface="Monotype Corsiva" pitchFamily="66" charset="0"/>
              <a:cs typeface="Times New Roman" pitchFamily="18" charset="0"/>
            </a:endParaRPr>
          </a:p>
          <a:p>
            <a:r>
              <a:rPr lang="ru-RU" sz="2000" dirty="0" smtClean="0">
                <a:solidFill>
                  <a:schemeClr val="tx2"/>
                </a:solidFill>
                <a:latin typeface="Monotype Corsiva" pitchFamily="66" charset="0"/>
                <a:cs typeface="Times New Roman" pitchFamily="18" charset="0"/>
              </a:rPr>
              <a:t>1.Родительское собрание по теме:  «Капризульки и упрямцы»;</a:t>
            </a:r>
          </a:p>
          <a:p>
            <a:r>
              <a:rPr lang="ru-RU" sz="2000" dirty="0" smtClean="0">
                <a:solidFill>
                  <a:schemeClr val="tx2"/>
                </a:solidFill>
                <a:latin typeface="Monotype Corsiva" pitchFamily="66" charset="0"/>
                <a:cs typeface="Times New Roman" pitchFamily="18" charset="0"/>
              </a:rPr>
              <a:t>2.Беседа «Капризы и упрямство» в формате презентации;</a:t>
            </a:r>
          </a:p>
          <a:p>
            <a:r>
              <a:rPr lang="ru-RU" sz="2000" dirty="0" smtClean="0">
                <a:solidFill>
                  <a:schemeClr val="tx2"/>
                </a:solidFill>
                <a:latin typeface="Monotype Corsiva" pitchFamily="66" charset="0"/>
                <a:cs typeface="Times New Roman" pitchFamily="18" charset="0"/>
              </a:rPr>
              <a:t>2.Обмен опытом между родителями по теме родительского собрания.</a:t>
            </a:r>
          </a:p>
          <a:p>
            <a:endParaRPr lang="ru-RU" dirty="0"/>
          </a:p>
        </p:txBody>
      </p:sp>
      <p:pic>
        <p:nvPicPr>
          <p:cNvPr id="5123" name="Picture 3" descr="C:\Users\user\Downloads\IMG-20251118-WA00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924944"/>
            <a:ext cx="2376264" cy="2232248"/>
          </a:xfrm>
          <a:prstGeom prst="rect">
            <a:avLst/>
          </a:prstGeom>
          <a:noFill/>
        </p:spPr>
      </p:pic>
      <p:pic>
        <p:nvPicPr>
          <p:cNvPr id="5124" name="Picture 4" descr="C:\Users\user\Downloads\IMG-20251118-WA001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3717032"/>
            <a:ext cx="2304256" cy="2160240"/>
          </a:xfrm>
          <a:prstGeom prst="rect">
            <a:avLst/>
          </a:prstGeom>
          <a:noFill/>
        </p:spPr>
      </p:pic>
      <p:pic>
        <p:nvPicPr>
          <p:cNvPr id="5125" name="Picture 5" descr="C:\Users\user\Downloads\IMG-20251118-WA000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4365104"/>
            <a:ext cx="2736304" cy="2232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411760" y="836712"/>
            <a:ext cx="4572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chemeClr val="tx2"/>
                </a:solidFill>
                <a:latin typeface="Monotype Corsiva" pitchFamily="66" charset="0"/>
              </a:rPr>
              <a:t>Таким образом, можно сказать, что работа с родителями не должна проводиться спонтанно и носить хаотичный характер, а взаимодействие необходимо выстраивать последовательно, с углублением и расширением сферы взаимовлияния.</a:t>
            </a:r>
            <a:endParaRPr lang="ru-RU" sz="3200" dirty="0">
              <a:solidFill>
                <a:schemeClr val="tx2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563888" y="1628800"/>
            <a:ext cx="227010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>
                <a:latin typeface="Monotype Corsiva" pitchFamily="66" charset="0"/>
              </a:rPr>
              <a:t>Спасибо за просмотр</a:t>
            </a:r>
            <a:endParaRPr lang="ru-RU" sz="4000" dirty="0">
              <a:latin typeface="Monotype Corsiva" pitchFamily="66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180</Words>
  <Application>Microsoft Office PowerPoint</Application>
  <PresentationFormat>Экран (4:3)</PresentationFormat>
  <Paragraphs>30</Paragraphs>
  <Slides>13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 </vt:lpstr>
      <vt:lpstr>Слайд 2</vt:lpstr>
      <vt:lpstr> 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Пользователь</cp:lastModifiedBy>
  <cp:revision>6</cp:revision>
  <dcterms:created xsi:type="dcterms:W3CDTF">2025-11-22T12:47:34Z</dcterms:created>
  <dcterms:modified xsi:type="dcterms:W3CDTF">2025-11-23T06:14:47Z</dcterms:modified>
</cp:coreProperties>
</file>