
<file path=[Content_Types].xml><?xml version="1.0" encoding="utf-8"?>
<Types xmlns="http://schemas.openxmlformats.org/package/2006/content-types">
  <Default Extension="emf" ContentType="image/x-emf"/>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8" r:id="rId6"/>
    <p:sldId id="260" r:id="rId7"/>
    <p:sldId id="261" r:id="rId8"/>
    <p:sldId id="270" r:id="rId9"/>
    <p:sldId id="262" r:id="rId10"/>
    <p:sldId id="263" r:id="rId11"/>
    <p:sldId id="264" r:id="rId12"/>
    <p:sldId id="265" r:id="rId13"/>
    <p:sldId id="266" r:id="rId14"/>
    <p:sldId id="267" r:id="rId15"/>
    <p:sldId id="269"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1492777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1311998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948576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3859252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1537875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3944923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1641257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2500782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447873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3948778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D57166D-2E6C-4DB9-B23A-052F0CD0F477}"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50322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19098014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D57166D-2E6C-4DB9-B23A-052F0CD0F477}"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938863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15230682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2179809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475EA8A-8AFB-4B99-9EDC-F04174EC4C91}" type="datetimeFigureOut">
              <a:rPr lang="ru-RU" smtClean="0"/>
              <a:pPr/>
              <a:t>27.01.2025</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D57166D-2E6C-4DB9-B23A-052F0CD0F477}" type="slidenum">
              <a:rPr lang="ru-RU" smtClean="0"/>
              <a:pPr/>
              <a:t>‹#›</a:t>
            </a:fld>
            <a:endParaRPr lang="ru-RU"/>
          </a:p>
        </p:txBody>
      </p:sp>
    </p:spTree>
    <p:extLst>
      <p:ext uri="{BB962C8B-B14F-4D97-AF65-F5344CB8AC3E}">
        <p14:creationId xmlns:p14="http://schemas.microsoft.com/office/powerpoint/2010/main" val="2020838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475EA8A-8AFB-4B99-9EDC-F04174EC4C91}" type="datetimeFigureOut">
              <a:rPr lang="ru-RU" smtClean="0"/>
              <a:pPr/>
              <a:t>27.01.2025</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D57166D-2E6C-4DB9-B23A-052F0CD0F477}" type="slidenum">
              <a:rPr lang="ru-RU" smtClean="0"/>
              <a:pPr/>
              <a:t>‹#›</a:t>
            </a:fld>
            <a:endParaRPr lang="ru-RU"/>
          </a:p>
        </p:txBody>
      </p:sp>
    </p:spTree>
    <p:extLst>
      <p:ext uri="{BB962C8B-B14F-4D97-AF65-F5344CB8AC3E}">
        <p14:creationId xmlns:p14="http://schemas.microsoft.com/office/powerpoint/2010/main" val="1360678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1524000" y="964704"/>
            <a:ext cx="8638903" cy="340677"/>
          </a:xfrm>
        </p:spPr>
        <p:txBody>
          <a:bodyPr>
            <a:noAutofit/>
          </a:bodyPr>
          <a:lstStyle/>
          <a:p>
            <a:pPr algn="ctr"/>
            <a:r>
              <a:rPr lang="ru-RU" sz="1800" b="1" spc="50" dirty="0">
                <a:ln w="0"/>
                <a:solidFill>
                  <a:schemeClr val="bg2"/>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ГОСУДАРСТВЕННОЕ ОБЛАСТНОЕ БЮДЖЕТНОЕ ПРОФЕССИОНАЛЬНОЕ ОБРАЗОВАТЕЛЬНОЕ УЧРЕЖДЕНИЕ </a:t>
            </a:r>
            <a:br>
              <a:rPr lang="ru-RU" sz="1800" b="1" spc="50" dirty="0">
                <a:ln w="0"/>
                <a:solidFill>
                  <a:schemeClr val="bg2"/>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br>
            <a:r>
              <a:rPr lang="ru-RU" sz="1800" b="1" spc="50" dirty="0">
                <a:ln w="0"/>
                <a:solidFill>
                  <a:schemeClr val="bg2"/>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a:t>
            </a:r>
            <a:r>
              <a:rPr lang="ru-RU" sz="2000" b="1" spc="50" dirty="0" err="1">
                <a:ln w="0"/>
                <a:solidFill>
                  <a:schemeClr val="bg2"/>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Грязинский</a:t>
            </a:r>
            <a:r>
              <a:rPr lang="ru-RU" sz="2000" b="1" spc="50" dirty="0">
                <a:ln w="0"/>
                <a:solidFill>
                  <a:schemeClr val="bg2"/>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 технический колледж»</a:t>
            </a:r>
            <a:br>
              <a:rPr lang="ru-RU" sz="2000" b="1" spc="50" dirty="0">
                <a:ln w="0"/>
                <a:solidFill>
                  <a:schemeClr val="bg2"/>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br>
            <a:endParaRPr lang="ru-RU" sz="2000" b="1" spc="50" dirty="0">
              <a:ln w="0"/>
              <a:solidFill>
                <a:schemeClr val="bg2"/>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3048000" y="4253395"/>
            <a:ext cx="9144000" cy="1655762"/>
          </a:xfrm>
        </p:spPr>
        <p:txBody>
          <a:bodyPr>
            <a:normAutofit/>
          </a:bodyPr>
          <a:lstStyle/>
          <a:p>
            <a:pPr algn="r"/>
            <a:r>
              <a:rPr lang="ru-RU" sz="1600" b="1" spc="50" dirty="0">
                <a:ln w="0"/>
                <a:solidFill>
                  <a:schemeClr val="bg2"/>
                </a:solidFill>
                <a:effectLst>
                  <a:innerShdw blurRad="63500" dist="50800" dir="13500000">
                    <a:srgbClr val="000000">
                      <a:alpha val="50000"/>
                    </a:srgbClr>
                  </a:innerShdw>
                </a:effectLst>
              </a:rPr>
              <a:t>Выполнила студентка 3 курса </a:t>
            </a:r>
          </a:p>
          <a:p>
            <a:pPr algn="r"/>
            <a:r>
              <a:rPr lang="ru-RU" sz="1600" b="1" spc="50" dirty="0">
                <a:ln w="0"/>
                <a:solidFill>
                  <a:schemeClr val="bg2"/>
                </a:solidFill>
                <a:effectLst>
                  <a:innerShdw blurRad="63500" dist="50800" dir="13500000">
                    <a:srgbClr val="000000">
                      <a:alpha val="50000"/>
                    </a:srgbClr>
                  </a:innerShdw>
                </a:effectLst>
              </a:rPr>
              <a:t> Группы: ПД-211с</a:t>
            </a:r>
          </a:p>
          <a:p>
            <a:pPr algn="r"/>
            <a:r>
              <a:rPr lang="ru-RU" sz="1600" b="1" spc="50" dirty="0">
                <a:ln w="0"/>
                <a:solidFill>
                  <a:schemeClr val="bg2"/>
                </a:solidFill>
                <a:effectLst>
                  <a:innerShdw blurRad="63500" dist="50800" dir="13500000">
                    <a:srgbClr val="000000">
                      <a:alpha val="50000"/>
                    </a:srgbClr>
                  </a:innerShdw>
                </a:effectLst>
              </a:rPr>
              <a:t>ФИО: </a:t>
            </a:r>
            <a:r>
              <a:rPr lang="ru-RU" sz="1600" b="1" spc="50" dirty="0" err="1">
                <a:ln w="0"/>
                <a:solidFill>
                  <a:schemeClr val="bg2"/>
                </a:solidFill>
                <a:effectLst>
                  <a:innerShdw blurRad="63500" dist="50800" dir="13500000">
                    <a:srgbClr val="000000">
                      <a:alpha val="50000"/>
                    </a:srgbClr>
                  </a:innerShdw>
                </a:effectLst>
              </a:rPr>
              <a:t>Тимоховцева</a:t>
            </a:r>
            <a:r>
              <a:rPr lang="ru-RU" sz="1600" b="1" spc="50" dirty="0">
                <a:ln w="0"/>
                <a:solidFill>
                  <a:schemeClr val="bg2"/>
                </a:solidFill>
                <a:effectLst>
                  <a:innerShdw blurRad="63500" dist="50800" dir="13500000">
                    <a:srgbClr val="000000">
                      <a:alpha val="50000"/>
                    </a:srgbClr>
                  </a:innerShdw>
                </a:effectLst>
              </a:rPr>
              <a:t> Ксения Денисовна</a:t>
            </a:r>
          </a:p>
          <a:p>
            <a:pPr algn="r"/>
            <a:r>
              <a:rPr lang="ru-RU" sz="1600" b="1" spc="50" dirty="0">
                <a:ln w="0"/>
                <a:solidFill>
                  <a:schemeClr val="bg2"/>
                </a:solidFill>
                <a:effectLst>
                  <a:innerShdw blurRad="63500" dist="50800" dir="13500000">
                    <a:srgbClr val="000000">
                      <a:alpha val="50000"/>
                    </a:srgbClr>
                  </a:innerShdw>
                </a:effectLst>
              </a:rPr>
              <a:t>Руководитель курсовой работы: Васильева Ирина Васильевна</a:t>
            </a:r>
          </a:p>
          <a:p>
            <a:endParaRPr lang="ru-RU" b="1" spc="50" dirty="0">
              <a:ln w="0"/>
              <a:solidFill>
                <a:schemeClr val="bg2"/>
              </a:solidFill>
              <a:effectLst>
                <a:innerShdw blurRad="63500" dist="50800" dir="13500000">
                  <a:srgbClr val="000000">
                    <a:alpha val="50000"/>
                  </a:srgbClr>
                </a:innerShdw>
              </a:effectLst>
            </a:endParaRPr>
          </a:p>
          <a:p>
            <a:endParaRPr lang="ru-RU" dirty="0"/>
          </a:p>
        </p:txBody>
      </p:sp>
      <p:sp>
        <p:nvSpPr>
          <p:cNvPr id="5" name="Прямоугольник 4"/>
          <p:cNvSpPr/>
          <p:nvPr/>
        </p:nvSpPr>
        <p:spPr>
          <a:xfrm>
            <a:off x="2631075" y="1386835"/>
            <a:ext cx="7265130" cy="369332"/>
          </a:xfrm>
          <a:prstGeom prst="rect">
            <a:avLst/>
          </a:prstGeom>
        </p:spPr>
        <p:txBody>
          <a:bodyPr wrap="none">
            <a:spAutoFit/>
          </a:bodyPr>
          <a:lstStyle/>
          <a:p>
            <a:pPr algn="ctr"/>
            <a:r>
              <a:rPr lang="ru-RU" b="1" spc="50" dirty="0">
                <a:ln w="0"/>
                <a:solidFill>
                  <a:schemeClr val="bg2"/>
                </a:solidFill>
                <a:effectLst>
                  <a:innerShdw blurRad="63500" dist="50800" dir="13500000">
                    <a:srgbClr val="000000">
                      <a:alpha val="50000"/>
                    </a:srgbClr>
                  </a:innerShdw>
                </a:effectLst>
              </a:rPr>
              <a:t>Специальность 43.02.15 Поварское и кондитерское дело</a:t>
            </a:r>
          </a:p>
        </p:txBody>
      </p:sp>
      <p:sp>
        <p:nvSpPr>
          <p:cNvPr id="6" name="Прямоугольник 5"/>
          <p:cNvSpPr/>
          <p:nvPr/>
        </p:nvSpPr>
        <p:spPr>
          <a:xfrm>
            <a:off x="1240971" y="2125499"/>
            <a:ext cx="10045338" cy="2246769"/>
          </a:xfrm>
          <a:prstGeom prst="rect">
            <a:avLst/>
          </a:prstGeom>
        </p:spPr>
        <p:txBody>
          <a:bodyPr wrap="square">
            <a:spAutoFit/>
          </a:bodyPr>
          <a:lstStyle/>
          <a:p>
            <a:pPr algn="ctr"/>
            <a:r>
              <a:rPr lang="ru-RU" sz="2800" b="1" spc="50" dirty="0">
                <a:ln w="0"/>
                <a:solidFill>
                  <a:schemeClr val="bg2"/>
                </a:solidFill>
                <a:effectLst>
                  <a:innerShdw blurRad="63500" dist="50800" dir="13500000">
                    <a:srgbClr val="000000">
                      <a:alpha val="50000"/>
                    </a:srgbClr>
                  </a:innerShdw>
                </a:effectLst>
              </a:rPr>
              <a:t>Курсовая работа</a:t>
            </a:r>
            <a:br>
              <a:rPr lang="ru-RU" sz="2800" b="1" spc="50" dirty="0">
                <a:ln w="0"/>
                <a:solidFill>
                  <a:schemeClr val="bg2"/>
                </a:solidFill>
                <a:effectLst>
                  <a:innerShdw blurRad="63500" dist="50800" dir="13500000">
                    <a:srgbClr val="000000">
                      <a:alpha val="50000"/>
                    </a:srgbClr>
                  </a:innerShdw>
                </a:effectLst>
              </a:rPr>
            </a:br>
            <a:r>
              <a:rPr lang="ru-RU" sz="2800" b="1" spc="50" dirty="0">
                <a:ln w="0"/>
                <a:solidFill>
                  <a:schemeClr val="bg2"/>
                </a:solidFill>
                <a:effectLst>
                  <a:innerShdw blurRad="63500" dist="50800" dir="13500000">
                    <a:srgbClr val="000000">
                      <a:alpha val="50000"/>
                    </a:srgbClr>
                  </a:innerShdw>
                </a:effectLst>
              </a:rPr>
              <a:t>На тему: «Разработка  Ассортимента и особенностей  в приготовлении и подаче горячих блюд из овощей, грибов, сыра для обслуживания по типу шведского стола»</a:t>
            </a:r>
          </a:p>
        </p:txBody>
      </p:sp>
      <p:sp>
        <p:nvSpPr>
          <p:cNvPr id="7" name="Прямоугольник 6"/>
          <p:cNvSpPr/>
          <p:nvPr/>
        </p:nvSpPr>
        <p:spPr>
          <a:xfrm>
            <a:off x="4132216" y="6315498"/>
            <a:ext cx="3422469" cy="369332"/>
          </a:xfrm>
          <a:prstGeom prst="rect">
            <a:avLst/>
          </a:prstGeom>
        </p:spPr>
        <p:txBody>
          <a:bodyPr wrap="square">
            <a:spAutoFit/>
          </a:bodyPr>
          <a:lstStyle/>
          <a:p>
            <a:pPr algn="ctr"/>
            <a:r>
              <a:rPr lang="ru-RU" b="1" spc="50" dirty="0">
                <a:ln w="0"/>
                <a:solidFill>
                  <a:schemeClr val="bg2"/>
                </a:solidFill>
                <a:effectLst>
                  <a:innerShdw blurRad="63500" dist="50800" dir="13500000">
                    <a:srgbClr val="000000">
                      <a:alpha val="50000"/>
                    </a:srgbClr>
                  </a:innerShdw>
                </a:effectLst>
              </a:rPr>
              <a:t>Грязи, 2024 год</a:t>
            </a:r>
          </a:p>
        </p:txBody>
      </p:sp>
    </p:spTree>
    <p:extLst>
      <p:ext uri="{BB962C8B-B14F-4D97-AF65-F5344CB8AC3E}">
        <p14:creationId xmlns:p14="http://schemas.microsoft.com/office/powerpoint/2010/main" val="3280043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bg2"/>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1" y="2315719"/>
            <a:ext cx="12191999" cy="3477875"/>
          </a:xfrm>
          <a:prstGeom prst="rect">
            <a:avLst/>
          </a:prstGeom>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marL="342900" indent="-342900" algn="ctr">
              <a:buFont typeface="Arial" panose="020B0604020202020204" pitchFamily="34" charset="0"/>
              <a:buChar char="•"/>
            </a:pPr>
            <a:r>
              <a:rPr lang="ru-RU" sz="2400" dirty="0">
                <a:ln w="0"/>
                <a:effectLst>
                  <a:outerShdw blurRad="38100" dist="19050" dir="2700000" algn="tl" rotWithShape="0">
                    <a:schemeClr val="dk1">
                      <a:alpha val="40000"/>
                    </a:schemeClr>
                  </a:outerShdw>
                </a:effectLst>
              </a:rPr>
              <a:t>Тема моей курсовой работы актуальна потому, что  пища является одной из наиболее существенных составных частей материальной культуры человека. Кулинарией называют искусство приготовления пищи. Она имеет богатую многовековую историю, отражающую древнейшую отрасль деятельности человека, его материальной культуры, собравшую воедино опыт и навыки приёмов приготовления пищи разных народов, дошедшие до наших дней. Кулинария изучает технологические процессы приготовления качественной кулинарной продукции.</a:t>
            </a:r>
          </a:p>
          <a:p>
            <a:pPr algn="ctr"/>
            <a:endParaRPr lang="ru-RU" sz="1400" dirty="0"/>
          </a:p>
          <a:p>
            <a:pPr algn="ctr"/>
            <a:endParaRPr lang="ru-RU" sz="1400" dirty="0"/>
          </a:p>
        </p:txBody>
      </p:sp>
      <p:sp>
        <p:nvSpPr>
          <p:cNvPr id="3" name="Прямоугольник 2"/>
          <p:cNvSpPr/>
          <p:nvPr/>
        </p:nvSpPr>
        <p:spPr>
          <a:xfrm>
            <a:off x="3257005" y="218352"/>
            <a:ext cx="6096000" cy="1292662"/>
          </a:xfrm>
          <a:prstGeom prst="rect">
            <a:avLst/>
          </a:prstGeom>
        </p:spPr>
        <p:txBody>
          <a:bodyPr>
            <a:spAutoFit/>
          </a:bodyPr>
          <a:lstStyle/>
          <a:p>
            <a:pPr algn="ctr"/>
            <a:r>
              <a:rPr lang="ru-RU" sz="6000" b="1" dirty="0">
                <a:ln w="22225">
                  <a:solidFill>
                    <a:schemeClr val="accent2"/>
                  </a:solidFill>
                  <a:prstDash val="solid"/>
                </a:ln>
                <a:solidFill>
                  <a:schemeClr val="accent2">
                    <a:lumMod val="40000"/>
                    <a:lumOff val="60000"/>
                  </a:schemeClr>
                </a:solidFill>
              </a:rPr>
              <a:t>Актуальность</a:t>
            </a:r>
          </a:p>
          <a:p>
            <a:endParaRPr lang="ru-RU"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227064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rotWithShape="1">
          <a:gsLst>
            <a:gs pos="10000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Прямоугольник 2"/>
          <p:cNvSpPr/>
          <p:nvPr/>
        </p:nvSpPr>
        <p:spPr>
          <a:xfrm>
            <a:off x="126274" y="975162"/>
            <a:ext cx="12065726" cy="3539430"/>
          </a:xfrm>
          <a:prstGeom prst="rect">
            <a:avLst/>
          </a:prstGeom>
        </p:spPr>
        <p:txBody>
          <a:bodyPr wrap="square">
            <a:spAutoFit/>
          </a:bodyPr>
          <a:lstStyle/>
          <a:p>
            <a:pPr marL="285750" indent="-285750" algn="just">
              <a:buFont typeface="Arial" panose="020B0604020202020204" pitchFamily="34" charset="0"/>
              <a:buChar char="•"/>
            </a:pPr>
            <a:r>
              <a:rPr lang="ru-RU" sz="3200" dirty="0">
                <a:latin typeface="Times New Roman" panose="02020603050405020304" pitchFamily="18" charset="0"/>
                <a:cs typeface="Times New Roman" panose="02020603050405020304" pitchFamily="18" charset="0"/>
              </a:rPr>
              <a:t>Цель курсовой работы - разработать ассортимент и технологию приготовления горячих  блюд из овощей, грибов и сыра.</a:t>
            </a:r>
          </a:p>
          <a:p>
            <a:pPr marL="285750" indent="-285750" algn="just">
              <a:buFont typeface="Arial" panose="020B0604020202020204" pitchFamily="34" charset="0"/>
              <a:buChar char="•"/>
            </a:pPr>
            <a:r>
              <a:rPr lang="ru-RU" sz="3200" dirty="0">
                <a:latin typeface="Times New Roman" panose="02020603050405020304" pitchFamily="18" charset="0"/>
                <a:cs typeface="Times New Roman" panose="02020603050405020304" pitchFamily="18" charset="0"/>
              </a:rPr>
              <a:t>Задачи:</a:t>
            </a:r>
          </a:p>
          <a:p>
            <a:pPr marL="285750" indent="-285750" algn="just">
              <a:buFont typeface="Arial" panose="020B0604020202020204" pitchFamily="34" charset="0"/>
              <a:buChar char="•"/>
            </a:pPr>
            <a:r>
              <a:rPr lang="ru-RU" sz="3200" dirty="0">
                <a:latin typeface="Times New Roman" panose="02020603050405020304" pitchFamily="18" charset="0"/>
                <a:cs typeface="Times New Roman" panose="02020603050405020304" pitchFamily="18" charset="0"/>
              </a:rPr>
              <a:t>Узнать что такое шведский стол и технику его обслуживания</a:t>
            </a:r>
          </a:p>
          <a:p>
            <a:pPr marL="285750" indent="-285750" algn="just">
              <a:buFont typeface="Arial" panose="020B0604020202020204" pitchFamily="34" charset="0"/>
              <a:buChar char="•"/>
            </a:pPr>
            <a:r>
              <a:rPr lang="ru-RU" sz="3200" dirty="0">
                <a:latin typeface="Times New Roman" panose="02020603050405020304" pitchFamily="18" charset="0"/>
                <a:cs typeface="Times New Roman" panose="02020603050405020304" pitchFamily="18" charset="0"/>
              </a:rPr>
              <a:t>Дать товароведную характеристику овощам, грибам и сыру;</a:t>
            </a:r>
          </a:p>
          <a:p>
            <a:pPr marL="457200" indent="-457200" algn="just">
              <a:buFont typeface="Arial" panose="020B0604020202020204" pitchFamily="34" charset="0"/>
              <a:buChar char="•"/>
            </a:pPr>
            <a:r>
              <a:rPr lang="ru-RU" sz="3200" dirty="0">
                <a:latin typeface="Times New Roman" panose="02020603050405020304" pitchFamily="18" charset="0"/>
                <a:cs typeface="Times New Roman" panose="02020603050405020304" pitchFamily="18" charset="0"/>
              </a:rPr>
              <a:t>Разработать технико-технологические карты приготовления новых блюд из овощей, грибов и сыра.</a:t>
            </a:r>
          </a:p>
        </p:txBody>
      </p:sp>
      <p:sp>
        <p:nvSpPr>
          <p:cNvPr id="5" name="TextBox 4"/>
          <p:cNvSpPr txBox="1"/>
          <p:nvPr/>
        </p:nvSpPr>
        <p:spPr>
          <a:xfrm>
            <a:off x="1848122" y="124209"/>
            <a:ext cx="8691803" cy="707886"/>
          </a:xfrm>
          <a:prstGeom prst="rect">
            <a:avLst/>
          </a:prstGeom>
          <a:noFill/>
        </p:spPr>
        <p:txBody>
          <a:bodyPr wrap="none" rtlCol="0">
            <a:spAutoFit/>
          </a:bodyPr>
          <a:lstStyle/>
          <a:p>
            <a:r>
              <a:rPr lang="ru-RU" sz="4000" b="1" dirty="0">
                <a:ln w="22225">
                  <a:solidFill>
                    <a:schemeClr val="accent2"/>
                  </a:solidFill>
                  <a:prstDash val="solid"/>
                </a:ln>
                <a:solidFill>
                  <a:schemeClr val="accent2">
                    <a:lumMod val="40000"/>
                    <a:lumOff val="60000"/>
                  </a:schemeClr>
                </a:solidFill>
              </a:rPr>
              <a:t>Цели и задачи курсовой работы</a:t>
            </a:r>
          </a:p>
        </p:txBody>
      </p:sp>
    </p:spTree>
    <p:extLst>
      <p:ext uri="{BB962C8B-B14F-4D97-AF65-F5344CB8AC3E}">
        <p14:creationId xmlns:p14="http://schemas.microsoft.com/office/powerpoint/2010/main" val="457367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Прямоугольник 1"/>
          <p:cNvSpPr/>
          <p:nvPr/>
        </p:nvSpPr>
        <p:spPr>
          <a:xfrm>
            <a:off x="1287596" y="292128"/>
            <a:ext cx="8911415" cy="707886"/>
          </a:xfrm>
          <a:prstGeom prst="rect">
            <a:avLst/>
          </a:prstGeom>
        </p:spPr>
        <p:txBody>
          <a:bodyPr wrap="none">
            <a:spAutoFit/>
          </a:bodyPr>
          <a:lstStyle/>
          <a:p>
            <a:pPr algn="ctr"/>
            <a:r>
              <a:rPr lang="ru-RU" sz="4000" b="1" dirty="0">
                <a:ln w="22225">
                  <a:solidFill>
                    <a:schemeClr val="accent2"/>
                  </a:solidFill>
                  <a:prstDash val="solid"/>
                </a:ln>
                <a:solidFill>
                  <a:schemeClr val="accent2">
                    <a:lumMod val="40000"/>
                    <a:lumOff val="60000"/>
                  </a:schemeClr>
                </a:solidFill>
              </a:rPr>
              <a:t>Объект и предмет исследования</a:t>
            </a:r>
          </a:p>
        </p:txBody>
      </p:sp>
      <p:sp>
        <p:nvSpPr>
          <p:cNvPr id="3" name="Прямоугольник 2"/>
          <p:cNvSpPr/>
          <p:nvPr/>
        </p:nvSpPr>
        <p:spPr>
          <a:xfrm>
            <a:off x="169817" y="1747298"/>
            <a:ext cx="11926389" cy="2862322"/>
          </a:xfrm>
          <a:prstGeom prst="rect">
            <a:avLst/>
          </a:prstGeom>
        </p:spPr>
        <p:txBody>
          <a:bodyPr wrap="square">
            <a:spAutoFit/>
          </a:bodyPr>
          <a:lstStyle/>
          <a:p>
            <a:pPr marL="285750" indent="-285750">
              <a:buFont typeface="Arial" panose="020B0604020202020204" pitchFamily="34" charset="0"/>
              <a:buChar char="•"/>
            </a:pPr>
            <a:r>
              <a:rPr lang="ru-RU" sz="2800" dirty="0"/>
              <a:t> </a:t>
            </a:r>
            <a:r>
              <a:rPr lang="ru-RU" sz="3600" b="1" dirty="0">
                <a:latin typeface="Times New Roman" panose="02020603050405020304" pitchFamily="18" charset="0"/>
                <a:cs typeface="Times New Roman" panose="02020603050405020304" pitchFamily="18" charset="0"/>
              </a:rPr>
              <a:t>Объект исследования - технологический процесс приготовления блюд из овощей, грибов и сыра.</a:t>
            </a:r>
          </a:p>
          <a:p>
            <a:endParaRPr lang="ru-RU" sz="3600"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ru-RU" sz="3600" b="1" dirty="0">
                <a:latin typeface="Times New Roman" panose="02020603050405020304" pitchFamily="18" charset="0"/>
                <a:cs typeface="Times New Roman" panose="02020603050405020304" pitchFamily="18" charset="0"/>
              </a:rPr>
              <a:t>Предмет исследования - изучение процесса приготовления и самих овощей, грибов и сыра.</a:t>
            </a:r>
          </a:p>
        </p:txBody>
      </p:sp>
    </p:spTree>
    <p:extLst>
      <p:ext uri="{BB962C8B-B14F-4D97-AF65-F5344CB8AC3E}">
        <p14:creationId xmlns:p14="http://schemas.microsoft.com/office/powerpoint/2010/main" val="1773689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888275" y="109248"/>
            <a:ext cx="11116491" cy="646331"/>
          </a:xfrm>
          <a:prstGeom prst="rect">
            <a:avLst/>
          </a:prstGeom>
        </p:spPr>
        <p:txBody>
          <a:bodyPr wrap="square">
            <a:spAutoFit/>
          </a:bodyPr>
          <a:lstStyle/>
          <a:p>
            <a:r>
              <a:rPr lang="ru-RU" sz="3600" b="1" dirty="0">
                <a:ln w="22225">
                  <a:solidFill>
                    <a:schemeClr val="accent2"/>
                  </a:solidFill>
                  <a:prstDash val="solid"/>
                </a:ln>
                <a:solidFill>
                  <a:schemeClr val="accent2">
                    <a:lumMod val="40000"/>
                    <a:lumOff val="60000"/>
                  </a:schemeClr>
                </a:solidFill>
              </a:rPr>
              <a:t>Шведский стол и техника его обслуживания</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16807"/>
            <a:ext cx="5575135" cy="3707865"/>
          </a:xfrm>
          <a:prstGeom prst="rect">
            <a:avLst/>
          </a:prstGeom>
        </p:spPr>
      </p:pic>
      <p:sp>
        <p:nvSpPr>
          <p:cNvPr id="4" name="Прямоугольник 3"/>
          <p:cNvSpPr/>
          <p:nvPr/>
        </p:nvSpPr>
        <p:spPr>
          <a:xfrm>
            <a:off x="276986" y="779288"/>
            <a:ext cx="12035246" cy="923330"/>
          </a:xfrm>
          <a:prstGeom prst="rect">
            <a:avLst/>
          </a:prstGeom>
        </p:spPr>
        <p:txBody>
          <a:bodyPr wrap="square">
            <a:spAutoFit/>
          </a:bodyPr>
          <a:lstStyle/>
          <a:p>
            <a:r>
              <a:rPr lang="ru-RU" dirty="0"/>
              <a:t>	</a:t>
            </a:r>
            <a:r>
              <a:rPr lang="ru-RU" dirty="0">
                <a:latin typeface="Times New Roman" panose="02020603050405020304" pitchFamily="18" charset="0"/>
                <a:cs typeface="Times New Roman" panose="02020603050405020304" pitchFamily="18" charset="0"/>
              </a:rPr>
              <a:t>«Шведский стол» – способ подачи пищи, при котором множество блюд выставляются рядом, и еда разбирается по тарелкам самими гостями (например, на фуршете). Во многих странах подобный способ обслуживания называется буфетным.</a:t>
            </a:r>
          </a:p>
        </p:txBody>
      </p:sp>
      <p:sp>
        <p:nvSpPr>
          <p:cNvPr id="5" name="Прямоугольник 4"/>
          <p:cNvSpPr/>
          <p:nvPr/>
        </p:nvSpPr>
        <p:spPr>
          <a:xfrm>
            <a:off x="3596640" y="1858737"/>
            <a:ext cx="6096000" cy="369332"/>
          </a:xfrm>
          <a:prstGeom prst="rect">
            <a:avLst/>
          </a:prstGeom>
        </p:spPr>
        <p:txBody>
          <a:bodyPr>
            <a:spAutoFit/>
          </a:bodyPr>
          <a:lstStyle/>
          <a:p>
            <a:r>
              <a:rPr lang="ru-RU" dirty="0"/>
              <a:t>Рисунок 1</a:t>
            </a: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4609" y="2899282"/>
            <a:ext cx="5710157" cy="3808630"/>
          </a:xfrm>
          <a:prstGeom prst="rect">
            <a:avLst/>
          </a:prstGeom>
        </p:spPr>
      </p:pic>
      <p:sp>
        <p:nvSpPr>
          <p:cNvPr id="7" name="Прямоугольник 6"/>
          <p:cNvSpPr/>
          <p:nvPr/>
        </p:nvSpPr>
        <p:spPr>
          <a:xfrm>
            <a:off x="6294609" y="2441212"/>
            <a:ext cx="6096000" cy="369332"/>
          </a:xfrm>
          <a:prstGeom prst="rect">
            <a:avLst/>
          </a:prstGeom>
        </p:spPr>
        <p:txBody>
          <a:bodyPr>
            <a:spAutoFit/>
          </a:bodyPr>
          <a:lstStyle/>
          <a:p>
            <a:r>
              <a:rPr lang="ru-RU" dirty="0"/>
              <a:t>Рисунок 2</a:t>
            </a:r>
          </a:p>
        </p:txBody>
      </p:sp>
    </p:spTree>
    <p:extLst>
      <p:ext uri="{BB962C8B-B14F-4D97-AF65-F5344CB8AC3E}">
        <p14:creationId xmlns:p14="http://schemas.microsoft.com/office/powerpoint/2010/main" val="3569062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2220686" y="0"/>
            <a:ext cx="6871062" cy="707886"/>
          </a:xfrm>
          <a:prstGeom prst="rect">
            <a:avLst/>
          </a:prstGeom>
        </p:spPr>
        <p:txBody>
          <a:bodyPr wrap="square">
            <a:spAutoFit/>
          </a:bodyPr>
          <a:lstStyle/>
          <a:p>
            <a:pPr algn="ctr"/>
            <a:r>
              <a:rPr lang="ru-RU" sz="4000" b="1" dirty="0">
                <a:ln w="22225">
                  <a:solidFill>
                    <a:schemeClr val="accent2"/>
                  </a:solidFill>
                  <a:prstDash val="solid"/>
                </a:ln>
                <a:solidFill>
                  <a:schemeClr val="accent2">
                    <a:lumMod val="40000"/>
                    <a:lumOff val="60000"/>
                  </a:schemeClr>
                </a:solidFill>
              </a:rPr>
              <a:t>Характеристика сырья</a:t>
            </a:r>
          </a:p>
        </p:txBody>
      </p:sp>
      <p:sp>
        <p:nvSpPr>
          <p:cNvPr id="3" name="Прямоугольник 2"/>
          <p:cNvSpPr/>
          <p:nvPr/>
        </p:nvSpPr>
        <p:spPr>
          <a:xfrm>
            <a:off x="30366" y="736503"/>
            <a:ext cx="4741818" cy="6001643"/>
          </a:xfrm>
          <a:prstGeom prst="rect">
            <a:avLst/>
          </a:prstGeom>
        </p:spPr>
        <p:txBody>
          <a:bodyPr wrap="square">
            <a:spAutoFit/>
          </a:bodyPr>
          <a:lstStyle/>
          <a:p>
            <a:pPr marL="285750" indent="-285750">
              <a:buFont typeface="Arial" panose="020B0604020202020204" pitchFamily="34" charset="0"/>
              <a:buChar char="•"/>
            </a:pPr>
            <a:r>
              <a:rPr lang="ru-RU" sz="2400" dirty="0"/>
              <a:t>Значение овощей в питании очень велико, они являются ценным источником витаминов, углеводов, органических кислот, минеральных солей.</a:t>
            </a:r>
          </a:p>
          <a:p>
            <a:pPr marL="285750" indent="-285750">
              <a:buFont typeface="Arial" panose="020B0604020202020204" pitchFamily="34" charset="0"/>
              <a:buChar char="•"/>
            </a:pPr>
            <a:r>
              <a:rPr lang="ru-RU" sz="2400" dirty="0"/>
              <a:t>Грибы — это очень большая в природе группа растительных организмов. Они являются источником многих минеральных веществ.</a:t>
            </a:r>
          </a:p>
          <a:p>
            <a:pPr marL="285750" indent="-285750">
              <a:buFont typeface="Arial" panose="020B0604020202020204" pitchFamily="34" charset="0"/>
              <a:buChar char="•"/>
            </a:pPr>
            <a:r>
              <a:rPr lang="ru-RU" sz="2400" dirty="0"/>
              <a:t>Сыр – молочный продукт, получаемый в широком диапазоне вкусов.</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99418" y="4350234"/>
            <a:ext cx="3538945" cy="2359296"/>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1189" y="2306715"/>
            <a:ext cx="3605348" cy="2427601"/>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99418" y="707886"/>
            <a:ext cx="3538946" cy="2335704"/>
          </a:xfrm>
          <a:prstGeom prst="rect">
            <a:avLst/>
          </a:prstGeom>
        </p:spPr>
      </p:pic>
    </p:spTree>
    <p:extLst>
      <p:ext uri="{BB962C8B-B14F-4D97-AF65-F5344CB8AC3E}">
        <p14:creationId xmlns:p14="http://schemas.microsoft.com/office/powerpoint/2010/main" val="229042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rgbClr val="E1EAC8"/>
            </a:gs>
            <a:gs pos="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3002300" y="161500"/>
            <a:ext cx="7558479" cy="707886"/>
          </a:xfrm>
          <a:prstGeom prst="rect">
            <a:avLst/>
          </a:prstGeom>
        </p:spPr>
        <p:txBody>
          <a:bodyPr wrap="none">
            <a:spAutoFit/>
          </a:bodyPr>
          <a:lstStyle/>
          <a:p>
            <a:r>
              <a:rPr lang="ru-RU" sz="4000" b="1" dirty="0">
                <a:ln w="22225">
                  <a:solidFill>
                    <a:schemeClr val="accent2"/>
                  </a:solidFill>
                  <a:prstDash val="solid"/>
                </a:ln>
                <a:solidFill>
                  <a:schemeClr val="accent2">
                    <a:lumMod val="40000"/>
                    <a:lumOff val="60000"/>
                  </a:schemeClr>
                </a:solidFill>
              </a:rPr>
              <a:t>Расширение ассортимента</a:t>
            </a:r>
          </a:p>
        </p:txBody>
      </p:sp>
      <p:sp>
        <p:nvSpPr>
          <p:cNvPr id="4" name="Прямоугольник 3"/>
          <p:cNvSpPr/>
          <p:nvPr/>
        </p:nvSpPr>
        <p:spPr>
          <a:xfrm>
            <a:off x="0" y="869386"/>
            <a:ext cx="7733210" cy="2308324"/>
          </a:xfrm>
          <a:prstGeom prst="rect">
            <a:avLst/>
          </a:prstGeom>
        </p:spPr>
        <p:txBody>
          <a:bodyPr wrap="square">
            <a:spAutoFit/>
          </a:bodyPr>
          <a:lstStyle/>
          <a:p>
            <a:r>
              <a:rPr lang="ru-RU" sz="2400" dirty="0"/>
              <a:t>Расширение ассортимента блюд из овощей, грибов и сыра влияет на следующие сегменты:</a:t>
            </a:r>
          </a:p>
          <a:p>
            <a:pPr marL="285750" indent="-285750">
              <a:buFont typeface="Arial" panose="020B0604020202020204" pitchFamily="34" charset="0"/>
              <a:buChar char="•"/>
            </a:pPr>
            <a:r>
              <a:rPr lang="ru-RU" sz="2400" dirty="0"/>
              <a:t>Повышение пищевой ценности</a:t>
            </a:r>
          </a:p>
          <a:p>
            <a:pPr marL="285750" indent="-285750">
              <a:buFont typeface="Arial" panose="020B0604020202020204" pitchFamily="34" charset="0"/>
              <a:buChar char="•"/>
            </a:pPr>
            <a:r>
              <a:rPr lang="ru-RU" sz="2400" dirty="0"/>
              <a:t>Увеличение количества блюд</a:t>
            </a:r>
          </a:p>
          <a:p>
            <a:pPr marL="285750" indent="-285750">
              <a:buFont typeface="Arial" panose="020B0604020202020204" pitchFamily="34" charset="0"/>
              <a:buChar char="•"/>
            </a:pPr>
            <a:r>
              <a:rPr lang="ru-RU" sz="2400" dirty="0"/>
              <a:t>Улучшение оформления и подачи блюд</a:t>
            </a:r>
          </a:p>
          <a:p>
            <a:pPr marL="285750" indent="-285750">
              <a:buFont typeface="Arial" panose="020B0604020202020204" pitchFamily="34" charset="0"/>
              <a:buChar char="•"/>
            </a:pPr>
            <a:r>
              <a:rPr lang="ru-RU" sz="2400" dirty="0"/>
              <a:t>Популяризацию блюд  национальной кухни </a:t>
            </a: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89519" y="963004"/>
            <a:ext cx="4066902" cy="3050177"/>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8958" y="4013181"/>
            <a:ext cx="3749040" cy="2499360"/>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5246" y="3177710"/>
            <a:ext cx="2179320" cy="2179320"/>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1814" y="4124041"/>
            <a:ext cx="3698965" cy="2465977"/>
          </a:xfrm>
          <a:prstGeom prst="rect">
            <a:avLst/>
          </a:prstGeom>
        </p:spPr>
      </p:pic>
    </p:spTree>
    <p:extLst>
      <p:ext uri="{BB962C8B-B14F-4D97-AF65-F5344CB8AC3E}">
        <p14:creationId xmlns:p14="http://schemas.microsoft.com/office/powerpoint/2010/main" val="2703863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Прямоугольник 2"/>
          <p:cNvSpPr/>
          <p:nvPr/>
        </p:nvSpPr>
        <p:spPr>
          <a:xfrm>
            <a:off x="1867988" y="91440"/>
            <a:ext cx="9039497" cy="954107"/>
          </a:xfrm>
          <a:prstGeom prst="rect">
            <a:avLst/>
          </a:prstGeom>
        </p:spPr>
        <p:txBody>
          <a:bodyPr wrap="square">
            <a:spAutoFit/>
          </a:bodyPr>
          <a:lstStyle/>
          <a:p>
            <a:pPr algn="ctr"/>
            <a:r>
              <a:rPr lang="ru-RU" sz="2800" b="1" dirty="0">
                <a:ln w="22225">
                  <a:solidFill>
                    <a:schemeClr val="accent2"/>
                  </a:solidFill>
                  <a:prstDash val="solid"/>
                </a:ln>
                <a:solidFill>
                  <a:schemeClr val="accent2">
                    <a:lumMod val="40000"/>
                    <a:lumOff val="60000"/>
                  </a:schemeClr>
                </a:solidFill>
              </a:rPr>
              <a:t>Совершенствование и расширение ассортимента блюд из овощей, грибов и сыра</a:t>
            </a:r>
          </a:p>
        </p:txBody>
      </p:sp>
      <p:sp>
        <p:nvSpPr>
          <p:cNvPr id="4" name="Прямоугольник 3"/>
          <p:cNvSpPr/>
          <p:nvPr/>
        </p:nvSpPr>
        <p:spPr>
          <a:xfrm>
            <a:off x="95793" y="1045547"/>
            <a:ext cx="5416733" cy="5509200"/>
          </a:xfrm>
          <a:prstGeom prst="rect">
            <a:avLst/>
          </a:prstGeom>
        </p:spPr>
        <p:txBody>
          <a:bodyPr wrap="square">
            <a:spAutoFit/>
          </a:bodyPr>
          <a:lstStyle/>
          <a:p>
            <a:pPr algn="just"/>
            <a:r>
              <a:rPr lang="ru-RU" sz="1600" dirty="0"/>
              <a:t>Для совершенствования технологии и</a:t>
            </a:r>
          </a:p>
          <a:p>
            <a:pPr algn="just"/>
            <a:r>
              <a:rPr lang="ru-RU" sz="1600" dirty="0"/>
              <a:t> расширения ассортимента составляют технико-технологические карты, являющие нормативными документами. Они разрабатываются на новые и фирменные блюда.</a:t>
            </a:r>
          </a:p>
          <a:p>
            <a:pPr algn="just"/>
            <a:r>
              <a:rPr lang="ru-RU" sz="1600" dirty="0"/>
              <a:t>Технико-технологические карты состоят из:</a:t>
            </a:r>
          </a:p>
          <a:p>
            <a:pPr algn="just"/>
            <a:r>
              <a:rPr lang="ru-RU" sz="1600" dirty="0"/>
              <a:t>1. Область применения.</a:t>
            </a:r>
          </a:p>
          <a:p>
            <a:pPr algn="just"/>
            <a:r>
              <a:rPr lang="ru-RU" sz="1600" dirty="0"/>
              <a:t>2. Требования к сырью. </a:t>
            </a:r>
          </a:p>
          <a:p>
            <a:pPr algn="just"/>
            <a:r>
              <a:rPr lang="ru-RU" sz="1600" dirty="0"/>
              <a:t>3. Рецептура</a:t>
            </a:r>
          </a:p>
          <a:p>
            <a:pPr algn="just"/>
            <a:r>
              <a:rPr lang="ru-RU" sz="1600" dirty="0"/>
              <a:t>4. Технологический процесс. </a:t>
            </a:r>
          </a:p>
          <a:p>
            <a:pPr algn="just"/>
            <a:r>
              <a:rPr lang="ru-RU" sz="1600" dirty="0"/>
              <a:t>5. Требования к оформлению, реализации и</a:t>
            </a:r>
          </a:p>
          <a:p>
            <a:pPr algn="just"/>
            <a:r>
              <a:rPr lang="ru-RU" sz="1600" dirty="0"/>
              <a:t> хранению. </a:t>
            </a:r>
          </a:p>
          <a:p>
            <a:pPr algn="just"/>
            <a:r>
              <a:rPr lang="ru-RU" sz="1600" dirty="0"/>
              <a:t>6.Показатели качество и безопасности. Это</a:t>
            </a:r>
          </a:p>
          <a:p>
            <a:pPr algn="just"/>
            <a:r>
              <a:rPr lang="ru-RU" sz="1600" dirty="0"/>
              <a:t> органолептические показатели блюда: вкус, цвет, запах и консистенция.</a:t>
            </a:r>
          </a:p>
          <a:p>
            <a:pPr algn="just"/>
            <a:r>
              <a:rPr lang="ru-RU" sz="1600" dirty="0"/>
              <a:t>7. Показатели пищевого состава и</a:t>
            </a:r>
          </a:p>
          <a:p>
            <a:pPr algn="just"/>
            <a:r>
              <a:rPr lang="ru-RU" sz="1600" dirty="0"/>
              <a:t> энергетическая ценность блюда.</a:t>
            </a:r>
          </a:p>
          <a:p>
            <a:pPr algn="just"/>
            <a:r>
              <a:rPr lang="ru-RU" sz="1600" dirty="0"/>
              <a:t>Каждой технико-технологической карте</a:t>
            </a:r>
          </a:p>
          <a:p>
            <a:pPr algn="just"/>
            <a:r>
              <a:rPr lang="ru-RU" sz="1600" dirty="0"/>
              <a:t> присваивается порядковый номер. Технико-</a:t>
            </a:r>
          </a:p>
          <a:p>
            <a:pPr algn="just"/>
            <a:r>
              <a:rPr lang="ru-RU" sz="1600" dirty="0"/>
              <a:t>технологической карте подписывается</a:t>
            </a:r>
          </a:p>
          <a:p>
            <a:pPr algn="just"/>
            <a:r>
              <a:rPr lang="ru-RU" sz="1600" dirty="0"/>
              <a:t> инженером-технологом, а утверждает</a:t>
            </a:r>
          </a:p>
          <a:p>
            <a:pPr algn="just"/>
            <a:r>
              <a:rPr lang="ru-RU" sz="1600" dirty="0"/>
              <a:t> руководитель.</a:t>
            </a:r>
          </a:p>
        </p:txBody>
      </p:sp>
      <p:sp>
        <p:nvSpPr>
          <p:cNvPr id="5" name="Прямоугольник 4"/>
          <p:cNvSpPr/>
          <p:nvPr/>
        </p:nvSpPr>
        <p:spPr>
          <a:xfrm>
            <a:off x="9019903" y="3138427"/>
            <a:ext cx="3172097" cy="3416320"/>
          </a:xfrm>
          <a:prstGeom prst="rect">
            <a:avLst/>
          </a:prstGeom>
        </p:spPr>
        <p:txBody>
          <a:bodyPr wrap="square">
            <a:spAutoFit/>
          </a:bodyPr>
          <a:lstStyle/>
          <a:p>
            <a:pPr algn="just"/>
            <a:r>
              <a:rPr lang="ru-RU" dirty="0"/>
              <a:t>Для расширение и</a:t>
            </a:r>
          </a:p>
          <a:p>
            <a:pPr algn="just"/>
            <a:r>
              <a:rPr lang="ru-RU" dirty="0"/>
              <a:t> усовершенствования ассортимента горячих</a:t>
            </a:r>
          </a:p>
          <a:p>
            <a:pPr algn="just"/>
            <a:r>
              <a:rPr lang="ru-RU" dirty="0"/>
              <a:t>блюд из овощей, грибов и сыра стала</a:t>
            </a:r>
          </a:p>
          <a:p>
            <a:pPr algn="just"/>
            <a:r>
              <a:rPr lang="ru-RU" dirty="0"/>
              <a:t> разработка мною новых позиций в меню, которые будут удовлетворять</a:t>
            </a:r>
          </a:p>
          <a:p>
            <a:pPr algn="just"/>
            <a:r>
              <a:rPr lang="ru-RU" dirty="0"/>
              <a:t>потребности потребителей и</a:t>
            </a:r>
          </a:p>
          <a:p>
            <a:pPr algn="just"/>
            <a:r>
              <a:rPr lang="ru-RU" dirty="0"/>
              <a:t>способствовать увеличение прибыли.</a:t>
            </a: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2526" y="1139346"/>
            <a:ext cx="3507377" cy="5287580"/>
          </a:xfrm>
          <a:prstGeom prst="rect">
            <a:avLst/>
          </a:prstGeom>
        </p:spPr>
      </p:pic>
    </p:spTree>
    <p:extLst>
      <p:ext uri="{BB962C8B-B14F-4D97-AF65-F5344CB8AC3E}">
        <p14:creationId xmlns:p14="http://schemas.microsoft.com/office/powerpoint/2010/main" val="462218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accent6">
                <a:lumMod val="40000"/>
                <a:lumOff val="6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2808514" y="343928"/>
            <a:ext cx="7001693" cy="707886"/>
          </a:xfrm>
          <a:prstGeom prst="rect">
            <a:avLst/>
          </a:prstGeom>
        </p:spPr>
        <p:txBody>
          <a:bodyPr wrap="square">
            <a:spAutoFit/>
          </a:bodyPr>
          <a:lstStyle/>
          <a:p>
            <a:pPr algn="ctr"/>
            <a:r>
              <a:rPr lang="ru-RU" sz="4000" dirty="0">
                <a:ln w="0"/>
                <a:effectLst>
                  <a:outerShdw blurRad="38100" dist="19050" dir="2700000" algn="tl" rotWithShape="0">
                    <a:schemeClr val="dk1">
                      <a:alpha val="40000"/>
                    </a:schemeClr>
                  </a:outerShdw>
                </a:effectLst>
              </a:rPr>
              <a:t>«Острое суфле из сыра»</a:t>
            </a:r>
          </a:p>
        </p:txBody>
      </p:sp>
      <p:graphicFrame>
        <p:nvGraphicFramePr>
          <p:cNvPr id="3" name="Таблица 2"/>
          <p:cNvGraphicFramePr>
            <a:graphicFrameLocks noGrp="1"/>
          </p:cNvGraphicFramePr>
          <p:nvPr>
            <p:extLst>
              <p:ext uri="{D42A27DB-BD31-4B8C-83A1-F6EECF244321}">
                <p14:modId xmlns:p14="http://schemas.microsoft.com/office/powerpoint/2010/main" val="2808199433"/>
              </p:ext>
            </p:extLst>
          </p:nvPr>
        </p:nvGraphicFramePr>
        <p:xfrm>
          <a:off x="6035038" y="2207624"/>
          <a:ext cx="6031947" cy="4288108"/>
        </p:xfrm>
        <a:graphic>
          <a:graphicData uri="http://schemas.openxmlformats.org/drawingml/2006/table">
            <a:tbl>
              <a:tblPr firstRow="1" firstCol="1" bandRow="1"/>
              <a:tblGrid>
                <a:gridCol w="1181764">
                  <a:extLst>
                    <a:ext uri="{9D8B030D-6E8A-4147-A177-3AD203B41FA5}">
                      <a16:colId xmlns:a16="http://schemas.microsoft.com/office/drawing/2014/main" val="3222470729"/>
                    </a:ext>
                  </a:extLst>
                </a:gridCol>
                <a:gridCol w="1173721">
                  <a:extLst>
                    <a:ext uri="{9D8B030D-6E8A-4147-A177-3AD203B41FA5}">
                      <a16:colId xmlns:a16="http://schemas.microsoft.com/office/drawing/2014/main" val="361201841"/>
                    </a:ext>
                  </a:extLst>
                </a:gridCol>
                <a:gridCol w="630480">
                  <a:extLst>
                    <a:ext uri="{9D8B030D-6E8A-4147-A177-3AD203B41FA5}">
                      <a16:colId xmlns:a16="http://schemas.microsoft.com/office/drawing/2014/main" val="4025333945"/>
                    </a:ext>
                  </a:extLst>
                </a:gridCol>
                <a:gridCol w="630480">
                  <a:extLst>
                    <a:ext uri="{9D8B030D-6E8A-4147-A177-3AD203B41FA5}">
                      <a16:colId xmlns:a16="http://schemas.microsoft.com/office/drawing/2014/main" val="964177512"/>
                    </a:ext>
                  </a:extLst>
                </a:gridCol>
                <a:gridCol w="591501">
                  <a:extLst>
                    <a:ext uri="{9D8B030D-6E8A-4147-A177-3AD203B41FA5}">
                      <a16:colId xmlns:a16="http://schemas.microsoft.com/office/drawing/2014/main" val="2264714034"/>
                    </a:ext>
                  </a:extLst>
                </a:gridCol>
                <a:gridCol w="591501">
                  <a:extLst>
                    <a:ext uri="{9D8B030D-6E8A-4147-A177-3AD203B41FA5}">
                      <a16:colId xmlns:a16="http://schemas.microsoft.com/office/drawing/2014/main" val="4282046300"/>
                    </a:ext>
                  </a:extLst>
                </a:gridCol>
                <a:gridCol w="616250">
                  <a:extLst>
                    <a:ext uri="{9D8B030D-6E8A-4147-A177-3AD203B41FA5}">
                      <a16:colId xmlns:a16="http://schemas.microsoft.com/office/drawing/2014/main" val="3842902127"/>
                    </a:ext>
                  </a:extLst>
                </a:gridCol>
                <a:gridCol w="616250">
                  <a:extLst>
                    <a:ext uri="{9D8B030D-6E8A-4147-A177-3AD203B41FA5}">
                      <a16:colId xmlns:a16="http://schemas.microsoft.com/office/drawing/2014/main" val="1851594397"/>
                    </a:ext>
                  </a:extLst>
                </a:gridCol>
              </a:tblGrid>
              <a:tr h="252999">
                <a:tc rowSpan="2">
                  <a:txBody>
                    <a:bodyPr/>
                    <a:lstStyle/>
                    <a:p>
                      <a:pPr indent="450215" algn="just">
                        <a:lnSpc>
                          <a:spcPct val="150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Наименование</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Масса нетто, г</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Б</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Ж</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У</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133774588"/>
                  </a:ext>
                </a:extLst>
              </a:tr>
              <a:tr h="252999">
                <a:tc vMerge="1">
                  <a:txBody>
                    <a:bodyPr/>
                    <a:lstStyle/>
                    <a:p>
                      <a:endParaRPr lang="ru-RU"/>
                    </a:p>
                  </a:txBody>
                  <a:tcPr/>
                </a:tc>
                <a:tc vMerge="1">
                  <a:txBody>
                    <a:bodyPr/>
                    <a:lstStyle/>
                    <a:p>
                      <a:endParaRPr lang="ru-RU"/>
                    </a:p>
                  </a:txBody>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4424180"/>
                  </a:ext>
                </a:extLst>
              </a:tr>
              <a:tr h="505997">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Сыр «Голландский»</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50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06327390"/>
                  </a:ext>
                </a:extLst>
              </a:tr>
              <a:tr h="252999">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Яйцо куриное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12,6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0,126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0,106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1,12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0,0112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2444687"/>
                  </a:ext>
                </a:extLst>
              </a:tr>
              <a:tr h="505997">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Масло сливочное</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42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0,118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99,48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41,782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140299"/>
                  </a:ext>
                </a:extLst>
              </a:tr>
              <a:tr h="493127">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Мука пшеничная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10,33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3,099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0,98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0,294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76,31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22,893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5603365"/>
                  </a:ext>
                </a:extLst>
              </a:tr>
              <a:tr h="252999">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Молоко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120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3,84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4,32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4,8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5,76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5565557"/>
                  </a:ext>
                </a:extLst>
              </a:tr>
              <a:tr h="505997">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Горчица сухая( порошок)</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37,1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0,742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11,1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0,222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32,6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0,652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93058628"/>
                  </a:ext>
                </a:extLst>
              </a:tr>
              <a:tr h="505997">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Перец красный молотый</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0,7</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0,021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0,009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4,6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0,138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622534"/>
                  </a:ext>
                </a:extLst>
              </a:tr>
              <a:tr h="252999">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Соль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5228729"/>
                  </a:ext>
                </a:extLst>
              </a:tr>
              <a:tr h="252999">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ИТОГО:</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b="1">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16,218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38,141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29,7742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8301872"/>
                  </a:ext>
                </a:extLst>
              </a:tr>
              <a:tr h="252999">
                <a:tc gridSpan="8">
                  <a:txBody>
                    <a:bodyPr/>
                    <a:lstStyle/>
                    <a:p>
                      <a:pPr indent="450215" algn="just">
                        <a:lnSpc>
                          <a:spcPct val="150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К=16,218*4+38,141*9+29,7742*3,75= 519</a:t>
                      </a:r>
                      <a:r>
                        <a:rPr lang="ru-RU" sz="1100" baseline="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Ккал</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3990" marR="63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647079643"/>
                  </a:ext>
                </a:extLst>
              </a:tr>
            </a:tbl>
          </a:graphicData>
        </a:graphic>
      </p:graphicFrame>
      <p:sp>
        <p:nvSpPr>
          <p:cNvPr id="4" name="Прямоугольник 3"/>
          <p:cNvSpPr/>
          <p:nvPr/>
        </p:nvSpPr>
        <p:spPr>
          <a:xfrm>
            <a:off x="6561752" y="1603068"/>
            <a:ext cx="5216749" cy="461665"/>
          </a:xfrm>
          <a:prstGeom prst="rect">
            <a:avLst/>
          </a:prstGeom>
        </p:spPr>
        <p:txBody>
          <a:bodyPr wrap="none">
            <a:spAutoFit/>
          </a:bodyPr>
          <a:lstStyle/>
          <a:p>
            <a:r>
              <a:rPr lang="ru-RU" sz="2400" dirty="0">
                <a:latin typeface="Times New Roman" panose="02020603050405020304" pitchFamily="18" charset="0"/>
                <a:cs typeface="Times New Roman" panose="02020603050405020304" pitchFamily="18" charset="0"/>
              </a:rPr>
              <a:t>Таблица 1 - БЖУ и пищевая ценность </a:t>
            </a:r>
          </a:p>
        </p:txBody>
      </p:sp>
      <p:sp>
        <p:nvSpPr>
          <p:cNvPr id="5" name="Прямоугольник 4"/>
          <p:cNvSpPr/>
          <p:nvPr/>
        </p:nvSpPr>
        <p:spPr>
          <a:xfrm>
            <a:off x="574763" y="1603068"/>
            <a:ext cx="5460275" cy="4832092"/>
          </a:xfrm>
          <a:prstGeom prst="rect">
            <a:avLst/>
          </a:prstGeom>
        </p:spPr>
        <p:txBody>
          <a:bodyPr wrap="square">
            <a:spAutoFit/>
          </a:bodyPr>
          <a:lstStyle/>
          <a:p>
            <a:r>
              <a:rPr lang="ru-RU" sz="2800" dirty="0"/>
              <a:t>Первое блюдо является «Острое суфле из сыра». Это блюдо на 1 порцию 100 грамм. Подаётся горячим температурой +65ºС, хранится 3 часа. Калорийность этого блюда высокая. Расчёт пищевой ценности и калорийности «Острое суфле из сыра» приведён в таблице 1.</a:t>
            </a:r>
          </a:p>
        </p:txBody>
      </p:sp>
    </p:spTree>
    <p:extLst>
      <p:ext uri="{BB962C8B-B14F-4D97-AF65-F5344CB8AC3E}">
        <p14:creationId xmlns:p14="http://schemas.microsoft.com/office/powerpoint/2010/main" val="3701629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accent6">
                <a:lumMod val="40000"/>
                <a:lumOff val="6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8582297" y="391886"/>
            <a:ext cx="3609703" cy="1815882"/>
          </a:xfrm>
          <a:prstGeom prst="rect">
            <a:avLst/>
          </a:prstGeom>
        </p:spPr>
        <p:txBody>
          <a:bodyPr wrap="square">
            <a:spAutoFit/>
          </a:bodyPr>
          <a:lstStyle/>
          <a:p>
            <a:pPr algn="ctr"/>
            <a:r>
              <a:rPr lang="ru-RU" sz="2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Технологическая схема приготовления </a:t>
            </a:r>
          </a:p>
          <a:p>
            <a:pPr algn="ctr"/>
            <a:r>
              <a:rPr lang="ru-RU" sz="2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«Острого суфле из сыра»</a:t>
            </a:r>
          </a:p>
        </p:txBody>
      </p:sp>
      <p:pic>
        <p:nvPicPr>
          <p:cNvPr id="4" name="Рисунок 3"/>
          <p:cNvPicPr>
            <a:picLocks noChangeAspect="1"/>
          </p:cNvPicPr>
          <p:nvPr/>
        </p:nvPicPr>
        <p:blipFill>
          <a:blip r:embed="rId2"/>
          <a:stretch>
            <a:fillRect/>
          </a:stretch>
        </p:blipFill>
        <p:spPr>
          <a:xfrm>
            <a:off x="177937" y="0"/>
            <a:ext cx="8835434" cy="6858000"/>
          </a:xfrm>
          <a:prstGeom prst="rect">
            <a:avLst/>
          </a:prstGeom>
        </p:spPr>
      </p:pic>
    </p:spTree>
    <p:extLst>
      <p:ext uri="{BB962C8B-B14F-4D97-AF65-F5344CB8AC3E}">
        <p14:creationId xmlns:p14="http://schemas.microsoft.com/office/powerpoint/2010/main" val="630203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accent2">
                <a:lumMod val="40000"/>
                <a:lumOff val="6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3027514" y="71526"/>
            <a:ext cx="6142612" cy="646331"/>
          </a:xfrm>
          <a:prstGeom prst="rect">
            <a:avLst/>
          </a:prstGeom>
        </p:spPr>
        <p:txBody>
          <a:bodyPr wrap="square">
            <a:spAutoFit/>
          </a:bodyPr>
          <a:lstStyle/>
          <a:p>
            <a:pPr algn="ctr"/>
            <a:r>
              <a:rPr lang="ru-RU" sz="3600" dirty="0">
                <a:ln w="0"/>
                <a:effectLst>
                  <a:outerShdw blurRad="38100" dist="19050" dir="2700000" algn="tl" rotWithShape="0">
                    <a:schemeClr val="dk1">
                      <a:alpha val="40000"/>
                    </a:schemeClr>
                  </a:outerShdw>
                </a:effectLst>
              </a:rPr>
              <a:t>«Фаршированные грибы»</a:t>
            </a:r>
          </a:p>
        </p:txBody>
      </p:sp>
      <p:graphicFrame>
        <p:nvGraphicFramePr>
          <p:cNvPr id="3" name="Таблица 2"/>
          <p:cNvGraphicFramePr>
            <a:graphicFrameLocks noGrp="1"/>
          </p:cNvGraphicFramePr>
          <p:nvPr>
            <p:extLst>
              <p:ext uri="{D42A27DB-BD31-4B8C-83A1-F6EECF244321}">
                <p14:modId xmlns:p14="http://schemas.microsoft.com/office/powerpoint/2010/main" val="4205526014"/>
              </p:ext>
            </p:extLst>
          </p:nvPr>
        </p:nvGraphicFramePr>
        <p:xfrm>
          <a:off x="5695403" y="1841861"/>
          <a:ext cx="6325134" cy="4748877"/>
        </p:xfrm>
        <a:graphic>
          <a:graphicData uri="http://schemas.openxmlformats.org/drawingml/2006/table">
            <a:tbl>
              <a:tblPr firstRow="1" firstCol="1" bandRow="1"/>
              <a:tblGrid>
                <a:gridCol w="1341472">
                  <a:extLst>
                    <a:ext uri="{9D8B030D-6E8A-4147-A177-3AD203B41FA5}">
                      <a16:colId xmlns:a16="http://schemas.microsoft.com/office/drawing/2014/main" val="3234277481"/>
                    </a:ext>
                  </a:extLst>
                </a:gridCol>
                <a:gridCol w="864912">
                  <a:extLst>
                    <a:ext uri="{9D8B030D-6E8A-4147-A177-3AD203B41FA5}">
                      <a16:colId xmlns:a16="http://schemas.microsoft.com/office/drawing/2014/main" val="2928944801"/>
                    </a:ext>
                  </a:extLst>
                </a:gridCol>
                <a:gridCol w="656035">
                  <a:extLst>
                    <a:ext uri="{9D8B030D-6E8A-4147-A177-3AD203B41FA5}">
                      <a16:colId xmlns:a16="http://schemas.microsoft.com/office/drawing/2014/main" val="1184151898"/>
                    </a:ext>
                  </a:extLst>
                </a:gridCol>
                <a:gridCol w="656035">
                  <a:extLst>
                    <a:ext uri="{9D8B030D-6E8A-4147-A177-3AD203B41FA5}">
                      <a16:colId xmlns:a16="http://schemas.microsoft.com/office/drawing/2014/main" val="2031206016"/>
                    </a:ext>
                  </a:extLst>
                </a:gridCol>
                <a:gridCol w="656035">
                  <a:extLst>
                    <a:ext uri="{9D8B030D-6E8A-4147-A177-3AD203B41FA5}">
                      <a16:colId xmlns:a16="http://schemas.microsoft.com/office/drawing/2014/main" val="1691491341"/>
                    </a:ext>
                  </a:extLst>
                </a:gridCol>
                <a:gridCol w="656035">
                  <a:extLst>
                    <a:ext uri="{9D8B030D-6E8A-4147-A177-3AD203B41FA5}">
                      <a16:colId xmlns:a16="http://schemas.microsoft.com/office/drawing/2014/main" val="2757357015"/>
                    </a:ext>
                  </a:extLst>
                </a:gridCol>
                <a:gridCol w="747305">
                  <a:extLst>
                    <a:ext uri="{9D8B030D-6E8A-4147-A177-3AD203B41FA5}">
                      <a16:colId xmlns:a16="http://schemas.microsoft.com/office/drawing/2014/main" val="2324647550"/>
                    </a:ext>
                  </a:extLst>
                </a:gridCol>
                <a:gridCol w="747305">
                  <a:extLst>
                    <a:ext uri="{9D8B030D-6E8A-4147-A177-3AD203B41FA5}">
                      <a16:colId xmlns:a16="http://schemas.microsoft.com/office/drawing/2014/main" val="1482701497"/>
                    </a:ext>
                  </a:extLst>
                </a:gridCol>
              </a:tblGrid>
              <a:tr h="273255">
                <a:tc rowSpan="2">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Наименование</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50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Масса нетто, г</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Б</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Ж</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У</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2976561361"/>
                  </a:ext>
                </a:extLst>
              </a:tr>
              <a:tr h="273255">
                <a:tc vMerge="1">
                  <a:txBody>
                    <a:bodyPr/>
                    <a:lstStyle/>
                    <a:p>
                      <a:endParaRPr lang="ru-RU"/>
                    </a:p>
                  </a:txBody>
                  <a:tcPr/>
                </a:tc>
                <a:tc vMerge="1">
                  <a:txBody>
                    <a:bodyPr/>
                    <a:lstStyle/>
                    <a:p>
                      <a:endParaRPr lang="ru-RU"/>
                    </a:p>
                  </a:txBody>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7799891"/>
                  </a:ext>
                </a:extLst>
              </a:tr>
              <a:tr h="303510">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Шампиньоны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60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4,3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2,58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0,54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0,84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1318384"/>
                  </a:ext>
                </a:extLst>
              </a:tr>
              <a:tr h="540684">
                <a:tc>
                  <a:txBody>
                    <a:bodyPr/>
                    <a:lstStyle/>
                    <a:p>
                      <a:pPr algn="just">
                        <a:lnSpc>
                          <a:spcPct val="150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Морковь  </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30,4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0,93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0,283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0,073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9,58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2,912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6311910"/>
                  </a:ext>
                </a:extLst>
              </a:tr>
              <a:tr h="540684">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Лук репчатый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53,2</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0,745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0,106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8,2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4,362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1659650"/>
                  </a:ext>
                </a:extLst>
              </a:tr>
              <a:tr h="303510">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Болгарский перец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0,247</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0,019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5,3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1,007</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2688323"/>
                  </a:ext>
                </a:extLst>
              </a:tr>
              <a:tr h="273255">
                <a:tc>
                  <a:txBody>
                    <a:bodyPr/>
                    <a:lstStyle/>
                    <a:p>
                      <a:pPr algn="just">
                        <a:lnSpc>
                          <a:spcPct val="150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Помидоры </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0,88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0,3344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0,076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3,89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1,478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2771283"/>
                  </a:ext>
                </a:extLst>
              </a:tr>
              <a:tr h="303510">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Чеснок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3,8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6,5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0,247</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0,019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29,9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1,136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4329358"/>
                  </a:ext>
                </a:extLst>
              </a:tr>
              <a:tr h="303510">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Соевый соус</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8,14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0,651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0,57</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0,046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4,13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0,330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8361213"/>
                  </a:ext>
                </a:extLst>
              </a:tr>
              <a:tr h="540684">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Оливковое масло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25,5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99,8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25,449</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1760323"/>
                  </a:ext>
                </a:extLst>
              </a:tr>
              <a:tr h="273255">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Перец чили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0,01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9,46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0,473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7066582"/>
                  </a:ext>
                </a:extLst>
              </a:tr>
              <a:tr h="273255">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Соль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8080136"/>
                  </a:ext>
                </a:extLst>
              </a:tr>
              <a:tr h="273255">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ИТОГО:</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b="1">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5,187</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26,338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12,538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2865512"/>
                  </a:ext>
                </a:extLst>
              </a:tr>
              <a:tr h="273255">
                <a:tc gridSpan="8">
                  <a:txBody>
                    <a:bodyPr/>
                    <a:lstStyle/>
                    <a:p>
                      <a:pPr indent="450215" algn="just">
                        <a:lnSpc>
                          <a:spcPct val="150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К=5,187*4+26,338*9+12,538*3,75= 304</a:t>
                      </a:r>
                      <a:r>
                        <a:rPr lang="ru-RU" sz="1100" baseline="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Ккал</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195" marR="62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29619235"/>
                  </a:ext>
                </a:extLst>
              </a:tr>
            </a:tbl>
          </a:graphicData>
        </a:graphic>
      </p:graphicFrame>
      <p:sp>
        <p:nvSpPr>
          <p:cNvPr id="4" name="Прямоугольник 3"/>
          <p:cNvSpPr/>
          <p:nvPr/>
        </p:nvSpPr>
        <p:spPr>
          <a:xfrm>
            <a:off x="6098820" y="1107809"/>
            <a:ext cx="5078891" cy="461665"/>
          </a:xfrm>
          <a:prstGeom prst="rect">
            <a:avLst/>
          </a:prstGeom>
        </p:spPr>
        <p:txBody>
          <a:bodyPr wrap="none">
            <a:spAutoFit/>
          </a:bodyPr>
          <a:lstStyle/>
          <a:p>
            <a:r>
              <a:rPr lang="ru-RU" sz="2400" dirty="0"/>
              <a:t>Таблица 2 - БЖУ и пищевая ценность </a:t>
            </a:r>
          </a:p>
        </p:txBody>
      </p:sp>
      <p:sp>
        <p:nvSpPr>
          <p:cNvPr id="5" name="Прямоугольник 4"/>
          <p:cNvSpPr/>
          <p:nvPr/>
        </p:nvSpPr>
        <p:spPr>
          <a:xfrm>
            <a:off x="130630" y="1235181"/>
            <a:ext cx="5368834" cy="4832092"/>
          </a:xfrm>
          <a:prstGeom prst="rect">
            <a:avLst/>
          </a:prstGeom>
        </p:spPr>
        <p:txBody>
          <a:bodyPr wrap="square">
            <a:spAutoFit/>
          </a:bodyPr>
          <a:lstStyle/>
          <a:p>
            <a:pPr lvl="0"/>
            <a:r>
              <a:rPr lang="ru-RU" sz="2800" dirty="0">
                <a:solidFill>
                  <a:prstClr val="black"/>
                </a:solidFill>
              </a:rPr>
              <a:t>Второе блюдо является «Фаршированные грибы». Это блюдо на 1 порцию 100 грамм. Подаётся горячим температурой +50ºС, хранится 1 час. Калорийность этого блюда низкая. Расчёт пищевой ценности и калорийности «Фаршированные грибы» приведён в таблице 2.</a:t>
            </a:r>
          </a:p>
        </p:txBody>
      </p:sp>
    </p:spTree>
    <p:extLst>
      <p:ext uri="{BB962C8B-B14F-4D97-AF65-F5344CB8AC3E}">
        <p14:creationId xmlns:p14="http://schemas.microsoft.com/office/powerpoint/2010/main" val="2636582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accent2">
                <a:lumMod val="40000"/>
                <a:lumOff val="6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1345474" y="0"/>
            <a:ext cx="9326880" cy="1077218"/>
          </a:xfrm>
          <a:prstGeom prst="rect">
            <a:avLst/>
          </a:prstGeom>
        </p:spPr>
        <p:txBody>
          <a:bodyPr wrap="square">
            <a:spAutoFit/>
          </a:bodyPr>
          <a:lstStyle/>
          <a:p>
            <a:pPr algn="ctr"/>
            <a:r>
              <a:rPr lang="ru-RU" sz="3200" dirty="0">
                <a:ln w="0"/>
                <a:effectLst>
                  <a:outerShdw blurRad="38100" dist="19050" dir="2700000" algn="tl" rotWithShape="0">
                    <a:schemeClr val="dk1">
                      <a:alpha val="40000"/>
                    </a:schemeClr>
                  </a:outerShdw>
                </a:effectLst>
              </a:rPr>
              <a:t>Технологическая схема приготовления </a:t>
            </a:r>
          </a:p>
          <a:p>
            <a:pPr algn="ctr"/>
            <a:r>
              <a:rPr lang="ru-RU" sz="3200" dirty="0">
                <a:ln w="0"/>
                <a:effectLst>
                  <a:outerShdw blurRad="38100" dist="19050" dir="2700000" algn="tl" rotWithShape="0">
                    <a:schemeClr val="dk1">
                      <a:alpha val="40000"/>
                    </a:schemeClr>
                  </a:outerShdw>
                </a:effectLst>
              </a:rPr>
              <a:t>«Фаршированных грибов»</a:t>
            </a:r>
            <a:endParaRPr lang="ru-RU" sz="32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4" name="Рисунок 3"/>
          <p:cNvPicPr>
            <a:picLocks noChangeAspect="1"/>
          </p:cNvPicPr>
          <p:nvPr/>
        </p:nvPicPr>
        <p:blipFill>
          <a:blip r:embed="rId2"/>
          <a:stretch>
            <a:fillRect/>
          </a:stretch>
        </p:blipFill>
        <p:spPr>
          <a:xfrm>
            <a:off x="0" y="689868"/>
            <a:ext cx="7166555" cy="6168132"/>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9772" y="1358122"/>
            <a:ext cx="4682228" cy="3226941"/>
          </a:xfrm>
          <a:prstGeom prst="rect">
            <a:avLst/>
          </a:prstGeom>
        </p:spPr>
      </p:pic>
    </p:spTree>
    <p:extLst>
      <p:ext uri="{BB962C8B-B14F-4D97-AF65-F5344CB8AC3E}">
        <p14:creationId xmlns:p14="http://schemas.microsoft.com/office/powerpoint/2010/main" val="1975774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accent1">
                <a:lumMod val="20000"/>
                <a:lumOff val="8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2956560" y="192819"/>
            <a:ext cx="6096000" cy="584775"/>
          </a:xfrm>
          <a:prstGeom prst="rect">
            <a:avLst/>
          </a:prstGeom>
        </p:spPr>
        <p:txBody>
          <a:bodyPr>
            <a:spAutoFit/>
          </a:bodyPr>
          <a:lstStyle/>
          <a:p>
            <a:pPr algn="ctr"/>
            <a:r>
              <a:rPr lang="ru-RU" sz="3200" dirty="0">
                <a:ln w="0"/>
                <a:effectLst>
                  <a:outerShdw blurRad="38100" dist="19050" dir="2700000" algn="tl" rotWithShape="0">
                    <a:schemeClr val="dk1">
                      <a:alpha val="40000"/>
                    </a:schemeClr>
                  </a:outerShdw>
                </a:effectLst>
              </a:rPr>
              <a:t>«Зразы картофельные»</a:t>
            </a:r>
          </a:p>
        </p:txBody>
      </p:sp>
      <p:graphicFrame>
        <p:nvGraphicFramePr>
          <p:cNvPr id="3" name="Таблица 2"/>
          <p:cNvGraphicFramePr>
            <a:graphicFrameLocks noGrp="1"/>
          </p:cNvGraphicFramePr>
          <p:nvPr>
            <p:extLst>
              <p:ext uri="{D42A27DB-BD31-4B8C-83A1-F6EECF244321}">
                <p14:modId xmlns:p14="http://schemas.microsoft.com/office/powerpoint/2010/main" val="3531977293"/>
              </p:ext>
            </p:extLst>
          </p:nvPr>
        </p:nvGraphicFramePr>
        <p:xfrm>
          <a:off x="6092938" y="2073833"/>
          <a:ext cx="5919244" cy="4191457"/>
        </p:xfrm>
        <a:graphic>
          <a:graphicData uri="http://schemas.openxmlformats.org/drawingml/2006/table">
            <a:tbl>
              <a:tblPr firstRow="1" firstCol="1" bandRow="1"/>
              <a:tblGrid>
                <a:gridCol w="1189191">
                  <a:extLst>
                    <a:ext uri="{9D8B030D-6E8A-4147-A177-3AD203B41FA5}">
                      <a16:colId xmlns:a16="http://schemas.microsoft.com/office/drawing/2014/main" val="1174336400"/>
                    </a:ext>
                  </a:extLst>
                </a:gridCol>
                <a:gridCol w="833827">
                  <a:extLst>
                    <a:ext uri="{9D8B030D-6E8A-4147-A177-3AD203B41FA5}">
                      <a16:colId xmlns:a16="http://schemas.microsoft.com/office/drawing/2014/main" val="3910351927"/>
                    </a:ext>
                  </a:extLst>
                </a:gridCol>
                <a:gridCol w="632338">
                  <a:extLst>
                    <a:ext uri="{9D8B030D-6E8A-4147-A177-3AD203B41FA5}">
                      <a16:colId xmlns:a16="http://schemas.microsoft.com/office/drawing/2014/main" val="3611328434"/>
                    </a:ext>
                  </a:extLst>
                </a:gridCol>
                <a:gridCol w="632338">
                  <a:extLst>
                    <a:ext uri="{9D8B030D-6E8A-4147-A177-3AD203B41FA5}">
                      <a16:colId xmlns:a16="http://schemas.microsoft.com/office/drawing/2014/main" val="1828948492"/>
                    </a:ext>
                  </a:extLst>
                </a:gridCol>
                <a:gridCol w="591112">
                  <a:extLst>
                    <a:ext uri="{9D8B030D-6E8A-4147-A177-3AD203B41FA5}">
                      <a16:colId xmlns:a16="http://schemas.microsoft.com/office/drawing/2014/main" val="2115215762"/>
                    </a:ext>
                  </a:extLst>
                </a:gridCol>
                <a:gridCol w="591112">
                  <a:extLst>
                    <a:ext uri="{9D8B030D-6E8A-4147-A177-3AD203B41FA5}">
                      <a16:colId xmlns:a16="http://schemas.microsoft.com/office/drawing/2014/main" val="3726391956"/>
                    </a:ext>
                  </a:extLst>
                </a:gridCol>
                <a:gridCol w="724663">
                  <a:extLst>
                    <a:ext uri="{9D8B030D-6E8A-4147-A177-3AD203B41FA5}">
                      <a16:colId xmlns:a16="http://schemas.microsoft.com/office/drawing/2014/main" val="931016401"/>
                    </a:ext>
                  </a:extLst>
                </a:gridCol>
                <a:gridCol w="724663">
                  <a:extLst>
                    <a:ext uri="{9D8B030D-6E8A-4147-A177-3AD203B41FA5}">
                      <a16:colId xmlns:a16="http://schemas.microsoft.com/office/drawing/2014/main" val="4048461289"/>
                    </a:ext>
                  </a:extLst>
                </a:gridCol>
              </a:tblGrid>
              <a:tr h="193671">
                <a:tc rowSpan="2">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Наименование</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Масса нетто, г</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Б</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indent="450215" algn="just">
                        <a:lnSpc>
                          <a:spcPct val="150000"/>
                        </a:lnSpc>
                        <a:spcAft>
                          <a:spcPts val="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Ж</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У</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210652874"/>
                  </a:ext>
                </a:extLst>
              </a:tr>
              <a:tr h="331090">
                <a:tc vMerge="1">
                  <a:txBody>
                    <a:bodyPr/>
                    <a:lstStyle/>
                    <a:p>
                      <a:endParaRPr lang="ru-RU"/>
                    </a:p>
                  </a:txBody>
                  <a:tcPr/>
                </a:tc>
                <a:tc vMerge="1">
                  <a:txBody>
                    <a:bodyPr/>
                    <a:lstStyle/>
                    <a:p>
                      <a:endParaRPr lang="ru-RU"/>
                    </a:p>
                  </a:txBody>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100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1п</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4912834"/>
                  </a:ext>
                </a:extLst>
              </a:tr>
              <a:tr h="313425">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Картофель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171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2,05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3,506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0,09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0,154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17,49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29,908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44302504"/>
                  </a:ext>
                </a:extLst>
              </a:tr>
              <a:tr h="225862">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Яйца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ru-RU" sz="1200">
                          <a:effectLst/>
                          <a:latin typeface="Calibri" panose="020F0502020204030204" pitchFamily="34" charset="0"/>
                          <a:ea typeface="Calibri" panose="020F0502020204030204" pitchFamily="34" charset="0"/>
                          <a:cs typeface="Times New Roman" panose="02020603050405020304" pitchFamily="18" charset="0"/>
                        </a:rPr>
                        <a:t>12,6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ru-RU" sz="1100" dirty="0">
                          <a:effectLst/>
                          <a:latin typeface="Calibri" panose="020F0502020204030204" pitchFamily="34" charset="0"/>
                          <a:ea typeface="Calibri" panose="020F0502020204030204" pitchFamily="34" charset="0"/>
                          <a:cs typeface="Times New Roman" panose="02020603050405020304" pitchFamily="18" charset="0"/>
                        </a:rPr>
                        <a:t>0,504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ru-RU" sz="1200">
                          <a:effectLst/>
                          <a:latin typeface="Calibri" panose="020F0502020204030204" pitchFamily="34" charset="0"/>
                          <a:ea typeface="Calibri" panose="020F0502020204030204" pitchFamily="34" charset="0"/>
                          <a:cs typeface="Times New Roman" panose="02020603050405020304" pitchFamily="18" charset="0"/>
                        </a:rPr>
                        <a:t>10,6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ru-RU" sz="1100">
                          <a:effectLst/>
                          <a:latin typeface="Calibri" panose="020F0502020204030204" pitchFamily="34" charset="0"/>
                          <a:ea typeface="Calibri" panose="020F0502020204030204" pitchFamily="34" charset="0"/>
                          <a:cs typeface="Times New Roman" panose="02020603050405020304" pitchFamily="18" charset="0"/>
                        </a:rPr>
                        <a:t>0,424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ru-RU" sz="1200">
                          <a:effectLst/>
                          <a:latin typeface="Calibri" panose="020F0502020204030204" pitchFamily="34" charset="0"/>
                          <a:ea typeface="Calibri" panose="020F0502020204030204" pitchFamily="34" charset="0"/>
                          <a:cs typeface="Times New Roman" panose="02020603050405020304" pitchFamily="18" charset="0"/>
                        </a:rPr>
                        <a:t>1,12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ru-RU" sz="1100">
                          <a:effectLst/>
                          <a:latin typeface="Calibri" panose="020F0502020204030204" pitchFamily="34" charset="0"/>
                          <a:ea typeface="Calibri" panose="020F0502020204030204" pitchFamily="34" charset="0"/>
                          <a:cs typeface="Times New Roman" panose="02020603050405020304" pitchFamily="18" charset="0"/>
                        </a:rPr>
                        <a:t>0,045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9960491"/>
                  </a:ext>
                </a:extLst>
              </a:tr>
              <a:tr h="313425">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Лук репчатый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40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0,56</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0,2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0,08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8,2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3,28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1426620"/>
                  </a:ext>
                </a:extLst>
              </a:tr>
              <a:tr h="313425">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Грибы сушеные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30,3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4,545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14,3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2,145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1,35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9813842"/>
                  </a:ext>
                </a:extLst>
              </a:tr>
              <a:tr h="387342">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Масло сливочное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0,28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0,028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99,48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9,948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25479596"/>
                  </a:ext>
                </a:extLst>
              </a:tr>
              <a:tr h="478971">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Сухари пшеничные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0,2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74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7,4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9357588"/>
                  </a:ext>
                </a:extLst>
              </a:tr>
              <a:tr h="478971">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Масло растительное</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99,8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9,98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9536057"/>
                  </a:ext>
                </a:extLst>
              </a:tr>
              <a:tr h="313425">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сметана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30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3,50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1,05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10,60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 3,18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7,10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2,13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89940162"/>
                  </a:ext>
                </a:extLst>
              </a:tr>
              <a:tr h="313425">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ИТОГО:</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b="1">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11,343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26,111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1200">
                          <a:effectLst/>
                          <a:latin typeface="Times New Roman" panose="02020603050405020304" pitchFamily="18" charset="0"/>
                          <a:ea typeface="Calibri" panose="020F0502020204030204" pitchFamily="34" charset="0"/>
                          <a:cs typeface="Times New Roman" panose="02020603050405020304" pitchFamily="18" charset="0"/>
                        </a:rPr>
                        <a:t>44,113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0080685"/>
                  </a:ext>
                </a:extLst>
              </a:tr>
              <a:tr h="193671">
                <a:tc gridSpan="8">
                  <a:txBody>
                    <a:bodyPr/>
                    <a:lstStyle/>
                    <a:p>
                      <a:pPr indent="450215" algn="just">
                        <a:lnSpc>
                          <a:spcPct val="150000"/>
                        </a:lnSpc>
                        <a:spcAft>
                          <a:spcPts val="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К=11,343*4+26,111*9+44,113*3,75= 445 Ккал</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594774206"/>
                  </a:ext>
                </a:extLst>
              </a:tr>
            </a:tbl>
          </a:graphicData>
        </a:graphic>
      </p:graphicFrame>
      <p:sp>
        <p:nvSpPr>
          <p:cNvPr id="4" name="Прямоугольник 3"/>
          <p:cNvSpPr/>
          <p:nvPr/>
        </p:nvSpPr>
        <p:spPr>
          <a:xfrm>
            <a:off x="6194379" y="1358166"/>
            <a:ext cx="5147819" cy="461665"/>
          </a:xfrm>
          <a:prstGeom prst="rect">
            <a:avLst/>
          </a:prstGeom>
        </p:spPr>
        <p:txBody>
          <a:bodyPr wrap="none">
            <a:spAutoFit/>
          </a:bodyPr>
          <a:lstStyle/>
          <a:p>
            <a:r>
              <a:rPr lang="ru-RU" sz="2400" dirty="0"/>
              <a:t>Таблица 3 - БЖУ и пищевая ценность  </a:t>
            </a:r>
          </a:p>
        </p:txBody>
      </p:sp>
      <p:sp>
        <p:nvSpPr>
          <p:cNvPr id="5" name="Прямоугольник 4"/>
          <p:cNvSpPr/>
          <p:nvPr/>
        </p:nvSpPr>
        <p:spPr>
          <a:xfrm>
            <a:off x="391886" y="1358166"/>
            <a:ext cx="5316583" cy="5262979"/>
          </a:xfrm>
          <a:prstGeom prst="rect">
            <a:avLst/>
          </a:prstGeom>
        </p:spPr>
        <p:txBody>
          <a:bodyPr wrap="square">
            <a:spAutoFit/>
          </a:bodyPr>
          <a:lstStyle/>
          <a:p>
            <a:pPr lvl="0"/>
            <a:r>
              <a:rPr lang="ru-RU" sz="2800" dirty="0">
                <a:solidFill>
                  <a:prstClr val="black"/>
                </a:solidFill>
              </a:rPr>
              <a:t>Третье  блюдо является «Зразы картофельные». Это блюдо на 1 порцию 100 грамм. Подаётся горячим температурой +54ºС, хранится 20 часов. Калорийность этого блюда умеренная. Расчёт пищевой ценности и калорийности «Зразы картофельные» приведён в таблице 3.</a:t>
            </a:r>
          </a:p>
        </p:txBody>
      </p:sp>
    </p:spTree>
    <p:extLst>
      <p:ext uri="{BB962C8B-B14F-4D97-AF65-F5344CB8AC3E}">
        <p14:creationId xmlns:p14="http://schemas.microsoft.com/office/powerpoint/2010/main" val="3039027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accent1">
                <a:lumMod val="20000"/>
                <a:lumOff val="8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7851222" y="271463"/>
            <a:ext cx="3843337" cy="2554545"/>
          </a:xfrm>
          <a:prstGeom prst="rect">
            <a:avLst/>
          </a:prstGeom>
        </p:spPr>
        <p:txBody>
          <a:bodyPr wrap="square">
            <a:spAutoFit/>
          </a:bodyPr>
          <a:lstStyle/>
          <a:p>
            <a:pPr algn="ctr"/>
            <a:r>
              <a:rPr lang="ru-RU" sz="3200" dirty="0">
                <a:ln w="0"/>
                <a:effectLst>
                  <a:outerShdw blurRad="38100" dist="19050" dir="2700000" algn="tl" rotWithShape="0">
                    <a:schemeClr val="dk1">
                      <a:alpha val="40000"/>
                    </a:schemeClr>
                  </a:outerShdw>
                </a:effectLst>
              </a:rPr>
              <a:t>Технологическая схема приготовления </a:t>
            </a:r>
          </a:p>
          <a:p>
            <a:pPr algn="ctr"/>
            <a:r>
              <a:rPr lang="ru-RU" sz="3200" dirty="0">
                <a:ln w="0"/>
                <a:effectLst>
                  <a:outerShdw blurRad="38100" dist="19050" dir="2700000" algn="tl" rotWithShape="0">
                    <a:schemeClr val="dk1">
                      <a:alpha val="40000"/>
                    </a:schemeClr>
                  </a:outerShdw>
                </a:effectLst>
              </a:rPr>
              <a:t>«Зразы картофельные»</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7552" y="3328989"/>
            <a:ext cx="4850675" cy="3529012"/>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0" y="0"/>
            <a:ext cx="7353782" cy="4629150"/>
          </a:xfrm>
          <a:prstGeom prst="rect">
            <a:avLst/>
          </a:prstGeom>
        </p:spPr>
      </p:pic>
    </p:spTree>
    <p:extLst>
      <p:ext uri="{BB962C8B-B14F-4D97-AF65-F5344CB8AC3E}">
        <p14:creationId xmlns:p14="http://schemas.microsoft.com/office/powerpoint/2010/main" val="1913348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0">
              <a:schemeClr val="accent3">
                <a:lumMod val="40000"/>
                <a:lumOff val="6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Прямоугольник 2"/>
          <p:cNvSpPr/>
          <p:nvPr/>
        </p:nvSpPr>
        <p:spPr>
          <a:xfrm>
            <a:off x="4186960" y="179824"/>
            <a:ext cx="3353803" cy="707886"/>
          </a:xfrm>
          <a:prstGeom prst="rect">
            <a:avLst/>
          </a:prstGeom>
        </p:spPr>
        <p:txBody>
          <a:bodyPr wrap="none">
            <a:spAutoFit/>
          </a:bodyPr>
          <a:lstStyle/>
          <a:p>
            <a:pPr algn="ctr"/>
            <a:r>
              <a:rPr lang="ru-RU" sz="4000" b="1" dirty="0">
                <a:ln w="22225">
                  <a:solidFill>
                    <a:schemeClr val="accent2"/>
                  </a:solidFill>
                  <a:prstDash val="solid"/>
                </a:ln>
                <a:solidFill>
                  <a:schemeClr val="accent2">
                    <a:lumMod val="40000"/>
                    <a:lumOff val="60000"/>
                  </a:schemeClr>
                </a:solidFill>
              </a:rPr>
              <a:t>Заключение</a:t>
            </a:r>
          </a:p>
        </p:txBody>
      </p:sp>
      <p:sp>
        <p:nvSpPr>
          <p:cNvPr id="4" name="Прямоугольник 3"/>
          <p:cNvSpPr/>
          <p:nvPr/>
        </p:nvSpPr>
        <p:spPr>
          <a:xfrm>
            <a:off x="0" y="889844"/>
            <a:ext cx="12192000" cy="5565947"/>
          </a:xfrm>
          <a:prstGeom prst="rect">
            <a:avLst/>
          </a:prstGeom>
        </p:spPr>
        <p:txBody>
          <a:bodyPr wrap="square">
            <a:spAutoFit/>
          </a:bodyPr>
          <a:lstStyle/>
          <a:p>
            <a:pPr>
              <a:lnSpc>
                <a:spcPct val="150000"/>
              </a:lnSpc>
            </a:pPr>
            <a:r>
              <a:rPr lang="ru-RU" sz="2400" dirty="0">
                <a:latin typeface="Times New Roman" panose="02020603050405020304" pitchFamily="18" charset="0"/>
                <a:cs typeface="Times New Roman" panose="02020603050405020304" pitchFamily="18" charset="0"/>
              </a:rPr>
              <a:t>В данной курсовой работе я рассмотрела тему « горячие закуски из грибов, овощей и сыра»</a:t>
            </a:r>
          </a:p>
          <a:p>
            <a:pPr>
              <a:lnSpc>
                <a:spcPct val="150000"/>
              </a:lnSpc>
            </a:pPr>
            <a:r>
              <a:rPr lang="ru-RU" sz="2400" dirty="0">
                <a:latin typeface="Times New Roman" panose="02020603050405020304" pitchFamily="18" charset="0"/>
                <a:cs typeface="Times New Roman" panose="02020603050405020304" pitchFamily="18" charset="0"/>
              </a:rPr>
              <a:t>Подведем итог к тому, что горячие закуски действительно стали очень популярны и находят все более широкое применение в питании.</a:t>
            </a:r>
          </a:p>
          <a:p>
            <a:pPr>
              <a:lnSpc>
                <a:spcPct val="150000"/>
              </a:lnSpc>
            </a:pPr>
            <a:r>
              <a:rPr lang="ru-RU" sz="2400" dirty="0">
                <a:latin typeface="Times New Roman" panose="02020603050405020304" pitchFamily="18" charset="0"/>
                <a:cs typeface="Times New Roman" panose="02020603050405020304" pitchFamily="18" charset="0"/>
              </a:rPr>
              <a:t>В курсовой работе была изучена характеристика шведского стола, рассмотрена характеристика, особенности оформления, подача блюд, изучена технология приготовления блюд, составлены технико-технологические карты, рассчитана их пищевая и энергетическая ценность, составлены технологические схемы, рассчитана стоимость блюда, рассмотрены вопросы, касающиеся техники безопасности и охраны труда на предприятии общественного питания, а также был проведен анализ актуальных литературных данных, используемых при выполнении курсовой работы.</a:t>
            </a:r>
          </a:p>
        </p:txBody>
      </p:sp>
    </p:spTree>
    <p:extLst>
      <p:ext uri="{BB962C8B-B14F-4D97-AF65-F5344CB8AC3E}">
        <p14:creationId xmlns:p14="http://schemas.microsoft.com/office/powerpoint/2010/main" val="1795314492"/>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446</TotalTime>
  <Words>1157</Words>
  <Application>Microsoft Office PowerPoint</Application>
  <PresentationFormat>Широкоэкранный</PresentationFormat>
  <Paragraphs>346</Paragraphs>
  <Slides>15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Calibri</vt:lpstr>
      <vt:lpstr>Century Gothic</vt:lpstr>
      <vt:lpstr>Times New Roman</vt:lpstr>
      <vt:lpstr>Wingdings 3</vt:lpstr>
      <vt:lpstr>Легкий дым</vt:lpstr>
      <vt:lpstr>ГОСУДАРСТВЕННОЕ ОБЛАСТНОЕ БЮДЖЕТНОЕ ПРОФЕССИОНАЛЬНОЕ ОБРАЗОВАТЕЛЬНОЕ УЧРЕЖДЕНИЕ  «Грязинский технический колледж»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ГОСУДАРСТВЕННОЕ ОБЛАСТНОЕ БЮДЖЕТНОЕ ПРОФЕССИОНАЛЬНОЕ ОБРАЗОВАТЕЛЬНОЕ УЧРЕЖДЕНИЕ  «Грязинский технический колледж»</dc:title>
  <dc:creator>Пользователь</dc:creator>
  <cp:lastModifiedBy>vasilieva@gtk-gryazi.ru</cp:lastModifiedBy>
  <cp:revision>28</cp:revision>
  <dcterms:created xsi:type="dcterms:W3CDTF">2023-03-29T18:21:29Z</dcterms:created>
  <dcterms:modified xsi:type="dcterms:W3CDTF">2025-01-27T17:26:42Z</dcterms:modified>
</cp:coreProperties>
</file>