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6" r:id="rId3"/>
  </p:sldMasterIdLst>
  <p:notesMasterIdLst>
    <p:notesMasterId r:id="rId14"/>
  </p:notesMasterIdLst>
  <p:sldIdLst>
    <p:sldId id="311" r:id="rId4"/>
    <p:sldId id="319" r:id="rId5"/>
    <p:sldId id="314" r:id="rId6"/>
    <p:sldId id="321" r:id="rId7"/>
    <p:sldId id="322" r:id="rId8"/>
    <p:sldId id="323" r:id="rId9"/>
    <p:sldId id="324" r:id="rId10"/>
    <p:sldId id="325" r:id="rId11"/>
    <p:sldId id="305" r:id="rId12"/>
    <p:sldId id="26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55" autoAdjust="0"/>
    <p:restoredTop sz="94624" autoAdjust="0"/>
  </p:normalViewPr>
  <p:slideViewPr>
    <p:cSldViewPr>
      <p:cViewPr varScale="1">
        <p:scale>
          <a:sx n="81" d="100"/>
          <a:sy n="81" d="100"/>
        </p:scale>
        <p:origin x="27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89800A-E34F-42B1-8FCD-85B7647646CC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6FD8C2-D0B0-4B6A-8389-3F015217ED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4349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gif"/><Relationship Id="rId4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.gif"/><Relationship Id="rId4" Type="http://schemas.openxmlformats.org/officeDocument/2006/relationships/image" Target="../media/image4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5.gif"/><Relationship Id="rId4" Type="http://schemas.openxmlformats.org/officeDocument/2006/relationships/image" Target="../media/image4.emf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Рисунок5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52400" y="685800"/>
            <a:ext cx="88392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grpSp>
        <p:nvGrpSpPr>
          <p:cNvPr id="2" name="Group 9"/>
          <p:cNvGrpSpPr>
            <a:grpSpLocks/>
          </p:cNvGrpSpPr>
          <p:nvPr userDrawn="1"/>
        </p:nvGrpSpPr>
        <p:grpSpPr bwMode="auto">
          <a:xfrm>
            <a:off x="914400" y="1219200"/>
            <a:ext cx="7315200" cy="4572000"/>
            <a:chOff x="96" y="509"/>
            <a:chExt cx="5328" cy="3567"/>
          </a:xfrm>
        </p:grpSpPr>
        <p:grpSp>
          <p:nvGrpSpPr>
            <p:cNvPr id="3" name="Group 10"/>
            <p:cNvGrpSpPr>
              <a:grpSpLocks/>
            </p:cNvGrpSpPr>
            <p:nvPr/>
          </p:nvGrpSpPr>
          <p:grpSpPr bwMode="auto">
            <a:xfrm>
              <a:off x="252" y="509"/>
              <a:ext cx="630" cy="3549"/>
              <a:chOff x="252" y="509"/>
              <a:chExt cx="630" cy="3549"/>
            </a:xfrm>
          </p:grpSpPr>
          <p:sp>
            <p:nvSpPr>
              <p:cNvPr id="53" name="Line 11"/>
              <p:cNvSpPr>
                <a:spLocks noChangeShapeType="1"/>
              </p:cNvSpPr>
              <p:nvPr/>
            </p:nvSpPr>
            <p:spPr bwMode="auto">
              <a:xfrm flipV="1">
                <a:off x="252" y="516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54" name="Line 12"/>
              <p:cNvSpPr>
                <a:spLocks noChangeShapeType="1"/>
              </p:cNvSpPr>
              <p:nvPr/>
            </p:nvSpPr>
            <p:spPr bwMode="auto">
              <a:xfrm flipV="1">
                <a:off x="456" y="509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55" name="Line 13"/>
              <p:cNvSpPr>
                <a:spLocks noChangeShapeType="1"/>
              </p:cNvSpPr>
              <p:nvPr/>
            </p:nvSpPr>
            <p:spPr bwMode="auto">
              <a:xfrm flipV="1">
                <a:off x="672" y="528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56" name="Line 14"/>
              <p:cNvSpPr>
                <a:spLocks noChangeShapeType="1"/>
              </p:cNvSpPr>
              <p:nvPr/>
            </p:nvSpPr>
            <p:spPr bwMode="auto">
              <a:xfrm flipV="1">
                <a:off x="882" y="528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5"/>
            <p:cNvGrpSpPr>
              <a:grpSpLocks/>
            </p:cNvGrpSpPr>
            <p:nvPr/>
          </p:nvGrpSpPr>
          <p:grpSpPr bwMode="auto">
            <a:xfrm rot="5400000">
              <a:off x="1180" y="-394"/>
              <a:ext cx="3195" cy="5333"/>
              <a:chOff x="1635" y="772"/>
              <a:chExt cx="3665" cy="4102"/>
            </a:xfrm>
          </p:grpSpPr>
          <p:grpSp>
            <p:nvGrpSpPr>
              <p:cNvPr id="6" name="Group 16"/>
              <p:cNvGrpSpPr>
                <a:grpSpLocks/>
              </p:cNvGrpSpPr>
              <p:nvPr/>
            </p:nvGrpSpPr>
            <p:grpSpPr bwMode="auto">
              <a:xfrm>
                <a:off x="1635" y="781"/>
                <a:ext cx="734" cy="4093"/>
                <a:chOff x="1635" y="781"/>
                <a:chExt cx="734" cy="4093"/>
              </a:xfrm>
            </p:grpSpPr>
            <p:sp>
              <p:nvSpPr>
                <p:cNvPr id="49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1635" y="824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50" name="Line 18"/>
                <p:cNvSpPr>
                  <a:spLocks noChangeShapeType="1"/>
                </p:cNvSpPr>
                <p:nvPr/>
              </p:nvSpPr>
              <p:spPr bwMode="auto">
                <a:xfrm flipV="1">
                  <a:off x="1879" y="782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51" name="Line 19"/>
                <p:cNvSpPr>
                  <a:spLocks noChangeShapeType="1"/>
                </p:cNvSpPr>
                <p:nvPr/>
              </p:nvSpPr>
              <p:spPr bwMode="auto">
                <a:xfrm flipV="1">
                  <a:off x="2124" y="806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52" name="Line 20"/>
                <p:cNvSpPr>
                  <a:spLocks noChangeShapeType="1"/>
                </p:cNvSpPr>
                <p:nvPr/>
              </p:nvSpPr>
              <p:spPr bwMode="auto">
                <a:xfrm flipV="1">
                  <a:off x="2369" y="816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7" name="Group 21"/>
              <p:cNvGrpSpPr>
                <a:grpSpLocks/>
              </p:cNvGrpSpPr>
              <p:nvPr/>
            </p:nvGrpSpPr>
            <p:grpSpPr bwMode="auto">
              <a:xfrm>
                <a:off x="2603" y="772"/>
                <a:ext cx="733" cy="4092"/>
                <a:chOff x="1633" y="783"/>
                <a:chExt cx="733" cy="4092"/>
              </a:xfrm>
            </p:grpSpPr>
            <p:sp>
              <p:nvSpPr>
                <p:cNvPr id="45" name="Line 22"/>
                <p:cNvSpPr>
                  <a:spLocks noChangeShapeType="1"/>
                </p:cNvSpPr>
                <p:nvPr/>
              </p:nvSpPr>
              <p:spPr bwMode="auto">
                <a:xfrm flipV="1">
                  <a:off x="1632" y="825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6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1878" y="784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7" name="Line 24"/>
                <p:cNvSpPr>
                  <a:spLocks noChangeShapeType="1"/>
                </p:cNvSpPr>
                <p:nvPr/>
              </p:nvSpPr>
              <p:spPr bwMode="auto">
                <a:xfrm flipV="1">
                  <a:off x="2120" y="808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8" name="Line 25"/>
                <p:cNvSpPr>
                  <a:spLocks noChangeShapeType="1"/>
                </p:cNvSpPr>
                <p:nvPr/>
              </p:nvSpPr>
              <p:spPr bwMode="auto">
                <a:xfrm flipV="1">
                  <a:off x="2366" y="817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8" name="Group 26"/>
              <p:cNvGrpSpPr>
                <a:grpSpLocks/>
              </p:cNvGrpSpPr>
              <p:nvPr/>
            </p:nvGrpSpPr>
            <p:grpSpPr bwMode="auto">
              <a:xfrm>
                <a:off x="3597" y="781"/>
                <a:ext cx="735" cy="4093"/>
                <a:chOff x="1638" y="781"/>
                <a:chExt cx="735" cy="4093"/>
              </a:xfrm>
            </p:grpSpPr>
            <p:sp>
              <p:nvSpPr>
                <p:cNvPr id="41" name="Line 27"/>
                <p:cNvSpPr>
                  <a:spLocks noChangeShapeType="1"/>
                </p:cNvSpPr>
                <p:nvPr/>
              </p:nvSpPr>
              <p:spPr bwMode="auto">
                <a:xfrm flipV="1">
                  <a:off x="1638" y="824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2" name="Line 28"/>
                <p:cNvSpPr>
                  <a:spLocks noChangeShapeType="1"/>
                </p:cNvSpPr>
                <p:nvPr/>
              </p:nvSpPr>
              <p:spPr bwMode="auto">
                <a:xfrm flipV="1">
                  <a:off x="1884" y="782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3" name="Line 29"/>
                <p:cNvSpPr>
                  <a:spLocks noChangeShapeType="1"/>
                </p:cNvSpPr>
                <p:nvPr/>
              </p:nvSpPr>
              <p:spPr bwMode="auto">
                <a:xfrm flipV="1">
                  <a:off x="2128" y="806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4" name="Line 30"/>
                <p:cNvSpPr>
                  <a:spLocks noChangeShapeType="1"/>
                </p:cNvSpPr>
                <p:nvPr/>
              </p:nvSpPr>
              <p:spPr bwMode="auto">
                <a:xfrm flipV="1">
                  <a:off x="2374" y="816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9" name="Group 31"/>
              <p:cNvGrpSpPr>
                <a:grpSpLocks/>
              </p:cNvGrpSpPr>
              <p:nvPr/>
            </p:nvGrpSpPr>
            <p:grpSpPr bwMode="auto">
              <a:xfrm>
                <a:off x="4565" y="772"/>
                <a:ext cx="735" cy="4092"/>
                <a:chOff x="1636" y="783"/>
                <a:chExt cx="735" cy="4092"/>
              </a:xfrm>
            </p:grpSpPr>
            <p:sp>
              <p:nvSpPr>
                <p:cNvPr id="37" name="Line 32"/>
                <p:cNvSpPr>
                  <a:spLocks noChangeShapeType="1"/>
                </p:cNvSpPr>
                <p:nvPr/>
              </p:nvSpPr>
              <p:spPr bwMode="auto">
                <a:xfrm flipV="1">
                  <a:off x="1637" y="825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38" name="Line 33"/>
                <p:cNvSpPr>
                  <a:spLocks noChangeShapeType="1"/>
                </p:cNvSpPr>
                <p:nvPr/>
              </p:nvSpPr>
              <p:spPr bwMode="auto">
                <a:xfrm flipV="1">
                  <a:off x="1881" y="784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39" name="Line 34"/>
                <p:cNvSpPr>
                  <a:spLocks noChangeShapeType="1"/>
                </p:cNvSpPr>
                <p:nvPr/>
              </p:nvSpPr>
              <p:spPr bwMode="auto">
                <a:xfrm flipV="1">
                  <a:off x="2127" y="808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0" name="Line 35"/>
                <p:cNvSpPr>
                  <a:spLocks noChangeShapeType="1"/>
                </p:cNvSpPr>
                <p:nvPr/>
              </p:nvSpPr>
              <p:spPr bwMode="auto">
                <a:xfrm flipV="1">
                  <a:off x="2371" y="817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</p:grpSp>
        </p:grpSp>
        <p:grpSp>
          <p:nvGrpSpPr>
            <p:cNvPr id="10" name="Group 36"/>
            <p:cNvGrpSpPr>
              <a:grpSpLocks/>
            </p:cNvGrpSpPr>
            <p:nvPr/>
          </p:nvGrpSpPr>
          <p:grpSpPr bwMode="auto">
            <a:xfrm>
              <a:off x="1104" y="528"/>
              <a:ext cx="630" cy="3548"/>
              <a:chOff x="252" y="509"/>
              <a:chExt cx="630" cy="3548"/>
            </a:xfrm>
          </p:grpSpPr>
          <p:sp>
            <p:nvSpPr>
              <p:cNvPr id="29" name="Line 37"/>
              <p:cNvSpPr>
                <a:spLocks noChangeShapeType="1"/>
              </p:cNvSpPr>
              <p:nvPr/>
            </p:nvSpPr>
            <p:spPr bwMode="auto">
              <a:xfrm flipV="1">
                <a:off x="252" y="516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30" name="Line 38"/>
              <p:cNvSpPr>
                <a:spLocks noChangeShapeType="1"/>
              </p:cNvSpPr>
              <p:nvPr/>
            </p:nvSpPr>
            <p:spPr bwMode="auto">
              <a:xfrm flipV="1">
                <a:off x="456" y="509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31" name="Line 39"/>
              <p:cNvSpPr>
                <a:spLocks noChangeShapeType="1"/>
              </p:cNvSpPr>
              <p:nvPr/>
            </p:nvSpPr>
            <p:spPr bwMode="auto">
              <a:xfrm flipV="1">
                <a:off x="672" y="527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32" name="Line 40"/>
              <p:cNvSpPr>
                <a:spLocks noChangeShapeType="1"/>
              </p:cNvSpPr>
              <p:nvPr/>
            </p:nvSpPr>
            <p:spPr bwMode="auto">
              <a:xfrm flipV="1">
                <a:off x="882" y="527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11" name="Group 41"/>
            <p:cNvGrpSpPr>
              <a:grpSpLocks/>
            </p:cNvGrpSpPr>
            <p:nvPr/>
          </p:nvGrpSpPr>
          <p:grpSpPr bwMode="auto">
            <a:xfrm>
              <a:off x="1968" y="528"/>
              <a:ext cx="630" cy="3548"/>
              <a:chOff x="252" y="509"/>
              <a:chExt cx="630" cy="3548"/>
            </a:xfrm>
          </p:grpSpPr>
          <p:sp>
            <p:nvSpPr>
              <p:cNvPr id="25" name="Line 42"/>
              <p:cNvSpPr>
                <a:spLocks noChangeShapeType="1"/>
              </p:cNvSpPr>
              <p:nvPr/>
            </p:nvSpPr>
            <p:spPr bwMode="auto">
              <a:xfrm flipV="1">
                <a:off x="252" y="516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6" name="Line 43"/>
              <p:cNvSpPr>
                <a:spLocks noChangeShapeType="1"/>
              </p:cNvSpPr>
              <p:nvPr/>
            </p:nvSpPr>
            <p:spPr bwMode="auto">
              <a:xfrm flipV="1">
                <a:off x="455" y="509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7" name="Line 44"/>
              <p:cNvSpPr>
                <a:spLocks noChangeShapeType="1"/>
              </p:cNvSpPr>
              <p:nvPr/>
            </p:nvSpPr>
            <p:spPr bwMode="auto">
              <a:xfrm flipV="1">
                <a:off x="672" y="527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8" name="Line 45"/>
              <p:cNvSpPr>
                <a:spLocks noChangeShapeType="1"/>
              </p:cNvSpPr>
              <p:nvPr/>
            </p:nvSpPr>
            <p:spPr bwMode="auto">
              <a:xfrm flipV="1">
                <a:off x="882" y="527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12" name="Group 46"/>
            <p:cNvGrpSpPr>
              <a:grpSpLocks/>
            </p:cNvGrpSpPr>
            <p:nvPr/>
          </p:nvGrpSpPr>
          <p:grpSpPr bwMode="auto">
            <a:xfrm>
              <a:off x="2832" y="528"/>
              <a:ext cx="630" cy="3548"/>
              <a:chOff x="252" y="509"/>
              <a:chExt cx="630" cy="3548"/>
            </a:xfrm>
          </p:grpSpPr>
          <p:sp>
            <p:nvSpPr>
              <p:cNvPr id="21" name="Line 47"/>
              <p:cNvSpPr>
                <a:spLocks noChangeShapeType="1"/>
              </p:cNvSpPr>
              <p:nvPr/>
            </p:nvSpPr>
            <p:spPr bwMode="auto">
              <a:xfrm flipV="1">
                <a:off x="252" y="516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2" name="Line 48"/>
              <p:cNvSpPr>
                <a:spLocks noChangeShapeType="1"/>
              </p:cNvSpPr>
              <p:nvPr/>
            </p:nvSpPr>
            <p:spPr bwMode="auto">
              <a:xfrm flipV="1">
                <a:off x="455" y="509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3" name="Line 49"/>
              <p:cNvSpPr>
                <a:spLocks noChangeShapeType="1"/>
              </p:cNvSpPr>
              <p:nvPr/>
            </p:nvSpPr>
            <p:spPr bwMode="auto">
              <a:xfrm flipV="1">
                <a:off x="670" y="527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4" name="Line 50"/>
              <p:cNvSpPr>
                <a:spLocks noChangeShapeType="1"/>
              </p:cNvSpPr>
              <p:nvPr/>
            </p:nvSpPr>
            <p:spPr bwMode="auto">
              <a:xfrm flipV="1">
                <a:off x="882" y="527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9409" name="Group 51"/>
            <p:cNvGrpSpPr>
              <a:grpSpLocks/>
            </p:cNvGrpSpPr>
            <p:nvPr/>
          </p:nvGrpSpPr>
          <p:grpSpPr bwMode="auto">
            <a:xfrm>
              <a:off x="3660" y="528"/>
              <a:ext cx="629" cy="3548"/>
              <a:chOff x="253" y="509"/>
              <a:chExt cx="629" cy="3548"/>
            </a:xfrm>
          </p:grpSpPr>
          <p:sp>
            <p:nvSpPr>
              <p:cNvPr id="17" name="Line 52"/>
              <p:cNvSpPr>
                <a:spLocks noChangeShapeType="1"/>
              </p:cNvSpPr>
              <p:nvPr/>
            </p:nvSpPr>
            <p:spPr bwMode="auto">
              <a:xfrm flipV="1">
                <a:off x="253" y="516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18" name="Line 53"/>
              <p:cNvSpPr>
                <a:spLocks noChangeShapeType="1"/>
              </p:cNvSpPr>
              <p:nvPr/>
            </p:nvSpPr>
            <p:spPr bwMode="auto">
              <a:xfrm flipV="1">
                <a:off x="455" y="509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19" name="Line 54"/>
              <p:cNvSpPr>
                <a:spLocks noChangeShapeType="1"/>
              </p:cNvSpPr>
              <p:nvPr/>
            </p:nvSpPr>
            <p:spPr bwMode="auto">
              <a:xfrm flipV="1">
                <a:off x="671" y="527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0" name="Line 55"/>
              <p:cNvSpPr>
                <a:spLocks noChangeShapeType="1"/>
              </p:cNvSpPr>
              <p:nvPr/>
            </p:nvSpPr>
            <p:spPr bwMode="auto">
              <a:xfrm flipV="1">
                <a:off x="882" y="527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9410" name="Group 56"/>
            <p:cNvGrpSpPr>
              <a:grpSpLocks/>
            </p:cNvGrpSpPr>
            <p:nvPr/>
          </p:nvGrpSpPr>
          <p:grpSpPr bwMode="auto">
            <a:xfrm>
              <a:off x="4505" y="528"/>
              <a:ext cx="630" cy="3548"/>
              <a:chOff x="252" y="509"/>
              <a:chExt cx="630" cy="3548"/>
            </a:xfrm>
          </p:grpSpPr>
          <p:sp>
            <p:nvSpPr>
              <p:cNvPr id="13" name="Line 57"/>
              <p:cNvSpPr>
                <a:spLocks noChangeShapeType="1"/>
              </p:cNvSpPr>
              <p:nvPr/>
            </p:nvSpPr>
            <p:spPr bwMode="auto">
              <a:xfrm flipV="1">
                <a:off x="252" y="516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14" name="Line 58"/>
              <p:cNvSpPr>
                <a:spLocks noChangeShapeType="1"/>
              </p:cNvSpPr>
              <p:nvPr/>
            </p:nvSpPr>
            <p:spPr bwMode="auto">
              <a:xfrm flipV="1">
                <a:off x="455" y="509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15" name="Line 59"/>
              <p:cNvSpPr>
                <a:spLocks noChangeShapeType="1"/>
              </p:cNvSpPr>
              <p:nvPr/>
            </p:nvSpPr>
            <p:spPr bwMode="auto">
              <a:xfrm flipV="1">
                <a:off x="670" y="527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16" name="Line 60"/>
              <p:cNvSpPr>
                <a:spLocks noChangeShapeType="1"/>
              </p:cNvSpPr>
              <p:nvPr/>
            </p:nvSpPr>
            <p:spPr bwMode="auto">
              <a:xfrm flipV="1">
                <a:off x="882" y="527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57" name="AutoShape 3260"/>
          <p:cNvSpPr>
            <a:spLocks noChangeArrowheads="1"/>
          </p:cNvSpPr>
          <p:nvPr userDrawn="1"/>
        </p:nvSpPr>
        <p:spPr bwMode="auto">
          <a:xfrm>
            <a:off x="990600" y="5943600"/>
            <a:ext cx="7010400" cy="304800"/>
          </a:xfrm>
          <a:prstGeom prst="cube">
            <a:avLst>
              <a:gd name="adj" fmla="val 8229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4000">
              <a:solidFill>
                <a:srgbClr val="000000"/>
              </a:solidFill>
            </a:endParaRPr>
          </a:p>
        </p:txBody>
      </p:sp>
      <p:pic>
        <p:nvPicPr>
          <p:cNvPr id="58" name="Picture 3258" descr="ED00184_"/>
          <p:cNvPicPr>
            <a:picLocks noChangeAspect="1" noChangeArrowheads="1"/>
          </p:cNvPicPr>
          <p:nvPr userDrawn="1"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676400" y="5867400"/>
            <a:ext cx="6096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59" name="Picture 3261" descr="j0291071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 rot="5400000">
            <a:off x="5903913" y="4987925"/>
            <a:ext cx="457200" cy="191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60" name="Picture 3262" descr="j0303337"/>
          <p:cNvPicPr>
            <a:picLocks noChangeAspect="1" noChangeArrowheads="1" noCrop="1"/>
          </p:cNvPicPr>
          <p:nvPr userDrawn="1"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33400" y="1295400"/>
            <a:ext cx="4191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07" name="Rectangle 3263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9408" name="Rectangle 3264"/>
          <p:cNvSpPr>
            <a:spLocks noGrp="1" noChangeArrowheads="1"/>
          </p:cNvSpPr>
          <p:nvPr>
            <p:ph type="subTitle" sz="quarter" idx="1"/>
          </p:nvPr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1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228600" y="6248400"/>
            <a:ext cx="2133600" cy="476250"/>
          </a:xfrm>
        </p:spPr>
        <p:txBody>
          <a:bodyPr/>
          <a:lstStyle>
            <a:lvl1pPr>
              <a:defRPr sz="1800"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2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3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29E6B-310B-45AA-A208-C9F28824790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2BC3DF-A1AF-4D87-89BA-63B1ED2A524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C2FC2F-E9ED-423B-A008-443B7C4665A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9B5AA-1F73-47A7-8A77-DB016A6AB28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64BFD9-6AE3-48F6-8AEB-874958007CF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97A50F-1EC1-4F83-AD58-DCE9BA0BDB5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C76075-BE47-479E-BA9F-8C277C42AF0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0CE47F-B9A1-4F6A-8EC4-A0B1694B228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DB5704-F955-4266-946F-4FA3D666DE2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290F64-7057-4179-AA76-D70BD519FCF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6DB722-0140-4A24-ABF1-7F382FADDDE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79412D-A5E2-4609-B9A5-4EED5642BD2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Рисунок5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52400" y="685800"/>
            <a:ext cx="88392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grpSp>
        <p:nvGrpSpPr>
          <p:cNvPr id="2" name="Group 9"/>
          <p:cNvGrpSpPr>
            <a:grpSpLocks/>
          </p:cNvGrpSpPr>
          <p:nvPr userDrawn="1"/>
        </p:nvGrpSpPr>
        <p:grpSpPr bwMode="auto">
          <a:xfrm>
            <a:off x="914400" y="1219200"/>
            <a:ext cx="7315200" cy="4572000"/>
            <a:chOff x="96" y="509"/>
            <a:chExt cx="5328" cy="3567"/>
          </a:xfrm>
        </p:grpSpPr>
        <p:grpSp>
          <p:nvGrpSpPr>
            <p:cNvPr id="3" name="Group 10"/>
            <p:cNvGrpSpPr>
              <a:grpSpLocks/>
            </p:cNvGrpSpPr>
            <p:nvPr/>
          </p:nvGrpSpPr>
          <p:grpSpPr bwMode="auto">
            <a:xfrm>
              <a:off x="252" y="509"/>
              <a:ext cx="630" cy="3549"/>
              <a:chOff x="252" y="509"/>
              <a:chExt cx="630" cy="3549"/>
            </a:xfrm>
          </p:grpSpPr>
          <p:sp>
            <p:nvSpPr>
              <p:cNvPr id="53" name="Line 11"/>
              <p:cNvSpPr>
                <a:spLocks noChangeShapeType="1"/>
              </p:cNvSpPr>
              <p:nvPr/>
            </p:nvSpPr>
            <p:spPr bwMode="auto">
              <a:xfrm flipV="1">
                <a:off x="252" y="516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54" name="Line 12"/>
              <p:cNvSpPr>
                <a:spLocks noChangeShapeType="1"/>
              </p:cNvSpPr>
              <p:nvPr/>
            </p:nvSpPr>
            <p:spPr bwMode="auto">
              <a:xfrm flipV="1">
                <a:off x="456" y="509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55" name="Line 13"/>
              <p:cNvSpPr>
                <a:spLocks noChangeShapeType="1"/>
              </p:cNvSpPr>
              <p:nvPr/>
            </p:nvSpPr>
            <p:spPr bwMode="auto">
              <a:xfrm flipV="1">
                <a:off x="672" y="528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56" name="Line 14"/>
              <p:cNvSpPr>
                <a:spLocks noChangeShapeType="1"/>
              </p:cNvSpPr>
              <p:nvPr/>
            </p:nvSpPr>
            <p:spPr bwMode="auto">
              <a:xfrm flipV="1">
                <a:off x="882" y="528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5"/>
            <p:cNvGrpSpPr>
              <a:grpSpLocks/>
            </p:cNvGrpSpPr>
            <p:nvPr/>
          </p:nvGrpSpPr>
          <p:grpSpPr bwMode="auto">
            <a:xfrm rot="5400000">
              <a:off x="1180" y="-394"/>
              <a:ext cx="3195" cy="5333"/>
              <a:chOff x="1635" y="772"/>
              <a:chExt cx="3665" cy="4102"/>
            </a:xfrm>
          </p:grpSpPr>
          <p:grpSp>
            <p:nvGrpSpPr>
              <p:cNvPr id="6" name="Group 16"/>
              <p:cNvGrpSpPr>
                <a:grpSpLocks/>
              </p:cNvGrpSpPr>
              <p:nvPr/>
            </p:nvGrpSpPr>
            <p:grpSpPr bwMode="auto">
              <a:xfrm>
                <a:off x="1635" y="781"/>
                <a:ext cx="734" cy="4093"/>
                <a:chOff x="1635" y="781"/>
                <a:chExt cx="734" cy="4093"/>
              </a:xfrm>
            </p:grpSpPr>
            <p:sp>
              <p:nvSpPr>
                <p:cNvPr id="49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1635" y="824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50" name="Line 18"/>
                <p:cNvSpPr>
                  <a:spLocks noChangeShapeType="1"/>
                </p:cNvSpPr>
                <p:nvPr/>
              </p:nvSpPr>
              <p:spPr bwMode="auto">
                <a:xfrm flipV="1">
                  <a:off x="1879" y="782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51" name="Line 19"/>
                <p:cNvSpPr>
                  <a:spLocks noChangeShapeType="1"/>
                </p:cNvSpPr>
                <p:nvPr/>
              </p:nvSpPr>
              <p:spPr bwMode="auto">
                <a:xfrm flipV="1">
                  <a:off x="2124" y="806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52" name="Line 20"/>
                <p:cNvSpPr>
                  <a:spLocks noChangeShapeType="1"/>
                </p:cNvSpPr>
                <p:nvPr/>
              </p:nvSpPr>
              <p:spPr bwMode="auto">
                <a:xfrm flipV="1">
                  <a:off x="2369" y="816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7" name="Group 21"/>
              <p:cNvGrpSpPr>
                <a:grpSpLocks/>
              </p:cNvGrpSpPr>
              <p:nvPr/>
            </p:nvGrpSpPr>
            <p:grpSpPr bwMode="auto">
              <a:xfrm>
                <a:off x="2603" y="772"/>
                <a:ext cx="733" cy="4092"/>
                <a:chOff x="1633" y="783"/>
                <a:chExt cx="733" cy="4092"/>
              </a:xfrm>
            </p:grpSpPr>
            <p:sp>
              <p:nvSpPr>
                <p:cNvPr id="45" name="Line 22"/>
                <p:cNvSpPr>
                  <a:spLocks noChangeShapeType="1"/>
                </p:cNvSpPr>
                <p:nvPr/>
              </p:nvSpPr>
              <p:spPr bwMode="auto">
                <a:xfrm flipV="1">
                  <a:off x="1632" y="825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6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1878" y="784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7" name="Line 24"/>
                <p:cNvSpPr>
                  <a:spLocks noChangeShapeType="1"/>
                </p:cNvSpPr>
                <p:nvPr/>
              </p:nvSpPr>
              <p:spPr bwMode="auto">
                <a:xfrm flipV="1">
                  <a:off x="2120" y="808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8" name="Line 25"/>
                <p:cNvSpPr>
                  <a:spLocks noChangeShapeType="1"/>
                </p:cNvSpPr>
                <p:nvPr/>
              </p:nvSpPr>
              <p:spPr bwMode="auto">
                <a:xfrm flipV="1">
                  <a:off x="2366" y="817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8" name="Group 26"/>
              <p:cNvGrpSpPr>
                <a:grpSpLocks/>
              </p:cNvGrpSpPr>
              <p:nvPr/>
            </p:nvGrpSpPr>
            <p:grpSpPr bwMode="auto">
              <a:xfrm>
                <a:off x="3597" y="781"/>
                <a:ext cx="735" cy="4093"/>
                <a:chOff x="1638" y="781"/>
                <a:chExt cx="735" cy="4093"/>
              </a:xfrm>
            </p:grpSpPr>
            <p:sp>
              <p:nvSpPr>
                <p:cNvPr id="41" name="Line 27"/>
                <p:cNvSpPr>
                  <a:spLocks noChangeShapeType="1"/>
                </p:cNvSpPr>
                <p:nvPr/>
              </p:nvSpPr>
              <p:spPr bwMode="auto">
                <a:xfrm flipV="1">
                  <a:off x="1638" y="824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2" name="Line 28"/>
                <p:cNvSpPr>
                  <a:spLocks noChangeShapeType="1"/>
                </p:cNvSpPr>
                <p:nvPr/>
              </p:nvSpPr>
              <p:spPr bwMode="auto">
                <a:xfrm flipV="1">
                  <a:off x="1884" y="782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3" name="Line 29"/>
                <p:cNvSpPr>
                  <a:spLocks noChangeShapeType="1"/>
                </p:cNvSpPr>
                <p:nvPr/>
              </p:nvSpPr>
              <p:spPr bwMode="auto">
                <a:xfrm flipV="1">
                  <a:off x="2128" y="806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4" name="Line 30"/>
                <p:cNvSpPr>
                  <a:spLocks noChangeShapeType="1"/>
                </p:cNvSpPr>
                <p:nvPr/>
              </p:nvSpPr>
              <p:spPr bwMode="auto">
                <a:xfrm flipV="1">
                  <a:off x="2374" y="816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9" name="Group 31"/>
              <p:cNvGrpSpPr>
                <a:grpSpLocks/>
              </p:cNvGrpSpPr>
              <p:nvPr/>
            </p:nvGrpSpPr>
            <p:grpSpPr bwMode="auto">
              <a:xfrm>
                <a:off x="4565" y="772"/>
                <a:ext cx="735" cy="4092"/>
                <a:chOff x="1636" y="783"/>
                <a:chExt cx="735" cy="4092"/>
              </a:xfrm>
            </p:grpSpPr>
            <p:sp>
              <p:nvSpPr>
                <p:cNvPr id="37" name="Line 32"/>
                <p:cNvSpPr>
                  <a:spLocks noChangeShapeType="1"/>
                </p:cNvSpPr>
                <p:nvPr/>
              </p:nvSpPr>
              <p:spPr bwMode="auto">
                <a:xfrm flipV="1">
                  <a:off x="1637" y="825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38" name="Line 33"/>
                <p:cNvSpPr>
                  <a:spLocks noChangeShapeType="1"/>
                </p:cNvSpPr>
                <p:nvPr/>
              </p:nvSpPr>
              <p:spPr bwMode="auto">
                <a:xfrm flipV="1">
                  <a:off x="1881" y="784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39" name="Line 34"/>
                <p:cNvSpPr>
                  <a:spLocks noChangeShapeType="1"/>
                </p:cNvSpPr>
                <p:nvPr/>
              </p:nvSpPr>
              <p:spPr bwMode="auto">
                <a:xfrm flipV="1">
                  <a:off x="2127" y="808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0" name="Line 35"/>
                <p:cNvSpPr>
                  <a:spLocks noChangeShapeType="1"/>
                </p:cNvSpPr>
                <p:nvPr/>
              </p:nvSpPr>
              <p:spPr bwMode="auto">
                <a:xfrm flipV="1">
                  <a:off x="2371" y="817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</p:grpSp>
        </p:grpSp>
        <p:grpSp>
          <p:nvGrpSpPr>
            <p:cNvPr id="10" name="Group 36"/>
            <p:cNvGrpSpPr>
              <a:grpSpLocks/>
            </p:cNvGrpSpPr>
            <p:nvPr/>
          </p:nvGrpSpPr>
          <p:grpSpPr bwMode="auto">
            <a:xfrm>
              <a:off x="1104" y="528"/>
              <a:ext cx="630" cy="3548"/>
              <a:chOff x="252" y="509"/>
              <a:chExt cx="630" cy="3548"/>
            </a:xfrm>
          </p:grpSpPr>
          <p:sp>
            <p:nvSpPr>
              <p:cNvPr id="29" name="Line 37"/>
              <p:cNvSpPr>
                <a:spLocks noChangeShapeType="1"/>
              </p:cNvSpPr>
              <p:nvPr/>
            </p:nvSpPr>
            <p:spPr bwMode="auto">
              <a:xfrm flipV="1">
                <a:off x="252" y="516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30" name="Line 38"/>
              <p:cNvSpPr>
                <a:spLocks noChangeShapeType="1"/>
              </p:cNvSpPr>
              <p:nvPr/>
            </p:nvSpPr>
            <p:spPr bwMode="auto">
              <a:xfrm flipV="1">
                <a:off x="456" y="509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31" name="Line 39"/>
              <p:cNvSpPr>
                <a:spLocks noChangeShapeType="1"/>
              </p:cNvSpPr>
              <p:nvPr/>
            </p:nvSpPr>
            <p:spPr bwMode="auto">
              <a:xfrm flipV="1">
                <a:off x="672" y="527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32" name="Line 40"/>
              <p:cNvSpPr>
                <a:spLocks noChangeShapeType="1"/>
              </p:cNvSpPr>
              <p:nvPr/>
            </p:nvSpPr>
            <p:spPr bwMode="auto">
              <a:xfrm flipV="1">
                <a:off x="882" y="527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11" name="Group 41"/>
            <p:cNvGrpSpPr>
              <a:grpSpLocks/>
            </p:cNvGrpSpPr>
            <p:nvPr/>
          </p:nvGrpSpPr>
          <p:grpSpPr bwMode="auto">
            <a:xfrm>
              <a:off x="1968" y="528"/>
              <a:ext cx="630" cy="3548"/>
              <a:chOff x="252" y="509"/>
              <a:chExt cx="630" cy="3548"/>
            </a:xfrm>
          </p:grpSpPr>
          <p:sp>
            <p:nvSpPr>
              <p:cNvPr id="25" name="Line 42"/>
              <p:cNvSpPr>
                <a:spLocks noChangeShapeType="1"/>
              </p:cNvSpPr>
              <p:nvPr/>
            </p:nvSpPr>
            <p:spPr bwMode="auto">
              <a:xfrm flipV="1">
                <a:off x="252" y="516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6" name="Line 43"/>
              <p:cNvSpPr>
                <a:spLocks noChangeShapeType="1"/>
              </p:cNvSpPr>
              <p:nvPr/>
            </p:nvSpPr>
            <p:spPr bwMode="auto">
              <a:xfrm flipV="1">
                <a:off x="455" y="509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7" name="Line 44"/>
              <p:cNvSpPr>
                <a:spLocks noChangeShapeType="1"/>
              </p:cNvSpPr>
              <p:nvPr/>
            </p:nvSpPr>
            <p:spPr bwMode="auto">
              <a:xfrm flipV="1">
                <a:off x="672" y="527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8" name="Line 45"/>
              <p:cNvSpPr>
                <a:spLocks noChangeShapeType="1"/>
              </p:cNvSpPr>
              <p:nvPr/>
            </p:nvSpPr>
            <p:spPr bwMode="auto">
              <a:xfrm flipV="1">
                <a:off x="882" y="527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12" name="Group 46"/>
            <p:cNvGrpSpPr>
              <a:grpSpLocks/>
            </p:cNvGrpSpPr>
            <p:nvPr/>
          </p:nvGrpSpPr>
          <p:grpSpPr bwMode="auto">
            <a:xfrm>
              <a:off x="2832" y="528"/>
              <a:ext cx="630" cy="3548"/>
              <a:chOff x="252" y="509"/>
              <a:chExt cx="630" cy="3548"/>
            </a:xfrm>
          </p:grpSpPr>
          <p:sp>
            <p:nvSpPr>
              <p:cNvPr id="21" name="Line 47"/>
              <p:cNvSpPr>
                <a:spLocks noChangeShapeType="1"/>
              </p:cNvSpPr>
              <p:nvPr/>
            </p:nvSpPr>
            <p:spPr bwMode="auto">
              <a:xfrm flipV="1">
                <a:off x="252" y="516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2" name="Line 48"/>
              <p:cNvSpPr>
                <a:spLocks noChangeShapeType="1"/>
              </p:cNvSpPr>
              <p:nvPr/>
            </p:nvSpPr>
            <p:spPr bwMode="auto">
              <a:xfrm flipV="1">
                <a:off x="455" y="509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3" name="Line 49"/>
              <p:cNvSpPr>
                <a:spLocks noChangeShapeType="1"/>
              </p:cNvSpPr>
              <p:nvPr/>
            </p:nvSpPr>
            <p:spPr bwMode="auto">
              <a:xfrm flipV="1">
                <a:off x="670" y="527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4" name="Line 50"/>
              <p:cNvSpPr>
                <a:spLocks noChangeShapeType="1"/>
              </p:cNvSpPr>
              <p:nvPr/>
            </p:nvSpPr>
            <p:spPr bwMode="auto">
              <a:xfrm flipV="1">
                <a:off x="882" y="527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9409" name="Group 51"/>
            <p:cNvGrpSpPr>
              <a:grpSpLocks/>
            </p:cNvGrpSpPr>
            <p:nvPr/>
          </p:nvGrpSpPr>
          <p:grpSpPr bwMode="auto">
            <a:xfrm>
              <a:off x="3660" y="528"/>
              <a:ext cx="629" cy="3548"/>
              <a:chOff x="253" y="509"/>
              <a:chExt cx="629" cy="3548"/>
            </a:xfrm>
          </p:grpSpPr>
          <p:sp>
            <p:nvSpPr>
              <p:cNvPr id="17" name="Line 52"/>
              <p:cNvSpPr>
                <a:spLocks noChangeShapeType="1"/>
              </p:cNvSpPr>
              <p:nvPr/>
            </p:nvSpPr>
            <p:spPr bwMode="auto">
              <a:xfrm flipV="1">
                <a:off x="253" y="516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18" name="Line 53"/>
              <p:cNvSpPr>
                <a:spLocks noChangeShapeType="1"/>
              </p:cNvSpPr>
              <p:nvPr/>
            </p:nvSpPr>
            <p:spPr bwMode="auto">
              <a:xfrm flipV="1">
                <a:off x="455" y="509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19" name="Line 54"/>
              <p:cNvSpPr>
                <a:spLocks noChangeShapeType="1"/>
              </p:cNvSpPr>
              <p:nvPr/>
            </p:nvSpPr>
            <p:spPr bwMode="auto">
              <a:xfrm flipV="1">
                <a:off x="671" y="527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0" name="Line 55"/>
              <p:cNvSpPr>
                <a:spLocks noChangeShapeType="1"/>
              </p:cNvSpPr>
              <p:nvPr/>
            </p:nvSpPr>
            <p:spPr bwMode="auto">
              <a:xfrm flipV="1">
                <a:off x="882" y="527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9410" name="Group 56"/>
            <p:cNvGrpSpPr>
              <a:grpSpLocks/>
            </p:cNvGrpSpPr>
            <p:nvPr/>
          </p:nvGrpSpPr>
          <p:grpSpPr bwMode="auto">
            <a:xfrm>
              <a:off x="4505" y="528"/>
              <a:ext cx="630" cy="3548"/>
              <a:chOff x="252" y="509"/>
              <a:chExt cx="630" cy="3548"/>
            </a:xfrm>
          </p:grpSpPr>
          <p:sp>
            <p:nvSpPr>
              <p:cNvPr id="13" name="Line 57"/>
              <p:cNvSpPr>
                <a:spLocks noChangeShapeType="1"/>
              </p:cNvSpPr>
              <p:nvPr/>
            </p:nvSpPr>
            <p:spPr bwMode="auto">
              <a:xfrm flipV="1">
                <a:off x="252" y="516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14" name="Line 58"/>
              <p:cNvSpPr>
                <a:spLocks noChangeShapeType="1"/>
              </p:cNvSpPr>
              <p:nvPr/>
            </p:nvSpPr>
            <p:spPr bwMode="auto">
              <a:xfrm flipV="1">
                <a:off x="455" y="509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15" name="Line 59"/>
              <p:cNvSpPr>
                <a:spLocks noChangeShapeType="1"/>
              </p:cNvSpPr>
              <p:nvPr/>
            </p:nvSpPr>
            <p:spPr bwMode="auto">
              <a:xfrm flipV="1">
                <a:off x="670" y="527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16" name="Line 60"/>
              <p:cNvSpPr>
                <a:spLocks noChangeShapeType="1"/>
              </p:cNvSpPr>
              <p:nvPr/>
            </p:nvSpPr>
            <p:spPr bwMode="auto">
              <a:xfrm flipV="1">
                <a:off x="882" y="527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57" name="AutoShape 3260"/>
          <p:cNvSpPr>
            <a:spLocks noChangeArrowheads="1"/>
          </p:cNvSpPr>
          <p:nvPr userDrawn="1"/>
        </p:nvSpPr>
        <p:spPr bwMode="auto">
          <a:xfrm>
            <a:off x="990600" y="5943600"/>
            <a:ext cx="7010400" cy="304800"/>
          </a:xfrm>
          <a:prstGeom prst="cube">
            <a:avLst>
              <a:gd name="adj" fmla="val 8229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4000">
              <a:solidFill>
                <a:srgbClr val="000000"/>
              </a:solidFill>
            </a:endParaRPr>
          </a:p>
        </p:txBody>
      </p:sp>
      <p:pic>
        <p:nvPicPr>
          <p:cNvPr id="58" name="Picture 3258" descr="ED00184_"/>
          <p:cNvPicPr>
            <a:picLocks noChangeAspect="1" noChangeArrowheads="1"/>
          </p:cNvPicPr>
          <p:nvPr userDrawn="1"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676400" y="5867400"/>
            <a:ext cx="6096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59" name="Picture 3261" descr="j0291071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 rot="5400000">
            <a:off x="5903913" y="4987925"/>
            <a:ext cx="457200" cy="191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60" name="Picture 3262" descr="j0303337"/>
          <p:cNvPicPr>
            <a:picLocks noChangeAspect="1" noChangeArrowheads="1" noCrop="1"/>
          </p:cNvPicPr>
          <p:nvPr userDrawn="1"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33400" y="1295400"/>
            <a:ext cx="4191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07" name="Rectangle 3263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9408" name="Rectangle 3264"/>
          <p:cNvSpPr>
            <a:spLocks noGrp="1" noChangeArrowheads="1"/>
          </p:cNvSpPr>
          <p:nvPr>
            <p:ph type="subTitle" sz="quarter" idx="1"/>
          </p:nvPr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1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228600" y="6248400"/>
            <a:ext cx="2133600" cy="476250"/>
          </a:xfrm>
        </p:spPr>
        <p:txBody>
          <a:bodyPr/>
          <a:lstStyle>
            <a:lvl1pPr>
              <a:defRPr sz="1800"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2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3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29E6B-310B-45AA-A208-C9F28824790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2BC3DF-A1AF-4D87-89BA-63B1ED2A524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C2FC2F-E9ED-423B-A008-443B7C4665A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9B5AA-1F73-47A7-8A77-DB016A6AB28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64BFD9-6AE3-48F6-8AEB-874958007CF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97A50F-1EC1-4F83-AD58-DCE9BA0BDB5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C76075-BE47-479E-BA9F-8C277C42AF0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0CE47F-B9A1-4F6A-8EC4-A0B1694B228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DB5704-F955-4266-946F-4FA3D666DE2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290F64-7057-4179-AA76-D70BD519FCF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6DB722-0140-4A24-ABF1-7F382FADDDE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79412D-A5E2-4609-B9A5-4EED5642BD2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Рисунок5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52400" y="685800"/>
            <a:ext cx="88392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grpSp>
        <p:nvGrpSpPr>
          <p:cNvPr id="2" name="Group 9"/>
          <p:cNvGrpSpPr>
            <a:grpSpLocks/>
          </p:cNvGrpSpPr>
          <p:nvPr userDrawn="1"/>
        </p:nvGrpSpPr>
        <p:grpSpPr bwMode="auto">
          <a:xfrm>
            <a:off x="914400" y="1219200"/>
            <a:ext cx="7315200" cy="4572000"/>
            <a:chOff x="96" y="509"/>
            <a:chExt cx="5328" cy="3567"/>
          </a:xfrm>
        </p:grpSpPr>
        <p:grpSp>
          <p:nvGrpSpPr>
            <p:cNvPr id="3" name="Group 10"/>
            <p:cNvGrpSpPr>
              <a:grpSpLocks/>
            </p:cNvGrpSpPr>
            <p:nvPr/>
          </p:nvGrpSpPr>
          <p:grpSpPr bwMode="auto">
            <a:xfrm>
              <a:off x="252" y="509"/>
              <a:ext cx="630" cy="3549"/>
              <a:chOff x="252" y="509"/>
              <a:chExt cx="630" cy="3549"/>
            </a:xfrm>
          </p:grpSpPr>
          <p:sp>
            <p:nvSpPr>
              <p:cNvPr id="53" name="Line 11"/>
              <p:cNvSpPr>
                <a:spLocks noChangeShapeType="1"/>
              </p:cNvSpPr>
              <p:nvPr/>
            </p:nvSpPr>
            <p:spPr bwMode="auto">
              <a:xfrm flipV="1">
                <a:off x="252" y="516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54" name="Line 12"/>
              <p:cNvSpPr>
                <a:spLocks noChangeShapeType="1"/>
              </p:cNvSpPr>
              <p:nvPr/>
            </p:nvSpPr>
            <p:spPr bwMode="auto">
              <a:xfrm flipV="1">
                <a:off x="456" y="509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55" name="Line 13"/>
              <p:cNvSpPr>
                <a:spLocks noChangeShapeType="1"/>
              </p:cNvSpPr>
              <p:nvPr/>
            </p:nvSpPr>
            <p:spPr bwMode="auto">
              <a:xfrm flipV="1">
                <a:off x="672" y="528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56" name="Line 14"/>
              <p:cNvSpPr>
                <a:spLocks noChangeShapeType="1"/>
              </p:cNvSpPr>
              <p:nvPr/>
            </p:nvSpPr>
            <p:spPr bwMode="auto">
              <a:xfrm flipV="1">
                <a:off x="882" y="528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5"/>
            <p:cNvGrpSpPr>
              <a:grpSpLocks/>
            </p:cNvGrpSpPr>
            <p:nvPr/>
          </p:nvGrpSpPr>
          <p:grpSpPr bwMode="auto">
            <a:xfrm rot="5400000">
              <a:off x="1180" y="-394"/>
              <a:ext cx="3195" cy="5333"/>
              <a:chOff x="1635" y="772"/>
              <a:chExt cx="3665" cy="4102"/>
            </a:xfrm>
          </p:grpSpPr>
          <p:grpSp>
            <p:nvGrpSpPr>
              <p:cNvPr id="6" name="Group 16"/>
              <p:cNvGrpSpPr>
                <a:grpSpLocks/>
              </p:cNvGrpSpPr>
              <p:nvPr/>
            </p:nvGrpSpPr>
            <p:grpSpPr bwMode="auto">
              <a:xfrm>
                <a:off x="1635" y="781"/>
                <a:ext cx="734" cy="4093"/>
                <a:chOff x="1635" y="781"/>
                <a:chExt cx="734" cy="4093"/>
              </a:xfrm>
            </p:grpSpPr>
            <p:sp>
              <p:nvSpPr>
                <p:cNvPr id="49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1635" y="824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50" name="Line 18"/>
                <p:cNvSpPr>
                  <a:spLocks noChangeShapeType="1"/>
                </p:cNvSpPr>
                <p:nvPr/>
              </p:nvSpPr>
              <p:spPr bwMode="auto">
                <a:xfrm flipV="1">
                  <a:off x="1879" y="782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51" name="Line 19"/>
                <p:cNvSpPr>
                  <a:spLocks noChangeShapeType="1"/>
                </p:cNvSpPr>
                <p:nvPr/>
              </p:nvSpPr>
              <p:spPr bwMode="auto">
                <a:xfrm flipV="1">
                  <a:off x="2124" y="806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52" name="Line 20"/>
                <p:cNvSpPr>
                  <a:spLocks noChangeShapeType="1"/>
                </p:cNvSpPr>
                <p:nvPr/>
              </p:nvSpPr>
              <p:spPr bwMode="auto">
                <a:xfrm flipV="1">
                  <a:off x="2369" y="816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7" name="Group 21"/>
              <p:cNvGrpSpPr>
                <a:grpSpLocks/>
              </p:cNvGrpSpPr>
              <p:nvPr/>
            </p:nvGrpSpPr>
            <p:grpSpPr bwMode="auto">
              <a:xfrm>
                <a:off x="2603" y="772"/>
                <a:ext cx="733" cy="4092"/>
                <a:chOff x="1633" y="783"/>
                <a:chExt cx="733" cy="4092"/>
              </a:xfrm>
            </p:grpSpPr>
            <p:sp>
              <p:nvSpPr>
                <p:cNvPr id="45" name="Line 22"/>
                <p:cNvSpPr>
                  <a:spLocks noChangeShapeType="1"/>
                </p:cNvSpPr>
                <p:nvPr/>
              </p:nvSpPr>
              <p:spPr bwMode="auto">
                <a:xfrm flipV="1">
                  <a:off x="1632" y="825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6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1878" y="784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7" name="Line 24"/>
                <p:cNvSpPr>
                  <a:spLocks noChangeShapeType="1"/>
                </p:cNvSpPr>
                <p:nvPr/>
              </p:nvSpPr>
              <p:spPr bwMode="auto">
                <a:xfrm flipV="1">
                  <a:off x="2120" y="808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8" name="Line 25"/>
                <p:cNvSpPr>
                  <a:spLocks noChangeShapeType="1"/>
                </p:cNvSpPr>
                <p:nvPr/>
              </p:nvSpPr>
              <p:spPr bwMode="auto">
                <a:xfrm flipV="1">
                  <a:off x="2366" y="817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8" name="Group 26"/>
              <p:cNvGrpSpPr>
                <a:grpSpLocks/>
              </p:cNvGrpSpPr>
              <p:nvPr/>
            </p:nvGrpSpPr>
            <p:grpSpPr bwMode="auto">
              <a:xfrm>
                <a:off x="3597" y="781"/>
                <a:ext cx="735" cy="4093"/>
                <a:chOff x="1638" y="781"/>
                <a:chExt cx="735" cy="4093"/>
              </a:xfrm>
            </p:grpSpPr>
            <p:sp>
              <p:nvSpPr>
                <p:cNvPr id="41" name="Line 27"/>
                <p:cNvSpPr>
                  <a:spLocks noChangeShapeType="1"/>
                </p:cNvSpPr>
                <p:nvPr/>
              </p:nvSpPr>
              <p:spPr bwMode="auto">
                <a:xfrm flipV="1">
                  <a:off x="1638" y="824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2" name="Line 28"/>
                <p:cNvSpPr>
                  <a:spLocks noChangeShapeType="1"/>
                </p:cNvSpPr>
                <p:nvPr/>
              </p:nvSpPr>
              <p:spPr bwMode="auto">
                <a:xfrm flipV="1">
                  <a:off x="1884" y="782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3" name="Line 29"/>
                <p:cNvSpPr>
                  <a:spLocks noChangeShapeType="1"/>
                </p:cNvSpPr>
                <p:nvPr/>
              </p:nvSpPr>
              <p:spPr bwMode="auto">
                <a:xfrm flipV="1">
                  <a:off x="2128" y="806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4" name="Line 30"/>
                <p:cNvSpPr>
                  <a:spLocks noChangeShapeType="1"/>
                </p:cNvSpPr>
                <p:nvPr/>
              </p:nvSpPr>
              <p:spPr bwMode="auto">
                <a:xfrm flipV="1">
                  <a:off x="2374" y="816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9" name="Group 31"/>
              <p:cNvGrpSpPr>
                <a:grpSpLocks/>
              </p:cNvGrpSpPr>
              <p:nvPr/>
            </p:nvGrpSpPr>
            <p:grpSpPr bwMode="auto">
              <a:xfrm>
                <a:off x="4565" y="772"/>
                <a:ext cx="735" cy="4092"/>
                <a:chOff x="1636" y="783"/>
                <a:chExt cx="735" cy="4092"/>
              </a:xfrm>
            </p:grpSpPr>
            <p:sp>
              <p:nvSpPr>
                <p:cNvPr id="37" name="Line 32"/>
                <p:cNvSpPr>
                  <a:spLocks noChangeShapeType="1"/>
                </p:cNvSpPr>
                <p:nvPr/>
              </p:nvSpPr>
              <p:spPr bwMode="auto">
                <a:xfrm flipV="1">
                  <a:off x="1637" y="825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38" name="Line 33"/>
                <p:cNvSpPr>
                  <a:spLocks noChangeShapeType="1"/>
                </p:cNvSpPr>
                <p:nvPr/>
              </p:nvSpPr>
              <p:spPr bwMode="auto">
                <a:xfrm flipV="1">
                  <a:off x="1881" y="784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39" name="Line 34"/>
                <p:cNvSpPr>
                  <a:spLocks noChangeShapeType="1"/>
                </p:cNvSpPr>
                <p:nvPr/>
              </p:nvSpPr>
              <p:spPr bwMode="auto">
                <a:xfrm flipV="1">
                  <a:off x="2127" y="808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0" name="Line 35"/>
                <p:cNvSpPr>
                  <a:spLocks noChangeShapeType="1"/>
                </p:cNvSpPr>
                <p:nvPr/>
              </p:nvSpPr>
              <p:spPr bwMode="auto">
                <a:xfrm flipV="1">
                  <a:off x="2371" y="817"/>
                  <a:ext cx="0" cy="4051"/>
                </a:xfrm>
                <a:prstGeom prst="line">
                  <a:avLst/>
                </a:prstGeom>
                <a:noFill/>
                <a:ln w="127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4000">
                    <a:solidFill>
                      <a:srgbClr val="000000"/>
                    </a:solidFill>
                  </a:endParaRPr>
                </a:p>
              </p:txBody>
            </p:sp>
          </p:grpSp>
        </p:grpSp>
        <p:grpSp>
          <p:nvGrpSpPr>
            <p:cNvPr id="10" name="Group 36"/>
            <p:cNvGrpSpPr>
              <a:grpSpLocks/>
            </p:cNvGrpSpPr>
            <p:nvPr/>
          </p:nvGrpSpPr>
          <p:grpSpPr bwMode="auto">
            <a:xfrm>
              <a:off x="1104" y="528"/>
              <a:ext cx="630" cy="3548"/>
              <a:chOff x="252" y="509"/>
              <a:chExt cx="630" cy="3548"/>
            </a:xfrm>
          </p:grpSpPr>
          <p:sp>
            <p:nvSpPr>
              <p:cNvPr id="29" name="Line 37"/>
              <p:cNvSpPr>
                <a:spLocks noChangeShapeType="1"/>
              </p:cNvSpPr>
              <p:nvPr/>
            </p:nvSpPr>
            <p:spPr bwMode="auto">
              <a:xfrm flipV="1">
                <a:off x="252" y="516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30" name="Line 38"/>
              <p:cNvSpPr>
                <a:spLocks noChangeShapeType="1"/>
              </p:cNvSpPr>
              <p:nvPr/>
            </p:nvSpPr>
            <p:spPr bwMode="auto">
              <a:xfrm flipV="1">
                <a:off x="456" y="509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31" name="Line 39"/>
              <p:cNvSpPr>
                <a:spLocks noChangeShapeType="1"/>
              </p:cNvSpPr>
              <p:nvPr/>
            </p:nvSpPr>
            <p:spPr bwMode="auto">
              <a:xfrm flipV="1">
                <a:off x="672" y="527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32" name="Line 40"/>
              <p:cNvSpPr>
                <a:spLocks noChangeShapeType="1"/>
              </p:cNvSpPr>
              <p:nvPr/>
            </p:nvSpPr>
            <p:spPr bwMode="auto">
              <a:xfrm flipV="1">
                <a:off x="882" y="527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11" name="Group 41"/>
            <p:cNvGrpSpPr>
              <a:grpSpLocks/>
            </p:cNvGrpSpPr>
            <p:nvPr/>
          </p:nvGrpSpPr>
          <p:grpSpPr bwMode="auto">
            <a:xfrm>
              <a:off x="1968" y="528"/>
              <a:ext cx="630" cy="3548"/>
              <a:chOff x="252" y="509"/>
              <a:chExt cx="630" cy="3548"/>
            </a:xfrm>
          </p:grpSpPr>
          <p:sp>
            <p:nvSpPr>
              <p:cNvPr id="25" name="Line 42"/>
              <p:cNvSpPr>
                <a:spLocks noChangeShapeType="1"/>
              </p:cNvSpPr>
              <p:nvPr/>
            </p:nvSpPr>
            <p:spPr bwMode="auto">
              <a:xfrm flipV="1">
                <a:off x="252" y="516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6" name="Line 43"/>
              <p:cNvSpPr>
                <a:spLocks noChangeShapeType="1"/>
              </p:cNvSpPr>
              <p:nvPr/>
            </p:nvSpPr>
            <p:spPr bwMode="auto">
              <a:xfrm flipV="1">
                <a:off x="455" y="509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7" name="Line 44"/>
              <p:cNvSpPr>
                <a:spLocks noChangeShapeType="1"/>
              </p:cNvSpPr>
              <p:nvPr/>
            </p:nvSpPr>
            <p:spPr bwMode="auto">
              <a:xfrm flipV="1">
                <a:off x="672" y="527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8" name="Line 45"/>
              <p:cNvSpPr>
                <a:spLocks noChangeShapeType="1"/>
              </p:cNvSpPr>
              <p:nvPr/>
            </p:nvSpPr>
            <p:spPr bwMode="auto">
              <a:xfrm flipV="1">
                <a:off x="882" y="527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12" name="Group 46"/>
            <p:cNvGrpSpPr>
              <a:grpSpLocks/>
            </p:cNvGrpSpPr>
            <p:nvPr/>
          </p:nvGrpSpPr>
          <p:grpSpPr bwMode="auto">
            <a:xfrm>
              <a:off x="2832" y="528"/>
              <a:ext cx="630" cy="3548"/>
              <a:chOff x="252" y="509"/>
              <a:chExt cx="630" cy="3548"/>
            </a:xfrm>
          </p:grpSpPr>
          <p:sp>
            <p:nvSpPr>
              <p:cNvPr id="21" name="Line 47"/>
              <p:cNvSpPr>
                <a:spLocks noChangeShapeType="1"/>
              </p:cNvSpPr>
              <p:nvPr/>
            </p:nvSpPr>
            <p:spPr bwMode="auto">
              <a:xfrm flipV="1">
                <a:off x="252" y="516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2" name="Line 48"/>
              <p:cNvSpPr>
                <a:spLocks noChangeShapeType="1"/>
              </p:cNvSpPr>
              <p:nvPr/>
            </p:nvSpPr>
            <p:spPr bwMode="auto">
              <a:xfrm flipV="1">
                <a:off x="455" y="509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3" name="Line 49"/>
              <p:cNvSpPr>
                <a:spLocks noChangeShapeType="1"/>
              </p:cNvSpPr>
              <p:nvPr/>
            </p:nvSpPr>
            <p:spPr bwMode="auto">
              <a:xfrm flipV="1">
                <a:off x="670" y="527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4" name="Line 50"/>
              <p:cNvSpPr>
                <a:spLocks noChangeShapeType="1"/>
              </p:cNvSpPr>
              <p:nvPr/>
            </p:nvSpPr>
            <p:spPr bwMode="auto">
              <a:xfrm flipV="1">
                <a:off x="882" y="527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9409" name="Group 51"/>
            <p:cNvGrpSpPr>
              <a:grpSpLocks/>
            </p:cNvGrpSpPr>
            <p:nvPr/>
          </p:nvGrpSpPr>
          <p:grpSpPr bwMode="auto">
            <a:xfrm>
              <a:off x="3660" y="528"/>
              <a:ext cx="629" cy="3548"/>
              <a:chOff x="253" y="509"/>
              <a:chExt cx="629" cy="3548"/>
            </a:xfrm>
          </p:grpSpPr>
          <p:sp>
            <p:nvSpPr>
              <p:cNvPr id="17" name="Line 52"/>
              <p:cNvSpPr>
                <a:spLocks noChangeShapeType="1"/>
              </p:cNvSpPr>
              <p:nvPr/>
            </p:nvSpPr>
            <p:spPr bwMode="auto">
              <a:xfrm flipV="1">
                <a:off x="253" y="516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18" name="Line 53"/>
              <p:cNvSpPr>
                <a:spLocks noChangeShapeType="1"/>
              </p:cNvSpPr>
              <p:nvPr/>
            </p:nvSpPr>
            <p:spPr bwMode="auto">
              <a:xfrm flipV="1">
                <a:off x="455" y="509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19" name="Line 54"/>
              <p:cNvSpPr>
                <a:spLocks noChangeShapeType="1"/>
              </p:cNvSpPr>
              <p:nvPr/>
            </p:nvSpPr>
            <p:spPr bwMode="auto">
              <a:xfrm flipV="1">
                <a:off x="671" y="527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20" name="Line 55"/>
              <p:cNvSpPr>
                <a:spLocks noChangeShapeType="1"/>
              </p:cNvSpPr>
              <p:nvPr/>
            </p:nvSpPr>
            <p:spPr bwMode="auto">
              <a:xfrm flipV="1">
                <a:off x="882" y="527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9410" name="Group 56"/>
            <p:cNvGrpSpPr>
              <a:grpSpLocks/>
            </p:cNvGrpSpPr>
            <p:nvPr/>
          </p:nvGrpSpPr>
          <p:grpSpPr bwMode="auto">
            <a:xfrm>
              <a:off x="4505" y="528"/>
              <a:ext cx="630" cy="3548"/>
              <a:chOff x="252" y="509"/>
              <a:chExt cx="630" cy="3548"/>
            </a:xfrm>
          </p:grpSpPr>
          <p:sp>
            <p:nvSpPr>
              <p:cNvPr id="13" name="Line 57"/>
              <p:cNvSpPr>
                <a:spLocks noChangeShapeType="1"/>
              </p:cNvSpPr>
              <p:nvPr/>
            </p:nvSpPr>
            <p:spPr bwMode="auto">
              <a:xfrm flipV="1">
                <a:off x="252" y="516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14" name="Line 58"/>
              <p:cNvSpPr>
                <a:spLocks noChangeShapeType="1"/>
              </p:cNvSpPr>
              <p:nvPr/>
            </p:nvSpPr>
            <p:spPr bwMode="auto">
              <a:xfrm flipV="1">
                <a:off x="455" y="509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15" name="Line 59"/>
              <p:cNvSpPr>
                <a:spLocks noChangeShapeType="1"/>
              </p:cNvSpPr>
              <p:nvPr/>
            </p:nvSpPr>
            <p:spPr bwMode="auto">
              <a:xfrm flipV="1">
                <a:off x="670" y="527"/>
                <a:ext cx="0" cy="3530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  <p:sp>
            <p:nvSpPr>
              <p:cNvPr id="16" name="Line 60"/>
              <p:cNvSpPr>
                <a:spLocks noChangeShapeType="1"/>
              </p:cNvSpPr>
              <p:nvPr/>
            </p:nvSpPr>
            <p:spPr bwMode="auto">
              <a:xfrm flipV="1">
                <a:off x="882" y="527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3333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400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57" name="AutoShape 3260"/>
          <p:cNvSpPr>
            <a:spLocks noChangeArrowheads="1"/>
          </p:cNvSpPr>
          <p:nvPr userDrawn="1"/>
        </p:nvSpPr>
        <p:spPr bwMode="auto">
          <a:xfrm>
            <a:off x="990600" y="5943600"/>
            <a:ext cx="7010400" cy="304800"/>
          </a:xfrm>
          <a:prstGeom prst="cube">
            <a:avLst>
              <a:gd name="adj" fmla="val 8229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4000">
              <a:solidFill>
                <a:srgbClr val="000000"/>
              </a:solidFill>
            </a:endParaRPr>
          </a:p>
        </p:txBody>
      </p:sp>
      <p:pic>
        <p:nvPicPr>
          <p:cNvPr id="58" name="Picture 3258" descr="ED00184_"/>
          <p:cNvPicPr>
            <a:picLocks noChangeAspect="1" noChangeArrowheads="1"/>
          </p:cNvPicPr>
          <p:nvPr userDrawn="1"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676400" y="5867400"/>
            <a:ext cx="6096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59" name="Picture 3261" descr="j0291071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 rot="5400000">
            <a:off x="5903913" y="4987925"/>
            <a:ext cx="457200" cy="191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60" name="Picture 3262" descr="j0303337"/>
          <p:cNvPicPr>
            <a:picLocks noChangeAspect="1" noChangeArrowheads="1" noCrop="1"/>
          </p:cNvPicPr>
          <p:nvPr userDrawn="1"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33400" y="1295400"/>
            <a:ext cx="4191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07" name="Rectangle 3263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9408" name="Rectangle 3264"/>
          <p:cNvSpPr>
            <a:spLocks noGrp="1" noChangeArrowheads="1"/>
          </p:cNvSpPr>
          <p:nvPr>
            <p:ph type="subTitle" sz="quarter" idx="1"/>
          </p:nvPr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1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228600" y="6248400"/>
            <a:ext cx="2133600" cy="476250"/>
          </a:xfrm>
        </p:spPr>
        <p:txBody>
          <a:bodyPr/>
          <a:lstStyle>
            <a:lvl1pPr>
              <a:defRPr sz="1800"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2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3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29E6B-310B-45AA-A208-C9F28824790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2BC3DF-A1AF-4D87-89BA-63B1ED2A524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C2FC2F-E9ED-423B-A008-443B7C4665A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9B5AA-1F73-47A7-8A77-DB016A6AB28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64BFD9-6AE3-48F6-8AEB-874958007CF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97A50F-1EC1-4F83-AD58-DCE9BA0BDB5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C76075-BE47-479E-BA9F-8C277C42AF0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0CE47F-B9A1-4F6A-8EC4-A0B1694B228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DB5704-F955-4266-946F-4FA3D666DE2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290F64-7057-4179-AA76-D70BD519FCF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6DB722-0140-4A24-ABF1-7F382FADDDE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79412D-A5E2-4609-B9A5-4EED5642BD2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email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CA0B2C-A825-4AAE-B74D-2280E33CE43A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8" name="Rectangle 35"/>
          <p:cNvSpPr>
            <a:spLocks noChangeArrowheads="1"/>
          </p:cNvSpPr>
          <p:nvPr userDrawn="1"/>
        </p:nvSpPr>
        <p:spPr bwMode="auto">
          <a:xfrm>
            <a:off x="381000" y="0"/>
            <a:ext cx="76200" cy="68580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4000">
              <a:solidFill>
                <a:srgbClr val="000000"/>
              </a:solidFill>
            </a:endParaRPr>
          </a:p>
        </p:txBody>
      </p:sp>
      <p:grpSp>
        <p:nvGrpSpPr>
          <p:cNvPr id="2" name="Group 11"/>
          <p:cNvGrpSpPr>
            <a:grpSpLocks/>
          </p:cNvGrpSpPr>
          <p:nvPr userDrawn="1"/>
        </p:nvGrpSpPr>
        <p:grpSpPr bwMode="auto">
          <a:xfrm>
            <a:off x="228600" y="152400"/>
            <a:ext cx="982663" cy="836613"/>
            <a:chOff x="3552" y="2784"/>
            <a:chExt cx="619" cy="527"/>
          </a:xfrm>
        </p:grpSpPr>
        <p:sp>
          <p:nvSpPr>
            <p:cNvPr id="1032" name="Freeform 12"/>
            <p:cNvSpPr>
              <a:spLocks/>
            </p:cNvSpPr>
            <p:nvPr/>
          </p:nvSpPr>
          <p:spPr bwMode="auto">
            <a:xfrm>
              <a:off x="3586" y="2784"/>
              <a:ext cx="95" cy="123"/>
            </a:xfrm>
            <a:custGeom>
              <a:avLst/>
              <a:gdLst>
                <a:gd name="T0" fmla="*/ 92 w 95"/>
                <a:gd name="T1" fmla="*/ 114 h 123"/>
                <a:gd name="T2" fmla="*/ 78 w 95"/>
                <a:gd name="T3" fmla="*/ 105 h 123"/>
                <a:gd name="T4" fmla="*/ 62 w 95"/>
                <a:gd name="T5" fmla="*/ 85 h 123"/>
                <a:gd name="T6" fmla="*/ 46 w 95"/>
                <a:gd name="T7" fmla="*/ 62 h 123"/>
                <a:gd name="T8" fmla="*/ 30 w 95"/>
                <a:gd name="T9" fmla="*/ 33 h 123"/>
                <a:gd name="T10" fmla="*/ 24 w 95"/>
                <a:gd name="T11" fmla="*/ 6 h 123"/>
                <a:gd name="T12" fmla="*/ 24 w 95"/>
                <a:gd name="T13" fmla="*/ 0 h 123"/>
                <a:gd name="T14" fmla="*/ 22 w 95"/>
                <a:gd name="T15" fmla="*/ 0 h 123"/>
                <a:gd name="T16" fmla="*/ 14 w 95"/>
                <a:gd name="T17" fmla="*/ 2 h 123"/>
                <a:gd name="T18" fmla="*/ 3 w 95"/>
                <a:gd name="T19" fmla="*/ 6 h 123"/>
                <a:gd name="T20" fmla="*/ 0 w 95"/>
                <a:gd name="T21" fmla="*/ 6 h 123"/>
                <a:gd name="T22" fmla="*/ 0 w 95"/>
                <a:gd name="T23" fmla="*/ 11 h 123"/>
                <a:gd name="T24" fmla="*/ 11 w 95"/>
                <a:gd name="T25" fmla="*/ 29 h 123"/>
                <a:gd name="T26" fmla="*/ 27 w 95"/>
                <a:gd name="T27" fmla="*/ 60 h 123"/>
                <a:gd name="T28" fmla="*/ 43 w 95"/>
                <a:gd name="T29" fmla="*/ 85 h 123"/>
                <a:gd name="T30" fmla="*/ 76 w 95"/>
                <a:gd name="T31" fmla="*/ 116 h 123"/>
                <a:gd name="T32" fmla="*/ 84 w 95"/>
                <a:gd name="T33" fmla="*/ 123 h 123"/>
                <a:gd name="T34" fmla="*/ 95 w 95"/>
                <a:gd name="T35" fmla="*/ 121 h 123"/>
                <a:gd name="T36" fmla="*/ 92 w 95"/>
                <a:gd name="T37" fmla="*/ 114 h 12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95" h="123">
                  <a:moveTo>
                    <a:pt x="92" y="114"/>
                  </a:moveTo>
                  <a:lnTo>
                    <a:pt x="78" y="105"/>
                  </a:lnTo>
                  <a:lnTo>
                    <a:pt x="62" y="85"/>
                  </a:lnTo>
                  <a:lnTo>
                    <a:pt x="46" y="62"/>
                  </a:lnTo>
                  <a:lnTo>
                    <a:pt x="30" y="33"/>
                  </a:lnTo>
                  <a:lnTo>
                    <a:pt x="24" y="6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3" y="6"/>
                  </a:lnTo>
                  <a:lnTo>
                    <a:pt x="0" y="6"/>
                  </a:lnTo>
                  <a:lnTo>
                    <a:pt x="0" y="11"/>
                  </a:lnTo>
                  <a:lnTo>
                    <a:pt x="11" y="29"/>
                  </a:lnTo>
                  <a:lnTo>
                    <a:pt x="27" y="60"/>
                  </a:lnTo>
                  <a:lnTo>
                    <a:pt x="43" y="85"/>
                  </a:lnTo>
                  <a:lnTo>
                    <a:pt x="76" y="116"/>
                  </a:lnTo>
                  <a:lnTo>
                    <a:pt x="84" y="123"/>
                  </a:lnTo>
                  <a:lnTo>
                    <a:pt x="95" y="121"/>
                  </a:lnTo>
                  <a:lnTo>
                    <a:pt x="92" y="114"/>
                  </a:lnTo>
                </a:path>
              </a:pathLst>
            </a:custGeom>
            <a:solidFill>
              <a:srgbClr val="AC3D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3" name="Freeform 13"/>
            <p:cNvSpPr>
              <a:spLocks/>
            </p:cNvSpPr>
            <p:nvPr/>
          </p:nvSpPr>
          <p:spPr bwMode="auto">
            <a:xfrm>
              <a:off x="3552" y="2784"/>
              <a:ext cx="619" cy="527"/>
            </a:xfrm>
            <a:custGeom>
              <a:avLst/>
              <a:gdLst>
                <a:gd name="T0" fmla="*/ 78 w 619"/>
                <a:gd name="T1" fmla="*/ 128 h 527"/>
                <a:gd name="T2" fmla="*/ 13 w 619"/>
                <a:gd name="T3" fmla="*/ 193 h 527"/>
                <a:gd name="T4" fmla="*/ 0 w 619"/>
                <a:gd name="T5" fmla="*/ 229 h 527"/>
                <a:gd name="T6" fmla="*/ 16 w 619"/>
                <a:gd name="T7" fmla="*/ 224 h 527"/>
                <a:gd name="T8" fmla="*/ 3 w 619"/>
                <a:gd name="T9" fmla="*/ 256 h 527"/>
                <a:gd name="T10" fmla="*/ 32 w 619"/>
                <a:gd name="T11" fmla="*/ 372 h 527"/>
                <a:gd name="T12" fmla="*/ 70 w 619"/>
                <a:gd name="T13" fmla="*/ 433 h 527"/>
                <a:gd name="T14" fmla="*/ 92 w 619"/>
                <a:gd name="T15" fmla="*/ 397 h 527"/>
                <a:gd name="T16" fmla="*/ 124 w 619"/>
                <a:gd name="T17" fmla="*/ 388 h 527"/>
                <a:gd name="T18" fmla="*/ 151 w 619"/>
                <a:gd name="T19" fmla="*/ 453 h 527"/>
                <a:gd name="T20" fmla="*/ 173 w 619"/>
                <a:gd name="T21" fmla="*/ 448 h 527"/>
                <a:gd name="T22" fmla="*/ 238 w 619"/>
                <a:gd name="T23" fmla="*/ 527 h 527"/>
                <a:gd name="T24" fmla="*/ 249 w 619"/>
                <a:gd name="T25" fmla="*/ 435 h 527"/>
                <a:gd name="T26" fmla="*/ 262 w 619"/>
                <a:gd name="T27" fmla="*/ 433 h 527"/>
                <a:gd name="T28" fmla="*/ 276 w 619"/>
                <a:gd name="T29" fmla="*/ 381 h 527"/>
                <a:gd name="T30" fmla="*/ 324 w 619"/>
                <a:gd name="T31" fmla="*/ 401 h 527"/>
                <a:gd name="T32" fmla="*/ 373 w 619"/>
                <a:gd name="T33" fmla="*/ 473 h 527"/>
                <a:gd name="T34" fmla="*/ 378 w 619"/>
                <a:gd name="T35" fmla="*/ 457 h 527"/>
                <a:gd name="T36" fmla="*/ 408 w 619"/>
                <a:gd name="T37" fmla="*/ 455 h 527"/>
                <a:gd name="T38" fmla="*/ 421 w 619"/>
                <a:gd name="T39" fmla="*/ 435 h 527"/>
                <a:gd name="T40" fmla="*/ 462 w 619"/>
                <a:gd name="T41" fmla="*/ 430 h 527"/>
                <a:gd name="T42" fmla="*/ 505 w 619"/>
                <a:gd name="T43" fmla="*/ 455 h 527"/>
                <a:gd name="T44" fmla="*/ 538 w 619"/>
                <a:gd name="T45" fmla="*/ 450 h 527"/>
                <a:gd name="T46" fmla="*/ 548 w 619"/>
                <a:gd name="T47" fmla="*/ 441 h 527"/>
                <a:gd name="T48" fmla="*/ 519 w 619"/>
                <a:gd name="T49" fmla="*/ 386 h 527"/>
                <a:gd name="T50" fmla="*/ 516 w 619"/>
                <a:gd name="T51" fmla="*/ 372 h 527"/>
                <a:gd name="T52" fmla="*/ 489 w 619"/>
                <a:gd name="T53" fmla="*/ 325 h 527"/>
                <a:gd name="T54" fmla="*/ 508 w 619"/>
                <a:gd name="T55" fmla="*/ 303 h 527"/>
                <a:gd name="T56" fmla="*/ 548 w 619"/>
                <a:gd name="T57" fmla="*/ 294 h 527"/>
                <a:gd name="T58" fmla="*/ 548 w 619"/>
                <a:gd name="T59" fmla="*/ 282 h 527"/>
                <a:gd name="T60" fmla="*/ 513 w 619"/>
                <a:gd name="T61" fmla="*/ 278 h 527"/>
                <a:gd name="T62" fmla="*/ 424 w 619"/>
                <a:gd name="T63" fmla="*/ 224 h 527"/>
                <a:gd name="T64" fmla="*/ 432 w 619"/>
                <a:gd name="T65" fmla="*/ 211 h 527"/>
                <a:gd name="T66" fmla="*/ 457 w 619"/>
                <a:gd name="T67" fmla="*/ 204 h 527"/>
                <a:gd name="T68" fmla="*/ 513 w 619"/>
                <a:gd name="T69" fmla="*/ 193 h 527"/>
                <a:gd name="T70" fmla="*/ 538 w 619"/>
                <a:gd name="T71" fmla="*/ 202 h 527"/>
                <a:gd name="T72" fmla="*/ 532 w 619"/>
                <a:gd name="T73" fmla="*/ 179 h 527"/>
                <a:gd name="T74" fmla="*/ 573 w 619"/>
                <a:gd name="T75" fmla="*/ 166 h 527"/>
                <a:gd name="T76" fmla="*/ 619 w 619"/>
                <a:gd name="T77" fmla="*/ 128 h 527"/>
                <a:gd name="T78" fmla="*/ 562 w 619"/>
                <a:gd name="T79" fmla="*/ 141 h 527"/>
                <a:gd name="T80" fmla="*/ 538 w 619"/>
                <a:gd name="T81" fmla="*/ 112 h 527"/>
                <a:gd name="T82" fmla="*/ 519 w 619"/>
                <a:gd name="T83" fmla="*/ 110 h 527"/>
                <a:gd name="T84" fmla="*/ 492 w 619"/>
                <a:gd name="T85" fmla="*/ 92 h 527"/>
                <a:gd name="T86" fmla="*/ 519 w 619"/>
                <a:gd name="T87" fmla="*/ 52 h 527"/>
                <a:gd name="T88" fmla="*/ 497 w 619"/>
                <a:gd name="T89" fmla="*/ 54 h 527"/>
                <a:gd name="T90" fmla="*/ 424 w 619"/>
                <a:gd name="T91" fmla="*/ 72 h 527"/>
                <a:gd name="T92" fmla="*/ 348 w 619"/>
                <a:gd name="T93" fmla="*/ 59 h 527"/>
                <a:gd name="T94" fmla="*/ 348 w 619"/>
                <a:gd name="T95" fmla="*/ 43 h 527"/>
                <a:gd name="T96" fmla="*/ 386 w 619"/>
                <a:gd name="T97" fmla="*/ 27 h 527"/>
                <a:gd name="T98" fmla="*/ 397 w 619"/>
                <a:gd name="T99" fmla="*/ 5 h 527"/>
                <a:gd name="T100" fmla="*/ 346 w 619"/>
                <a:gd name="T101" fmla="*/ 9 h 527"/>
                <a:gd name="T102" fmla="*/ 284 w 619"/>
                <a:gd name="T103" fmla="*/ 5 h 527"/>
                <a:gd name="T104" fmla="*/ 251 w 619"/>
                <a:gd name="T105" fmla="*/ 20 h 527"/>
                <a:gd name="T106" fmla="*/ 257 w 619"/>
                <a:gd name="T107" fmla="*/ 7 h 527"/>
                <a:gd name="T108" fmla="*/ 240 w 619"/>
                <a:gd name="T109" fmla="*/ 3 h 527"/>
                <a:gd name="T110" fmla="*/ 154 w 619"/>
                <a:gd name="T111" fmla="*/ 34 h 527"/>
                <a:gd name="T112" fmla="*/ 119 w 619"/>
                <a:gd name="T113" fmla="*/ 83 h 52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619" h="527">
                  <a:moveTo>
                    <a:pt x="113" y="108"/>
                  </a:moveTo>
                  <a:lnTo>
                    <a:pt x="103" y="112"/>
                  </a:lnTo>
                  <a:lnTo>
                    <a:pt x="78" y="128"/>
                  </a:lnTo>
                  <a:lnTo>
                    <a:pt x="59" y="141"/>
                  </a:lnTo>
                  <a:lnTo>
                    <a:pt x="32" y="166"/>
                  </a:lnTo>
                  <a:lnTo>
                    <a:pt x="13" y="193"/>
                  </a:lnTo>
                  <a:lnTo>
                    <a:pt x="0" y="215"/>
                  </a:lnTo>
                  <a:lnTo>
                    <a:pt x="0" y="224"/>
                  </a:lnTo>
                  <a:lnTo>
                    <a:pt x="0" y="229"/>
                  </a:lnTo>
                  <a:lnTo>
                    <a:pt x="8" y="224"/>
                  </a:lnTo>
                  <a:lnTo>
                    <a:pt x="13" y="224"/>
                  </a:lnTo>
                  <a:lnTo>
                    <a:pt x="16" y="224"/>
                  </a:lnTo>
                  <a:lnTo>
                    <a:pt x="19" y="229"/>
                  </a:lnTo>
                  <a:lnTo>
                    <a:pt x="16" y="233"/>
                  </a:lnTo>
                  <a:lnTo>
                    <a:pt x="3" y="256"/>
                  </a:lnTo>
                  <a:lnTo>
                    <a:pt x="0" y="291"/>
                  </a:lnTo>
                  <a:lnTo>
                    <a:pt x="13" y="336"/>
                  </a:lnTo>
                  <a:lnTo>
                    <a:pt x="32" y="372"/>
                  </a:lnTo>
                  <a:lnTo>
                    <a:pt x="49" y="390"/>
                  </a:lnTo>
                  <a:lnTo>
                    <a:pt x="62" y="408"/>
                  </a:lnTo>
                  <a:lnTo>
                    <a:pt x="70" y="433"/>
                  </a:lnTo>
                  <a:lnTo>
                    <a:pt x="78" y="430"/>
                  </a:lnTo>
                  <a:lnTo>
                    <a:pt x="86" y="410"/>
                  </a:lnTo>
                  <a:lnTo>
                    <a:pt x="92" y="397"/>
                  </a:lnTo>
                  <a:lnTo>
                    <a:pt x="100" y="386"/>
                  </a:lnTo>
                  <a:lnTo>
                    <a:pt x="111" y="381"/>
                  </a:lnTo>
                  <a:lnTo>
                    <a:pt x="124" y="388"/>
                  </a:lnTo>
                  <a:lnTo>
                    <a:pt x="132" y="401"/>
                  </a:lnTo>
                  <a:lnTo>
                    <a:pt x="138" y="433"/>
                  </a:lnTo>
                  <a:lnTo>
                    <a:pt x="151" y="453"/>
                  </a:lnTo>
                  <a:lnTo>
                    <a:pt x="159" y="464"/>
                  </a:lnTo>
                  <a:lnTo>
                    <a:pt x="165" y="459"/>
                  </a:lnTo>
                  <a:lnTo>
                    <a:pt x="173" y="448"/>
                  </a:lnTo>
                  <a:lnTo>
                    <a:pt x="184" y="468"/>
                  </a:lnTo>
                  <a:lnTo>
                    <a:pt x="197" y="489"/>
                  </a:lnTo>
                  <a:lnTo>
                    <a:pt x="238" y="527"/>
                  </a:lnTo>
                  <a:lnTo>
                    <a:pt x="232" y="500"/>
                  </a:lnTo>
                  <a:lnTo>
                    <a:pt x="235" y="473"/>
                  </a:lnTo>
                  <a:lnTo>
                    <a:pt x="249" y="435"/>
                  </a:lnTo>
                  <a:lnTo>
                    <a:pt x="249" y="433"/>
                  </a:lnTo>
                  <a:lnTo>
                    <a:pt x="257" y="435"/>
                  </a:lnTo>
                  <a:lnTo>
                    <a:pt x="262" y="433"/>
                  </a:lnTo>
                  <a:lnTo>
                    <a:pt x="262" y="412"/>
                  </a:lnTo>
                  <a:lnTo>
                    <a:pt x="265" y="397"/>
                  </a:lnTo>
                  <a:lnTo>
                    <a:pt x="276" y="381"/>
                  </a:lnTo>
                  <a:lnTo>
                    <a:pt x="289" y="377"/>
                  </a:lnTo>
                  <a:lnTo>
                    <a:pt x="297" y="377"/>
                  </a:lnTo>
                  <a:lnTo>
                    <a:pt x="324" y="401"/>
                  </a:lnTo>
                  <a:lnTo>
                    <a:pt x="343" y="426"/>
                  </a:lnTo>
                  <a:lnTo>
                    <a:pt x="365" y="459"/>
                  </a:lnTo>
                  <a:lnTo>
                    <a:pt x="373" y="473"/>
                  </a:lnTo>
                  <a:lnTo>
                    <a:pt x="375" y="473"/>
                  </a:lnTo>
                  <a:lnTo>
                    <a:pt x="378" y="468"/>
                  </a:lnTo>
                  <a:lnTo>
                    <a:pt x="378" y="457"/>
                  </a:lnTo>
                  <a:lnTo>
                    <a:pt x="384" y="453"/>
                  </a:lnTo>
                  <a:lnTo>
                    <a:pt x="394" y="450"/>
                  </a:lnTo>
                  <a:lnTo>
                    <a:pt x="408" y="455"/>
                  </a:lnTo>
                  <a:lnTo>
                    <a:pt x="413" y="453"/>
                  </a:lnTo>
                  <a:lnTo>
                    <a:pt x="416" y="450"/>
                  </a:lnTo>
                  <a:lnTo>
                    <a:pt x="421" y="435"/>
                  </a:lnTo>
                  <a:lnTo>
                    <a:pt x="432" y="430"/>
                  </a:lnTo>
                  <a:lnTo>
                    <a:pt x="448" y="428"/>
                  </a:lnTo>
                  <a:lnTo>
                    <a:pt x="462" y="430"/>
                  </a:lnTo>
                  <a:lnTo>
                    <a:pt x="494" y="450"/>
                  </a:lnTo>
                  <a:lnTo>
                    <a:pt x="500" y="455"/>
                  </a:lnTo>
                  <a:lnTo>
                    <a:pt x="505" y="455"/>
                  </a:lnTo>
                  <a:lnTo>
                    <a:pt x="513" y="444"/>
                  </a:lnTo>
                  <a:lnTo>
                    <a:pt x="519" y="444"/>
                  </a:lnTo>
                  <a:lnTo>
                    <a:pt x="538" y="450"/>
                  </a:lnTo>
                  <a:lnTo>
                    <a:pt x="551" y="455"/>
                  </a:lnTo>
                  <a:lnTo>
                    <a:pt x="567" y="464"/>
                  </a:lnTo>
                  <a:lnTo>
                    <a:pt x="548" y="441"/>
                  </a:lnTo>
                  <a:lnTo>
                    <a:pt x="527" y="415"/>
                  </a:lnTo>
                  <a:lnTo>
                    <a:pt x="513" y="392"/>
                  </a:lnTo>
                  <a:lnTo>
                    <a:pt x="519" y="386"/>
                  </a:lnTo>
                  <a:lnTo>
                    <a:pt x="527" y="386"/>
                  </a:lnTo>
                  <a:lnTo>
                    <a:pt x="527" y="381"/>
                  </a:lnTo>
                  <a:lnTo>
                    <a:pt x="516" y="372"/>
                  </a:lnTo>
                  <a:lnTo>
                    <a:pt x="502" y="361"/>
                  </a:lnTo>
                  <a:lnTo>
                    <a:pt x="494" y="345"/>
                  </a:lnTo>
                  <a:lnTo>
                    <a:pt x="489" y="325"/>
                  </a:lnTo>
                  <a:lnTo>
                    <a:pt x="489" y="312"/>
                  </a:lnTo>
                  <a:lnTo>
                    <a:pt x="500" y="305"/>
                  </a:lnTo>
                  <a:lnTo>
                    <a:pt x="508" y="303"/>
                  </a:lnTo>
                  <a:lnTo>
                    <a:pt x="527" y="303"/>
                  </a:lnTo>
                  <a:lnTo>
                    <a:pt x="538" y="298"/>
                  </a:lnTo>
                  <a:lnTo>
                    <a:pt x="548" y="294"/>
                  </a:lnTo>
                  <a:lnTo>
                    <a:pt x="554" y="287"/>
                  </a:lnTo>
                  <a:lnTo>
                    <a:pt x="554" y="282"/>
                  </a:lnTo>
                  <a:lnTo>
                    <a:pt x="548" y="282"/>
                  </a:lnTo>
                  <a:lnTo>
                    <a:pt x="543" y="282"/>
                  </a:lnTo>
                  <a:lnTo>
                    <a:pt x="532" y="282"/>
                  </a:lnTo>
                  <a:lnTo>
                    <a:pt x="513" y="278"/>
                  </a:lnTo>
                  <a:lnTo>
                    <a:pt x="478" y="258"/>
                  </a:lnTo>
                  <a:lnTo>
                    <a:pt x="435" y="231"/>
                  </a:lnTo>
                  <a:lnTo>
                    <a:pt x="424" y="224"/>
                  </a:lnTo>
                  <a:lnTo>
                    <a:pt x="421" y="220"/>
                  </a:lnTo>
                  <a:lnTo>
                    <a:pt x="424" y="215"/>
                  </a:lnTo>
                  <a:lnTo>
                    <a:pt x="432" y="211"/>
                  </a:lnTo>
                  <a:lnTo>
                    <a:pt x="438" y="213"/>
                  </a:lnTo>
                  <a:lnTo>
                    <a:pt x="451" y="209"/>
                  </a:lnTo>
                  <a:lnTo>
                    <a:pt x="457" y="204"/>
                  </a:lnTo>
                  <a:lnTo>
                    <a:pt x="478" y="195"/>
                  </a:lnTo>
                  <a:lnTo>
                    <a:pt x="500" y="195"/>
                  </a:lnTo>
                  <a:lnTo>
                    <a:pt x="513" y="193"/>
                  </a:lnTo>
                  <a:lnTo>
                    <a:pt x="519" y="193"/>
                  </a:lnTo>
                  <a:lnTo>
                    <a:pt x="532" y="200"/>
                  </a:lnTo>
                  <a:lnTo>
                    <a:pt x="538" y="202"/>
                  </a:lnTo>
                  <a:lnTo>
                    <a:pt x="540" y="197"/>
                  </a:lnTo>
                  <a:lnTo>
                    <a:pt x="532" y="182"/>
                  </a:lnTo>
                  <a:lnTo>
                    <a:pt x="532" y="179"/>
                  </a:lnTo>
                  <a:lnTo>
                    <a:pt x="538" y="175"/>
                  </a:lnTo>
                  <a:lnTo>
                    <a:pt x="548" y="173"/>
                  </a:lnTo>
                  <a:lnTo>
                    <a:pt x="573" y="166"/>
                  </a:lnTo>
                  <a:lnTo>
                    <a:pt x="605" y="148"/>
                  </a:lnTo>
                  <a:lnTo>
                    <a:pt x="616" y="137"/>
                  </a:lnTo>
                  <a:lnTo>
                    <a:pt x="619" y="128"/>
                  </a:lnTo>
                  <a:lnTo>
                    <a:pt x="605" y="137"/>
                  </a:lnTo>
                  <a:lnTo>
                    <a:pt x="592" y="139"/>
                  </a:lnTo>
                  <a:lnTo>
                    <a:pt x="562" y="141"/>
                  </a:lnTo>
                  <a:lnTo>
                    <a:pt x="546" y="132"/>
                  </a:lnTo>
                  <a:lnTo>
                    <a:pt x="540" y="128"/>
                  </a:lnTo>
                  <a:lnTo>
                    <a:pt x="538" y="112"/>
                  </a:lnTo>
                  <a:lnTo>
                    <a:pt x="532" y="108"/>
                  </a:lnTo>
                  <a:lnTo>
                    <a:pt x="524" y="110"/>
                  </a:lnTo>
                  <a:lnTo>
                    <a:pt x="519" y="110"/>
                  </a:lnTo>
                  <a:lnTo>
                    <a:pt x="519" y="108"/>
                  </a:lnTo>
                  <a:lnTo>
                    <a:pt x="497" y="97"/>
                  </a:lnTo>
                  <a:lnTo>
                    <a:pt x="492" y="92"/>
                  </a:lnTo>
                  <a:lnTo>
                    <a:pt x="497" y="88"/>
                  </a:lnTo>
                  <a:lnTo>
                    <a:pt x="513" y="65"/>
                  </a:lnTo>
                  <a:lnTo>
                    <a:pt x="519" y="52"/>
                  </a:lnTo>
                  <a:lnTo>
                    <a:pt x="516" y="43"/>
                  </a:lnTo>
                  <a:lnTo>
                    <a:pt x="508" y="47"/>
                  </a:lnTo>
                  <a:lnTo>
                    <a:pt x="497" y="54"/>
                  </a:lnTo>
                  <a:lnTo>
                    <a:pt x="478" y="65"/>
                  </a:lnTo>
                  <a:lnTo>
                    <a:pt x="465" y="67"/>
                  </a:lnTo>
                  <a:lnTo>
                    <a:pt x="424" y="72"/>
                  </a:lnTo>
                  <a:lnTo>
                    <a:pt x="392" y="67"/>
                  </a:lnTo>
                  <a:lnTo>
                    <a:pt x="365" y="63"/>
                  </a:lnTo>
                  <a:lnTo>
                    <a:pt x="348" y="59"/>
                  </a:lnTo>
                  <a:lnTo>
                    <a:pt x="343" y="54"/>
                  </a:lnTo>
                  <a:lnTo>
                    <a:pt x="343" y="50"/>
                  </a:lnTo>
                  <a:lnTo>
                    <a:pt x="348" y="43"/>
                  </a:lnTo>
                  <a:lnTo>
                    <a:pt x="359" y="43"/>
                  </a:lnTo>
                  <a:lnTo>
                    <a:pt x="373" y="36"/>
                  </a:lnTo>
                  <a:lnTo>
                    <a:pt x="386" y="27"/>
                  </a:lnTo>
                  <a:lnTo>
                    <a:pt x="403" y="9"/>
                  </a:lnTo>
                  <a:lnTo>
                    <a:pt x="403" y="5"/>
                  </a:lnTo>
                  <a:lnTo>
                    <a:pt x="397" y="5"/>
                  </a:lnTo>
                  <a:lnTo>
                    <a:pt x="389" y="11"/>
                  </a:lnTo>
                  <a:lnTo>
                    <a:pt x="378" y="14"/>
                  </a:lnTo>
                  <a:lnTo>
                    <a:pt x="346" y="9"/>
                  </a:lnTo>
                  <a:lnTo>
                    <a:pt x="319" y="5"/>
                  </a:lnTo>
                  <a:lnTo>
                    <a:pt x="300" y="3"/>
                  </a:lnTo>
                  <a:lnTo>
                    <a:pt x="284" y="5"/>
                  </a:lnTo>
                  <a:lnTo>
                    <a:pt x="273" y="9"/>
                  </a:lnTo>
                  <a:lnTo>
                    <a:pt x="265" y="14"/>
                  </a:lnTo>
                  <a:lnTo>
                    <a:pt x="251" y="20"/>
                  </a:lnTo>
                  <a:lnTo>
                    <a:pt x="249" y="18"/>
                  </a:lnTo>
                  <a:lnTo>
                    <a:pt x="251" y="14"/>
                  </a:lnTo>
                  <a:lnTo>
                    <a:pt x="257" y="7"/>
                  </a:lnTo>
                  <a:lnTo>
                    <a:pt x="257" y="5"/>
                  </a:lnTo>
                  <a:lnTo>
                    <a:pt x="254" y="0"/>
                  </a:lnTo>
                  <a:lnTo>
                    <a:pt x="240" y="3"/>
                  </a:lnTo>
                  <a:lnTo>
                    <a:pt x="205" y="11"/>
                  </a:lnTo>
                  <a:lnTo>
                    <a:pt x="176" y="25"/>
                  </a:lnTo>
                  <a:lnTo>
                    <a:pt x="154" y="34"/>
                  </a:lnTo>
                  <a:lnTo>
                    <a:pt x="138" y="47"/>
                  </a:lnTo>
                  <a:lnTo>
                    <a:pt x="124" y="65"/>
                  </a:lnTo>
                  <a:lnTo>
                    <a:pt x="119" y="83"/>
                  </a:lnTo>
                  <a:lnTo>
                    <a:pt x="119" y="97"/>
                  </a:lnTo>
                  <a:lnTo>
                    <a:pt x="113" y="108"/>
                  </a:lnTo>
                </a:path>
              </a:pathLst>
            </a:custGeom>
            <a:gradFill rotWithShape="1">
              <a:gsLst>
                <a:gs pos="0">
                  <a:srgbClr val="FF9900"/>
                </a:gs>
                <a:gs pos="100000">
                  <a:srgbClr val="AC3D00"/>
                </a:gs>
              </a:gsLst>
              <a:lin ang="5400000" scaled="1"/>
            </a:gra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4" name="Freeform 14"/>
            <p:cNvSpPr>
              <a:spLocks/>
            </p:cNvSpPr>
            <p:nvPr/>
          </p:nvSpPr>
          <p:spPr bwMode="auto">
            <a:xfrm>
              <a:off x="3648" y="2880"/>
              <a:ext cx="413" cy="333"/>
            </a:xfrm>
            <a:custGeom>
              <a:avLst/>
              <a:gdLst>
                <a:gd name="T0" fmla="*/ 0 w 413"/>
                <a:gd name="T1" fmla="*/ 0 h 333"/>
                <a:gd name="T2" fmla="*/ 35 w 413"/>
                <a:gd name="T3" fmla="*/ 31 h 333"/>
                <a:gd name="T4" fmla="*/ 103 w 413"/>
                <a:gd name="T5" fmla="*/ 87 h 333"/>
                <a:gd name="T6" fmla="*/ 167 w 413"/>
                <a:gd name="T7" fmla="*/ 141 h 333"/>
                <a:gd name="T8" fmla="*/ 219 w 413"/>
                <a:gd name="T9" fmla="*/ 179 h 333"/>
                <a:gd name="T10" fmla="*/ 248 w 413"/>
                <a:gd name="T11" fmla="*/ 208 h 333"/>
                <a:gd name="T12" fmla="*/ 259 w 413"/>
                <a:gd name="T13" fmla="*/ 215 h 333"/>
                <a:gd name="T14" fmla="*/ 286 w 413"/>
                <a:gd name="T15" fmla="*/ 237 h 333"/>
                <a:gd name="T16" fmla="*/ 313 w 413"/>
                <a:gd name="T17" fmla="*/ 264 h 333"/>
                <a:gd name="T18" fmla="*/ 340 w 413"/>
                <a:gd name="T19" fmla="*/ 284 h 333"/>
                <a:gd name="T20" fmla="*/ 373 w 413"/>
                <a:gd name="T21" fmla="*/ 309 h 333"/>
                <a:gd name="T22" fmla="*/ 413 w 413"/>
                <a:gd name="T23" fmla="*/ 333 h 33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13" h="333">
                  <a:moveTo>
                    <a:pt x="0" y="0"/>
                  </a:moveTo>
                  <a:lnTo>
                    <a:pt x="35" y="31"/>
                  </a:lnTo>
                  <a:lnTo>
                    <a:pt x="103" y="87"/>
                  </a:lnTo>
                  <a:lnTo>
                    <a:pt x="167" y="141"/>
                  </a:lnTo>
                  <a:lnTo>
                    <a:pt x="219" y="179"/>
                  </a:lnTo>
                  <a:lnTo>
                    <a:pt x="248" y="208"/>
                  </a:lnTo>
                  <a:lnTo>
                    <a:pt x="259" y="215"/>
                  </a:lnTo>
                  <a:lnTo>
                    <a:pt x="286" y="237"/>
                  </a:lnTo>
                  <a:lnTo>
                    <a:pt x="313" y="264"/>
                  </a:lnTo>
                  <a:lnTo>
                    <a:pt x="340" y="284"/>
                  </a:lnTo>
                  <a:lnTo>
                    <a:pt x="373" y="309"/>
                  </a:lnTo>
                  <a:lnTo>
                    <a:pt x="413" y="333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5" name="Freeform 15"/>
            <p:cNvSpPr>
              <a:spLocks/>
            </p:cNvSpPr>
            <p:nvPr/>
          </p:nvSpPr>
          <p:spPr bwMode="auto">
            <a:xfrm>
              <a:off x="3936" y="3120"/>
              <a:ext cx="72" cy="11"/>
            </a:xfrm>
            <a:custGeom>
              <a:avLst/>
              <a:gdLst>
                <a:gd name="T0" fmla="*/ 0 w 72"/>
                <a:gd name="T1" fmla="*/ 0 h 11"/>
                <a:gd name="T2" fmla="*/ 16 w 72"/>
                <a:gd name="T3" fmla="*/ 0 h 11"/>
                <a:gd name="T4" fmla="*/ 24 w 72"/>
                <a:gd name="T5" fmla="*/ 0 h 11"/>
                <a:gd name="T6" fmla="*/ 43 w 72"/>
                <a:gd name="T7" fmla="*/ 7 h 11"/>
                <a:gd name="T8" fmla="*/ 59 w 72"/>
                <a:gd name="T9" fmla="*/ 11 h 11"/>
                <a:gd name="T10" fmla="*/ 72 w 72"/>
                <a:gd name="T11" fmla="*/ 11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2" h="11">
                  <a:moveTo>
                    <a:pt x="0" y="0"/>
                  </a:moveTo>
                  <a:lnTo>
                    <a:pt x="16" y="0"/>
                  </a:lnTo>
                  <a:lnTo>
                    <a:pt x="24" y="0"/>
                  </a:lnTo>
                  <a:lnTo>
                    <a:pt x="43" y="7"/>
                  </a:lnTo>
                  <a:lnTo>
                    <a:pt x="59" y="11"/>
                  </a:lnTo>
                  <a:lnTo>
                    <a:pt x="72" y="11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6" name="Freeform 16"/>
            <p:cNvSpPr>
              <a:spLocks/>
            </p:cNvSpPr>
            <p:nvPr/>
          </p:nvSpPr>
          <p:spPr bwMode="auto">
            <a:xfrm>
              <a:off x="3929" y="3120"/>
              <a:ext cx="30" cy="117"/>
            </a:xfrm>
            <a:custGeom>
              <a:avLst/>
              <a:gdLst>
                <a:gd name="T0" fmla="*/ 0 w 30"/>
                <a:gd name="T1" fmla="*/ 0 h 117"/>
                <a:gd name="T2" fmla="*/ 6 w 30"/>
                <a:gd name="T3" fmla="*/ 16 h 117"/>
                <a:gd name="T4" fmla="*/ 14 w 30"/>
                <a:gd name="T5" fmla="*/ 54 h 117"/>
                <a:gd name="T6" fmla="*/ 19 w 30"/>
                <a:gd name="T7" fmla="*/ 87 h 117"/>
                <a:gd name="T8" fmla="*/ 30 w 30"/>
                <a:gd name="T9" fmla="*/ 117 h 1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" h="117">
                  <a:moveTo>
                    <a:pt x="0" y="0"/>
                  </a:moveTo>
                  <a:lnTo>
                    <a:pt x="6" y="16"/>
                  </a:lnTo>
                  <a:lnTo>
                    <a:pt x="14" y="54"/>
                  </a:lnTo>
                  <a:lnTo>
                    <a:pt x="19" y="87"/>
                  </a:lnTo>
                  <a:lnTo>
                    <a:pt x="30" y="117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7" name="Freeform 17"/>
            <p:cNvSpPr>
              <a:spLocks/>
            </p:cNvSpPr>
            <p:nvPr/>
          </p:nvSpPr>
          <p:spPr bwMode="auto">
            <a:xfrm>
              <a:off x="3840" y="3038"/>
              <a:ext cx="38" cy="92"/>
            </a:xfrm>
            <a:custGeom>
              <a:avLst/>
              <a:gdLst>
                <a:gd name="T0" fmla="*/ 38 w 38"/>
                <a:gd name="T1" fmla="*/ 92 h 92"/>
                <a:gd name="T2" fmla="*/ 21 w 38"/>
                <a:gd name="T3" fmla="*/ 63 h 92"/>
                <a:gd name="T4" fmla="*/ 11 w 38"/>
                <a:gd name="T5" fmla="*/ 42 h 92"/>
                <a:gd name="T6" fmla="*/ 0 w 38"/>
                <a:gd name="T7" fmla="*/ 20 h 92"/>
                <a:gd name="T8" fmla="*/ 0 w 38"/>
                <a:gd name="T9" fmla="*/ 4 h 92"/>
                <a:gd name="T10" fmla="*/ 0 w 38"/>
                <a:gd name="T11" fmla="*/ 0 h 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8" h="92">
                  <a:moveTo>
                    <a:pt x="38" y="92"/>
                  </a:moveTo>
                  <a:lnTo>
                    <a:pt x="21" y="63"/>
                  </a:lnTo>
                  <a:lnTo>
                    <a:pt x="11" y="42"/>
                  </a:lnTo>
                  <a:lnTo>
                    <a:pt x="0" y="20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8" name="Freeform 18"/>
            <p:cNvSpPr>
              <a:spLocks/>
            </p:cNvSpPr>
            <p:nvPr/>
          </p:nvSpPr>
          <p:spPr bwMode="auto">
            <a:xfrm>
              <a:off x="3744" y="2976"/>
              <a:ext cx="71" cy="143"/>
            </a:xfrm>
            <a:custGeom>
              <a:avLst/>
              <a:gdLst>
                <a:gd name="T0" fmla="*/ 0 w 71"/>
                <a:gd name="T1" fmla="*/ 0 h 143"/>
                <a:gd name="T2" fmla="*/ 17 w 71"/>
                <a:gd name="T3" fmla="*/ 22 h 143"/>
                <a:gd name="T4" fmla="*/ 28 w 71"/>
                <a:gd name="T5" fmla="*/ 60 h 143"/>
                <a:gd name="T6" fmla="*/ 44 w 71"/>
                <a:gd name="T7" fmla="*/ 94 h 143"/>
                <a:gd name="T8" fmla="*/ 60 w 71"/>
                <a:gd name="T9" fmla="*/ 123 h 143"/>
                <a:gd name="T10" fmla="*/ 71 w 71"/>
                <a:gd name="T11" fmla="*/ 143 h 14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1" h="143">
                  <a:moveTo>
                    <a:pt x="0" y="0"/>
                  </a:moveTo>
                  <a:lnTo>
                    <a:pt x="17" y="22"/>
                  </a:lnTo>
                  <a:lnTo>
                    <a:pt x="28" y="60"/>
                  </a:lnTo>
                  <a:lnTo>
                    <a:pt x="44" y="94"/>
                  </a:lnTo>
                  <a:lnTo>
                    <a:pt x="60" y="123"/>
                  </a:lnTo>
                  <a:lnTo>
                    <a:pt x="71" y="143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9" name="Freeform 19"/>
            <p:cNvSpPr>
              <a:spLocks/>
            </p:cNvSpPr>
            <p:nvPr/>
          </p:nvSpPr>
          <p:spPr bwMode="auto">
            <a:xfrm>
              <a:off x="3840" y="3024"/>
              <a:ext cx="205" cy="36"/>
            </a:xfrm>
            <a:custGeom>
              <a:avLst/>
              <a:gdLst>
                <a:gd name="T0" fmla="*/ 0 w 205"/>
                <a:gd name="T1" fmla="*/ 0 h 36"/>
                <a:gd name="T2" fmla="*/ 40 w 205"/>
                <a:gd name="T3" fmla="*/ 14 h 36"/>
                <a:gd name="T4" fmla="*/ 100 w 205"/>
                <a:gd name="T5" fmla="*/ 29 h 36"/>
                <a:gd name="T6" fmla="*/ 140 w 205"/>
                <a:gd name="T7" fmla="*/ 34 h 36"/>
                <a:gd name="T8" fmla="*/ 186 w 205"/>
                <a:gd name="T9" fmla="*/ 36 h 36"/>
                <a:gd name="T10" fmla="*/ 205 w 205"/>
                <a:gd name="T11" fmla="*/ 36 h 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5" h="36">
                  <a:moveTo>
                    <a:pt x="0" y="0"/>
                  </a:moveTo>
                  <a:lnTo>
                    <a:pt x="40" y="14"/>
                  </a:lnTo>
                  <a:lnTo>
                    <a:pt x="100" y="29"/>
                  </a:lnTo>
                  <a:lnTo>
                    <a:pt x="140" y="34"/>
                  </a:lnTo>
                  <a:lnTo>
                    <a:pt x="186" y="36"/>
                  </a:lnTo>
                  <a:lnTo>
                    <a:pt x="205" y="36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0" name="Freeform 20"/>
            <p:cNvSpPr>
              <a:spLocks/>
            </p:cNvSpPr>
            <p:nvPr/>
          </p:nvSpPr>
          <p:spPr bwMode="auto">
            <a:xfrm>
              <a:off x="3744" y="2976"/>
              <a:ext cx="198" cy="53"/>
            </a:xfrm>
            <a:custGeom>
              <a:avLst/>
              <a:gdLst>
                <a:gd name="T0" fmla="*/ 198 w 198"/>
                <a:gd name="T1" fmla="*/ 53 h 53"/>
                <a:gd name="T2" fmla="*/ 141 w 198"/>
                <a:gd name="T3" fmla="*/ 44 h 53"/>
                <a:gd name="T4" fmla="*/ 92 w 198"/>
                <a:gd name="T5" fmla="*/ 31 h 53"/>
                <a:gd name="T6" fmla="*/ 35 w 198"/>
                <a:gd name="T7" fmla="*/ 11 h 53"/>
                <a:gd name="T8" fmla="*/ 0 w 198"/>
                <a:gd name="T9" fmla="*/ 0 h 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8" h="53">
                  <a:moveTo>
                    <a:pt x="198" y="53"/>
                  </a:moveTo>
                  <a:lnTo>
                    <a:pt x="141" y="44"/>
                  </a:lnTo>
                  <a:lnTo>
                    <a:pt x="92" y="31"/>
                  </a:lnTo>
                  <a:lnTo>
                    <a:pt x="35" y="11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1" name="Freeform 21"/>
            <p:cNvSpPr>
              <a:spLocks/>
            </p:cNvSpPr>
            <p:nvPr/>
          </p:nvSpPr>
          <p:spPr bwMode="auto">
            <a:xfrm>
              <a:off x="3840" y="2976"/>
              <a:ext cx="27" cy="9"/>
            </a:xfrm>
            <a:custGeom>
              <a:avLst/>
              <a:gdLst>
                <a:gd name="T0" fmla="*/ 0 w 27"/>
                <a:gd name="T1" fmla="*/ 9 h 9"/>
                <a:gd name="T2" fmla="*/ 14 w 27"/>
                <a:gd name="T3" fmla="*/ 7 h 9"/>
                <a:gd name="T4" fmla="*/ 27 w 27"/>
                <a:gd name="T5" fmla="*/ 0 h 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7" h="9">
                  <a:moveTo>
                    <a:pt x="0" y="9"/>
                  </a:moveTo>
                  <a:lnTo>
                    <a:pt x="14" y="7"/>
                  </a:lnTo>
                  <a:lnTo>
                    <a:pt x="27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2" name="Freeform 22"/>
            <p:cNvSpPr>
              <a:spLocks/>
            </p:cNvSpPr>
            <p:nvPr/>
          </p:nvSpPr>
          <p:spPr bwMode="auto">
            <a:xfrm>
              <a:off x="3675" y="2880"/>
              <a:ext cx="47" cy="378"/>
            </a:xfrm>
            <a:custGeom>
              <a:avLst/>
              <a:gdLst>
                <a:gd name="T0" fmla="*/ 87 w 87"/>
                <a:gd name="T1" fmla="*/ 378 h 378"/>
                <a:gd name="T2" fmla="*/ 70 w 87"/>
                <a:gd name="T3" fmla="*/ 304 h 378"/>
                <a:gd name="T4" fmla="*/ 57 w 87"/>
                <a:gd name="T5" fmla="*/ 237 h 378"/>
                <a:gd name="T6" fmla="*/ 35 w 87"/>
                <a:gd name="T7" fmla="*/ 172 h 378"/>
                <a:gd name="T8" fmla="*/ 22 w 87"/>
                <a:gd name="T9" fmla="*/ 118 h 378"/>
                <a:gd name="T10" fmla="*/ 11 w 87"/>
                <a:gd name="T11" fmla="*/ 78 h 378"/>
                <a:gd name="T12" fmla="*/ 0 w 87"/>
                <a:gd name="T13" fmla="*/ 36 h 378"/>
                <a:gd name="T14" fmla="*/ 0 w 87"/>
                <a:gd name="T15" fmla="*/ 11 h 378"/>
                <a:gd name="T16" fmla="*/ 0 w 87"/>
                <a:gd name="T17" fmla="*/ 0 h 37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7" h="378">
                  <a:moveTo>
                    <a:pt x="87" y="378"/>
                  </a:moveTo>
                  <a:lnTo>
                    <a:pt x="70" y="304"/>
                  </a:lnTo>
                  <a:lnTo>
                    <a:pt x="57" y="237"/>
                  </a:lnTo>
                  <a:lnTo>
                    <a:pt x="35" y="172"/>
                  </a:lnTo>
                  <a:lnTo>
                    <a:pt x="22" y="118"/>
                  </a:lnTo>
                  <a:lnTo>
                    <a:pt x="11" y="78"/>
                  </a:lnTo>
                  <a:lnTo>
                    <a:pt x="0" y="36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3" name="Freeform 23"/>
            <p:cNvSpPr>
              <a:spLocks/>
            </p:cNvSpPr>
            <p:nvPr/>
          </p:nvSpPr>
          <p:spPr bwMode="auto">
            <a:xfrm>
              <a:off x="3675" y="2976"/>
              <a:ext cx="119" cy="163"/>
            </a:xfrm>
            <a:custGeom>
              <a:avLst/>
              <a:gdLst>
                <a:gd name="T0" fmla="*/ 119 w 119"/>
                <a:gd name="T1" fmla="*/ 163 h 163"/>
                <a:gd name="T2" fmla="*/ 89 w 119"/>
                <a:gd name="T3" fmla="*/ 127 h 163"/>
                <a:gd name="T4" fmla="*/ 54 w 119"/>
                <a:gd name="T5" fmla="*/ 85 h 163"/>
                <a:gd name="T6" fmla="*/ 27 w 119"/>
                <a:gd name="T7" fmla="*/ 40 h 163"/>
                <a:gd name="T8" fmla="*/ 5 w 119"/>
                <a:gd name="T9" fmla="*/ 9 h 163"/>
                <a:gd name="T10" fmla="*/ 0 w 119"/>
                <a:gd name="T11" fmla="*/ 0 h 1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19" h="163">
                  <a:moveTo>
                    <a:pt x="119" y="163"/>
                  </a:moveTo>
                  <a:lnTo>
                    <a:pt x="89" y="127"/>
                  </a:lnTo>
                  <a:lnTo>
                    <a:pt x="54" y="85"/>
                  </a:lnTo>
                  <a:lnTo>
                    <a:pt x="27" y="40"/>
                  </a:lnTo>
                  <a:lnTo>
                    <a:pt x="5" y="9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4" name="Freeform 24"/>
            <p:cNvSpPr>
              <a:spLocks/>
            </p:cNvSpPr>
            <p:nvPr/>
          </p:nvSpPr>
          <p:spPr bwMode="auto">
            <a:xfrm>
              <a:off x="3648" y="2976"/>
              <a:ext cx="21" cy="83"/>
            </a:xfrm>
            <a:custGeom>
              <a:avLst/>
              <a:gdLst>
                <a:gd name="T0" fmla="*/ 0 w 21"/>
                <a:gd name="T1" fmla="*/ 83 h 83"/>
                <a:gd name="T2" fmla="*/ 5 w 21"/>
                <a:gd name="T3" fmla="*/ 56 h 83"/>
                <a:gd name="T4" fmla="*/ 13 w 21"/>
                <a:gd name="T5" fmla="*/ 32 h 83"/>
                <a:gd name="T6" fmla="*/ 21 w 21"/>
                <a:gd name="T7" fmla="*/ 14 h 83"/>
                <a:gd name="T8" fmla="*/ 21 w 21"/>
                <a:gd name="T9" fmla="*/ 5 h 83"/>
                <a:gd name="T10" fmla="*/ 21 w 21"/>
                <a:gd name="T11" fmla="*/ 0 h 8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" h="83">
                  <a:moveTo>
                    <a:pt x="0" y="83"/>
                  </a:moveTo>
                  <a:lnTo>
                    <a:pt x="5" y="56"/>
                  </a:lnTo>
                  <a:lnTo>
                    <a:pt x="13" y="32"/>
                  </a:lnTo>
                  <a:lnTo>
                    <a:pt x="21" y="14"/>
                  </a:lnTo>
                  <a:lnTo>
                    <a:pt x="21" y="5"/>
                  </a:lnTo>
                  <a:lnTo>
                    <a:pt x="21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5" name="Freeform 25"/>
            <p:cNvSpPr>
              <a:spLocks/>
            </p:cNvSpPr>
            <p:nvPr/>
          </p:nvSpPr>
          <p:spPr bwMode="auto">
            <a:xfrm>
              <a:off x="3696" y="3120"/>
              <a:ext cx="71" cy="106"/>
            </a:xfrm>
            <a:custGeom>
              <a:avLst/>
              <a:gdLst>
                <a:gd name="T0" fmla="*/ 71 w 71"/>
                <a:gd name="T1" fmla="*/ 106 h 106"/>
                <a:gd name="T2" fmla="*/ 49 w 71"/>
                <a:gd name="T3" fmla="*/ 81 h 106"/>
                <a:gd name="T4" fmla="*/ 27 w 71"/>
                <a:gd name="T5" fmla="*/ 41 h 106"/>
                <a:gd name="T6" fmla="*/ 16 w 71"/>
                <a:gd name="T7" fmla="*/ 20 h 106"/>
                <a:gd name="T8" fmla="*/ 8 w 71"/>
                <a:gd name="T9" fmla="*/ 12 h 106"/>
                <a:gd name="T10" fmla="*/ 0 w 71"/>
                <a:gd name="T11" fmla="*/ 0 h 1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1" h="106">
                  <a:moveTo>
                    <a:pt x="71" y="106"/>
                  </a:moveTo>
                  <a:lnTo>
                    <a:pt x="49" y="81"/>
                  </a:lnTo>
                  <a:lnTo>
                    <a:pt x="27" y="41"/>
                  </a:lnTo>
                  <a:lnTo>
                    <a:pt x="16" y="20"/>
                  </a:lnTo>
                  <a:lnTo>
                    <a:pt x="8" y="12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6" name="Freeform 26"/>
            <p:cNvSpPr>
              <a:spLocks/>
            </p:cNvSpPr>
            <p:nvPr/>
          </p:nvSpPr>
          <p:spPr bwMode="auto">
            <a:xfrm>
              <a:off x="3648" y="3072"/>
              <a:ext cx="30" cy="83"/>
            </a:xfrm>
            <a:custGeom>
              <a:avLst/>
              <a:gdLst>
                <a:gd name="T0" fmla="*/ 30 w 30"/>
                <a:gd name="T1" fmla="*/ 0 h 83"/>
                <a:gd name="T2" fmla="*/ 25 w 30"/>
                <a:gd name="T3" fmla="*/ 11 h 83"/>
                <a:gd name="T4" fmla="*/ 8 w 30"/>
                <a:gd name="T5" fmla="*/ 33 h 83"/>
                <a:gd name="T6" fmla="*/ 0 w 30"/>
                <a:gd name="T7" fmla="*/ 54 h 83"/>
                <a:gd name="T8" fmla="*/ 0 w 30"/>
                <a:gd name="T9" fmla="*/ 74 h 83"/>
                <a:gd name="T10" fmla="*/ 0 w 30"/>
                <a:gd name="T11" fmla="*/ 83 h 8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0" h="83">
                  <a:moveTo>
                    <a:pt x="30" y="0"/>
                  </a:moveTo>
                  <a:lnTo>
                    <a:pt x="25" y="11"/>
                  </a:lnTo>
                  <a:lnTo>
                    <a:pt x="8" y="33"/>
                  </a:lnTo>
                  <a:lnTo>
                    <a:pt x="0" y="54"/>
                  </a:lnTo>
                  <a:lnTo>
                    <a:pt x="0" y="74"/>
                  </a:lnTo>
                  <a:lnTo>
                    <a:pt x="0" y="83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7" name="Freeform 27"/>
            <p:cNvSpPr>
              <a:spLocks/>
            </p:cNvSpPr>
            <p:nvPr/>
          </p:nvSpPr>
          <p:spPr bwMode="auto">
            <a:xfrm>
              <a:off x="3600" y="2894"/>
              <a:ext cx="79" cy="253"/>
            </a:xfrm>
            <a:custGeom>
              <a:avLst/>
              <a:gdLst>
                <a:gd name="T0" fmla="*/ 14 w 79"/>
                <a:gd name="T1" fmla="*/ 253 h 253"/>
                <a:gd name="T2" fmla="*/ 3 w 79"/>
                <a:gd name="T3" fmla="*/ 199 h 253"/>
                <a:gd name="T4" fmla="*/ 0 w 79"/>
                <a:gd name="T5" fmla="*/ 177 h 253"/>
                <a:gd name="T6" fmla="*/ 0 w 79"/>
                <a:gd name="T7" fmla="*/ 148 h 253"/>
                <a:gd name="T8" fmla="*/ 3 w 79"/>
                <a:gd name="T9" fmla="*/ 121 h 253"/>
                <a:gd name="T10" fmla="*/ 11 w 79"/>
                <a:gd name="T11" fmla="*/ 98 h 253"/>
                <a:gd name="T12" fmla="*/ 22 w 79"/>
                <a:gd name="T13" fmla="*/ 83 h 253"/>
                <a:gd name="T14" fmla="*/ 38 w 79"/>
                <a:gd name="T15" fmla="*/ 67 h 253"/>
                <a:gd name="T16" fmla="*/ 54 w 79"/>
                <a:gd name="T17" fmla="*/ 47 h 253"/>
                <a:gd name="T18" fmla="*/ 70 w 79"/>
                <a:gd name="T19" fmla="*/ 18 h 253"/>
                <a:gd name="T20" fmla="*/ 79 w 79"/>
                <a:gd name="T21" fmla="*/ 0 h 2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79" h="253">
                  <a:moveTo>
                    <a:pt x="14" y="253"/>
                  </a:moveTo>
                  <a:lnTo>
                    <a:pt x="3" y="199"/>
                  </a:lnTo>
                  <a:lnTo>
                    <a:pt x="0" y="177"/>
                  </a:lnTo>
                  <a:lnTo>
                    <a:pt x="0" y="148"/>
                  </a:lnTo>
                  <a:lnTo>
                    <a:pt x="3" y="121"/>
                  </a:lnTo>
                  <a:lnTo>
                    <a:pt x="11" y="98"/>
                  </a:lnTo>
                  <a:lnTo>
                    <a:pt x="22" y="83"/>
                  </a:lnTo>
                  <a:lnTo>
                    <a:pt x="38" y="67"/>
                  </a:lnTo>
                  <a:lnTo>
                    <a:pt x="54" y="47"/>
                  </a:lnTo>
                  <a:lnTo>
                    <a:pt x="70" y="18"/>
                  </a:lnTo>
                  <a:lnTo>
                    <a:pt x="79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8" name="Freeform 28"/>
            <p:cNvSpPr>
              <a:spLocks/>
            </p:cNvSpPr>
            <p:nvPr/>
          </p:nvSpPr>
          <p:spPr bwMode="auto">
            <a:xfrm>
              <a:off x="3600" y="2976"/>
              <a:ext cx="46" cy="23"/>
            </a:xfrm>
            <a:custGeom>
              <a:avLst/>
              <a:gdLst>
                <a:gd name="T0" fmla="*/ 0 w 46"/>
                <a:gd name="T1" fmla="*/ 23 h 23"/>
                <a:gd name="T2" fmla="*/ 24 w 46"/>
                <a:gd name="T3" fmla="*/ 14 h 23"/>
                <a:gd name="T4" fmla="*/ 40 w 46"/>
                <a:gd name="T5" fmla="*/ 5 h 23"/>
                <a:gd name="T6" fmla="*/ 46 w 46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6" h="23">
                  <a:moveTo>
                    <a:pt x="0" y="23"/>
                  </a:moveTo>
                  <a:lnTo>
                    <a:pt x="24" y="14"/>
                  </a:lnTo>
                  <a:lnTo>
                    <a:pt x="40" y="5"/>
                  </a:lnTo>
                  <a:lnTo>
                    <a:pt x="46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9" name="Freeform 29"/>
            <p:cNvSpPr>
              <a:spLocks/>
            </p:cNvSpPr>
            <p:nvPr/>
          </p:nvSpPr>
          <p:spPr bwMode="auto">
            <a:xfrm>
              <a:off x="3696" y="2784"/>
              <a:ext cx="248" cy="99"/>
            </a:xfrm>
            <a:custGeom>
              <a:avLst/>
              <a:gdLst>
                <a:gd name="T0" fmla="*/ 0 w 248"/>
                <a:gd name="T1" fmla="*/ 99 h 99"/>
                <a:gd name="T2" fmla="*/ 10 w 248"/>
                <a:gd name="T3" fmla="*/ 92 h 99"/>
                <a:gd name="T4" fmla="*/ 27 w 248"/>
                <a:gd name="T5" fmla="*/ 79 h 99"/>
                <a:gd name="T6" fmla="*/ 54 w 248"/>
                <a:gd name="T7" fmla="*/ 65 h 99"/>
                <a:gd name="T8" fmla="*/ 78 w 248"/>
                <a:gd name="T9" fmla="*/ 52 h 99"/>
                <a:gd name="T10" fmla="*/ 127 w 248"/>
                <a:gd name="T11" fmla="*/ 32 h 99"/>
                <a:gd name="T12" fmla="*/ 156 w 248"/>
                <a:gd name="T13" fmla="*/ 23 h 99"/>
                <a:gd name="T14" fmla="*/ 194 w 248"/>
                <a:gd name="T15" fmla="*/ 14 h 99"/>
                <a:gd name="T16" fmla="*/ 224 w 248"/>
                <a:gd name="T17" fmla="*/ 9 h 99"/>
                <a:gd name="T18" fmla="*/ 240 w 248"/>
                <a:gd name="T19" fmla="*/ 5 h 99"/>
                <a:gd name="T20" fmla="*/ 248 w 248"/>
                <a:gd name="T21" fmla="*/ 0 h 9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48" h="99">
                  <a:moveTo>
                    <a:pt x="0" y="99"/>
                  </a:moveTo>
                  <a:lnTo>
                    <a:pt x="10" y="92"/>
                  </a:lnTo>
                  <a:lnTo>
                    <a:pt x="27" y="79"/>
                  </a:lnTo>
                  <a:lnTo>
                    <a:pt x="54" y="65"/>
                  </a:lnTo>
                  <a:lnTo>
                    <a:pt x="78" y="52"/>
                  </a:lnTo>
                  <a:lnTo>
                    <a:pt x="127" y="32"/>
                  </a:lnTo>
                  <a:lnTo>
                    <a:pt x="156" y="23"/>
                  </a:lnTo>
                  <a:lnTo>
                    <a:pt x="194" y="14"/>
                  </a:lnTo>
                  <a:lnTo>
                    <a:pt x="224" y="9"/>
                  </a:lnTo>
                  <a:lnTo>
                    <a:pt x="240" y="5"/>
                  </a:lnTo>
                  <a:lnTo>
                    <a:pt x="248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50" name="Freeform 30"/>
            <p:cNvSpPr>
              <a:spLocks/>
            </p:cNvSpPr>
            <p:nvPr/>
          </p:nvSpPr>
          <p:spPr bwMode="auto">
            <a:xfrm>
              <a:off x="3744" y="2784"/>
              <a:ext cx="62" cy="77"/>
            </a:xfrm>
            <a:custGeom>
              <a:avLst/>
              <a:gdLst>
                <a:gd name="T0" fmla="*/ 62 w 62"/>
                <a:gd name="T1" fmla="*/ 0 h 77"/>
                <a:gd name="T2" fmla="*/ 46 w 62"/>
                <a:gd name="T3" fmla="*/ 5 h 77"/>
                <a:gd name="T4" fmla="*/ 35 w 62"/>
                <a:gd name="T5" fmla="*/ 14 h 77"/>
                <a:gd name="T6" fmla="*/ 22 w 62"/>
                <a:gd name="T7" fmla="*/ 32 h 77"/>
                <a:gd name="T8" fmla="*/ 11 w 62"/>
                <a:gd name="T9" fmla="*/ 52 h 77"/>
                <a:gd name="T10" fmla="*/ 6 w 62"/>
                <a:gd name="T11" fmla="*/ 63 h 77"/>
                <a:gd name="T12" fmla="*/ 0 w 62"/>
                <a:gd name="T13" fmla="*/ 77 h 7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2" h="77">
                  <a:moveTo>
                    <a:pt x="62" y="0"/>
                  </a:moveTo>
                  <a:lnTo>
                    <a:pt x="46" y="5"/>
                  </a:lnTo>
                  <a:lnTo>
                    <a:pt x="35" y="14"/>
                  </a:lnTo>
                  <a:lnTo>
                    <a:pt x="22" y="32"/>
                  </a:lnTo>
                  <a:lnTo>
                    <a:pt x="11" y="52"/>
                  </a:lnTo>
                  <a:lnTo>
                    <a:pt x="6" y="63"/>
                  </a:lnTo>
                  <a:lnTo>
                    <a:pt x="0" y="77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51" name="Freeform 31"/>
            <p:cNvSpPr>
              <a:spLocks/>
            </p:cNvSpPr>
            <p:nvPr/>
          </p:nvSpPr>
          <p:spPr bwMode="auto">
            <a:xfrm>
              <a:off x="3676" y="2897"/>
              <a:ext cx="446" cy="38"/>
            </a:xfrm>
            <a:custGeom>
              <a:avLst/>
              <a:gdLst>
                <a:gd name="T0" fmla="*/ 0 w 446"/>
                <a:gd name="T1" fmla="*/ 0 h 38"/>
                <a:gd name="T2" fmla="*/ 22 w 446"/>
                <a:gd name="T3" fmla="*/ 2 h 38"/>
                <a:gd name="T4" fmla="*/ 90 w 446"/>
                <a:gd name="T5" fmla="*/ 2 h 38"/>
                <a:gd name="T6" fmla="*/ 146 w 446"/>
                <a:gd name="T7" fmla="*/ 7 h 38"/>
                <a:gd name="T8" fmla="*/ 184 w 446"/>
                <a:gd name="T9" fmla="*/ 16 h 38"/>
                <a:gd name="T10" fmla="*/ 206 w 446"/>
                <a:gd name="T11" fmla="*/ 20 h 38"/>
                <a:gd name="T12" fmla="*/ 252 w 446"/>
                <a:gd name="T13" fmla="*/ 25 h 38"/>
                <a:gd name="T14" fmla="*/ 306 w 446"/>
                <a:gd name="T15" fmla="*/ 32 h 38"/>
                <a:gd name="T16" fmla="*/ 335 w 446"/>
                <a:gd name="T17" fmla="*/ 38 h 38"/>
                <a:gd name="T18" fmla="*/ 357 w 446"/>
                <a:gd name="T19" fmla="*/ 38 h 38"/>
                <a:gd name="T20" fmla="*/ 400 w 446"/>
                <a:gd name="T21" fmla="*/ 34 h 38"/>
                <a:gd name="T22" fmla="*/ 427 w 446"/>
                <a:gd name="T23" fmla="*/ 34 h 38"/>
                <a:gd name="T24" fmla="*/ 446 w 446"/>
                <a:gd name="T25" fmla="*/ 29 h 3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46" h="38">
                  <a:moveTo>
                    <a:pt x="0" y="0"/>
                  </a:moveTo>
                  <a:lnTo>
                    <a:pt x="22" y="2"/>
                  </a:lnTo>
                  <a:lnTo>
                    <a:pt x="90" y="2"/>
                  </a:lnTo>
                  <a:lnTo>
                    <a:pt x="146" y="7"/>
                  </a:lnTo>
                  <a:lnTo>
                    <a:pt x="184" y="16"/>
                  </a:lnTo>
                  <a:lnTo>
                    <a:pt x="206" y="20"/>
                  </a:lnTo>
                  <a:lnTo>
                    <a:pt x="252" y="25"/>
                  </a:lnTo>
                  <a:lnTo>
                    <a:pt x="306" y="32"/>
                  </a:lnTo>
                  <a:lnTo>
                    <a:pt x="335" y="38"/>
                  </a:lnTo>
                  <a:lnTo>
                    <a:pt x="357" y="38"/>
                  </a:lnTo>
                  <a:lnTo>
                    <a:pt x="400" y="34"/>
                  </a:lnTo>
                  <a:lnTo>
                    <a:pt x="427" y="34"/>
                  </a:lnTo>
                  <a:lnTo>
                    <a:pt x="446" y="29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52" name="Freeform 32"/>
            <p:cNvSpPr>
              <a:spLocks/>
            </p:cNvSpPr>
            <p:nvPr/>
          </p:nvSpPr>
          <p:spPr bwMode="auto">
            <a:xfrm>
              <a:off x="3888" y="2928"/>
              <a:ext cx="70" cy="36"/>
            </a:xfrm>
            <a:custGeom>
              <a:avLst/>
              <a:gdLst>
                <a:gd name="T0" fmla="*/ 70 w 70"/>
                <a:gd name="T1" fmla="*/ 36 h 36"/>
                <a:gd name="T2" fmla="*/ 45 w 70"/>
                <a:gd name="T3" fmla="*/ 18 h 36"/>
                <a:gd name="T4" fmla="*/ 21 w 70"/>
                <a:gd name="T5" fmla="*/ 9 h 36"/>
                <a:gd name="T6" fmla="*/ 0 w 70"/>
                <a:gd name="T7" fmla="*/ 0 h 3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0" h="36">
                  <a:moveTo>
                    <a:pt x="70" y="36"/>
                  </a:moveTo>
                  <a:lnTo>
                    <a:pt x="45" y="18"/>
                  </a:lnTo>
                  <a:lnTo>
                    <a:pt x="21" y="9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53" name="Freeform 33"/>
            <p:cNvSpPr>
              <a:spLocks/>
            </p:cNvSpPr>
            <p:nvPr/>
          </p:nvSpPr>
          <p:spPr bwMode="auto">
            <a:xfrm>
              <a:off x="3950" y="2832"/>
              <a:ext cx="111" cy="81"/>
            </a:xfrm>
            <a:custGeom>
              <a:avLst/>
              <a:gdLst>
                <a:gd name="T0" fmla="*/ 111 w 111"/>
                <a:gd name="T1" fmla="*/ 0 h 81"/>
                <a:gd name="T2" fmla="*/ 98 w 111"/>
                <a:gd name="T3" fmla="*/ 14 h 81"/>
                <a:gd name="T4" fmla="*/ 60 w 111"/>
                <a:gd name="T5" fmla="*/ 32 h 81"/>
                <a:gd name="T6" fmla="*/ 30 w 111"/>
                <a:gd name="T7" fmla="*/ 50 h 81"/>
                <a:gd name="T8" fmla="*/ 14 w 111"/>
                <a:gd name="T9" fmla="*/ 65 h 81"/>
                <a:gd name="T10" fmla="*/ 8 w 111"/>
                <a:gd name="T11" fmla="*/ 72 h 81"/>
                <a:gd name="T12" fmla="*/ 0 w 111"/>
                <a:gd name="T13" fmla="*/ 81 h 8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1" h="81">
                  <a:moveTo>
                    <a:pt x="111" y="0"/>
                  </a:moveTo>
                  <a:lnTo>
                    <a:pt x="98" y="14"/>
                  </a:lnTo>
                  <a:lnTo>
                    <a:pt x="60" y="32"/>
                  </a:lnTo>
                  <a:lnTo>
                    <a:pt x="30" y="50"/>
                  </a:lnTo>
                  <a:lnTo>
                    <a:pt x="14" y="65"/>
                  </a:lnTo>
                  <a:lnTo>
                    <a:pt x="8" y="72"/>
                  </a:lnTo>
                  <a:lnTo>
                    <a:pt x="0" y="81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54" name="Freeform 34"/>
            <p:cNvSpPr>
              <a:spLocks/>
            </p:cNvSpPr>
            <p:nvPr/>
          </p:nvSpPr>
          <p:spPr bwMode="auto">
            <a:xfrm>
              <a:off x="3779" y="2914"/>
              <a:ext cx="109" cy="62"/>
            </a:xfrm>
            <a:custGeom>
              <a:avLst/>
              <a:gdLst>
                <a:gd name="T0" fmla="*/ 76 w 76"/>
                <a:gd name="T1" fmla="*/ 69 h 69"/>
                <a:gd name="T2" fmla="*/ 59 w 76"/>
                <a:gd name="T3" fmla="*/ 47 h 69"/>
                <a:gd name="T4" fmla="*/ 40 w 76"/>
                <a:gd name="T5" fmla="*/ 27 h 69"/>
                <a:gd name="T6" fmla="*/ 24 w 76"/>
                <a:gd name="T7" fmla="*/ 15 h 69"/>
                <a:gd name="T8" fmla="*/ 11 w 76"/>
                <a:gd name="T9" fmla="*/ 4 h 69"/>
                <a:gd name="T10" fmla="*/ 0 w 76"/>
                <a:gd name="T11" fmla="*/ 0 h 6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6" h="69">
                  <a:moveTo>
                    <a:pt x="76" y="69"/>
                  </a:moveTo>
                  <a:lnTo>
                    <a:pt x="59" y="47"/>
                  </a:lnTo>
                  <a:lnTo>
                    <a:pt x="40" y="27"/>
                  </a:lnTo>
                  <a:lnTo>
                    <a:pt x="24" y="15"/>
                  </a:lnTo>
                  <a:lnTo>
                    <a:pt x="11" y="4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</p:grpSp>
      <p:pic>
        <p:nvPicPr>
          <p:cNvPr id="3" name="Picture 36" descr="ED00184_"/>
          <p:cNvPicPr>
            <a:picLocks noChangeAspect="1" noChangeArrowheads="1"/>
          </p:cNvPicPr>
          <p:nvPr userDrawn="1"/>
        </p:nvPicPr>
        <p:blipFill>
          <a:blip r:embed="rId15" cstate="email"/>
          <a:srcRect/>
          <a:stretch>
            <a:fillRect/>
          </a:stretch>
        </p:blipFill>
        <p:spPr bwMode="auto">
          <a:xfrm>
            <a:off x="152400" y="6172200"/>
            <a:ext cx="1219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email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CA0B2C-A825-4AAE-B74D-2280E33CE43A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8" name="Rectangle 35"/>
          <p:cNvSpPr>
            <a:spLocks noChangeArrowheads="1"/>
          </p:cNvSpPr>
          <p:nvPr userDrawn="1"/>
        </p:nvSpPr>
        <p:spPr bwMode="auto">
          <a:xfrm>
            <a:off x="381000" y="0"/>
            <a:ext cx="76200" cy="68580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4000">
              <a:solidFill>
                <a:srgbClr val="000000"/>
              </a:solidFill>
            </a:endParaRPr>
          </a:p>
        </p:txBody>
      </p:sp>
      <p:grpSp>
        <p:nvGrpSpPr>
          <p:cNvPr id="2" name="Group 11"/>
          <p:cNvGrpSpPr>
            <a:grpSpLocks/>
          </p:cNvGrpSpPr>
          <p:nvPr userDrawn="1"/>
        </p:nvGrpSpPr>
        <p:grpSpPr bwMode="auto">
          <a:xfrm>
            <a:off x="228600" y="152400"/>
            <a:ext cx="982663" cy="836613"/>
            <a:chOff x="3552" y="2784"/>
            <a:chExt cx="619" cy="527"/>
          </a:xfrm>
        </p:grpSpPr>
        <p:sp>
          <p:nvSpPr>
            <p:cNvPr id="1032" name="Freeform 12"/>
            <p:cNvSpPr>
              <a:spLocks/>
            </p:cNvSpPr>
            <p:nvPr/>
          </p:nvSpPr>
          <p:spPr bwMode="auto">
            <a:xfrm>
              <a:off x="3586" y="2784"/>
              <a:ext cx="95" cy="123"/>
            </a:xfrm>
            <a:custGeom>
              <a:avLst/>
              <a:gdLst>
                <a:gd name="T0" fmla="*/ 92 w 95"/>
                <a:gd name="T1" fmla="*/ 114 h 123"/>
                <a:gd name="T2" fmla="*/ 78 w 95"/>
                <a:gd name="T3" fmla="*/ 105 h 123"/>
                <a:gd name="T4" fmla="*/ 62 w 95"/>
                <a:gd name="T5" fmla="*/ 85 h 123"/>
                <a:gd name="T6" fmla="*/ 46 w 95"/>
                <a:gd name="T7" fmla="*/ 62 h 123"/>
                <a:gd name="T8" fmla="*/ 30 w 95"/>
                <a:gd name="T9" fmla="*/ 33 h 123"/>
                <a:gd name="T10" fmla="*/ 24 w 95"/>
                <a:gd name="T11" fmla="*/ 6 h 123"/>
                <a:gd name="T12" fmla="*/ 24 w 95"/>
                <a:gd name="T13" fmla="*/ 0 h 123"/>
                <a:gd name="T14" fmla="*/ 22 w 95"/>
                <a:gd name="T15" fmla="*/ 0 h 123"/>
                <a:gd name="T16" fmla="*/ 14 w 95"/>
                <a:gd name="T17" fmla="*/ 2 h 123"/>
                <a:gd name="T18" fmla="*/ 3 w 95"/>
                <a:gd name="T19" fmla="*/ 6 h 123"/>
                <a:gd name="T20" fmla="*/ 0 w 95"/>
                <a:gd name="T21" fmla="*/ 6 h 123"/>
                <a:gd name="T22" fmla="*/ 0 w 95"/>
                <a:gd name="T23" fmla="*/ 11 h 123"/>
                <a:gd name="T24" fmla="*/ 11 w 95"/>
                <a:gd name="T25" fmla="*/ 29 h 123"/>
                <a:gd name="T26" fmla="*/ 27 w 95"/>
                <a:gd name="T27" fmla="*/ 60 h 123"/>
                <a:gd name="T28" fmla="*/ 43 w 95"/>
                <a:gd name="T29" fmla="*/ 85 h 123"/>
                <a:gd name="T30" fmla="*/ 76 w 95"/>
                <a:gd name="T31" fmla="*/ 116 h 123"/>
                <a:gd name="T32" fmla="*/ 84 w 95"/>
                <a:gd name="T33" fmla="*/ 123 h 123"/>
                <a:gd name="T34" fmla="*/ 95 w 95"/>
                <a:gd name="T35" fmla="*/ 121 h 123"/>
                <a:gd name="T36" fmla="*/ 92 w 95"/>
                <a:gd name="T37" fmla="*/ 114 h 12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95" h="123">
                  <a:moveTo>
                    <a:pt x="92" y="114"/>
                  </a:moveTo>
                  <a:lnTo>
                    <a:pt x="78" y="105"/>
                  </a:lnTo>
                  <a:lnTo>
                    <a:pt x="62" y="85"/>
                  </a:lnTo>
                  <a:lnTo>
                    <a:pt x="46" y="62"/>
                  </a:lnTo>
                  <a:lnTo>
                    <a:pt x="30" y="33"/>
                  </a:lnTo>
                  <a:lnTo>
                    <a:pt x="24" y="6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3" y="6"/>
                  </a:lnTo>
                  <a:lnTo>
                    <a:pt x="0" y="6"/>
                  </a:lnTo>
                  <a:lnTo>
                    <a:pt x="0" y="11"/>
                  </a:lnTo>
                  <a:lnTo>
                    <a:pt x="11" y="29"/>
                  </a:lnTo>
                  <a:lnTo>
                    <a:pt x="27" y="60"/>
                  </a:lnTo>
                  <a:lnTo>
                    <a:pt x="43" y="85"/>
                  </a:lnTo>
                  <a:lnTo>
                    <a:pt x="76" y="116"/>
                  </a:lnTo>
                  <a:lnTo>
                    <a:pt x="84" y="123"/>
                  </a:lnTo>
                  <a:lnTo>
                    <a:pt x="95" y="121"/>
                  </a:lnTo>
                  <a:lnTo>
                    <a:pt x="92" y="114"/>
                  </a:lnTo>
                </a:path>
              </a:pathLst>
            </a:custGeom>
            <a:solidFill>
              <a:srgbClr val="AC3D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3" name="Freeform 13"/>
            <p:cNvSpPr>
              <a:spLocks/>
            </p:cNvSpPr>
            <p:nvPr/>
          </p:nvSpPr>
          <p:spPr bwMode="auto">
            <a:xfrm>
              <a:off x="3552" y="2784"/>
              <a:ext cx="619" cy="527"/>
            </a:xfrm>
            <a:custGeom>
              <a:avLst/>
              <a:gdLst>
                <a:gd name="T0" fmla="*/ 78 w 619"/>
                <a:gd name="T1" fmla="*/ 128 h 527"/>
                <a:gd name="T2" fmla="*/ 13 w 619"/>
                <a:gd name="T3" fmla="*/ 193 h 527"/>
                <a:gd name="T4" fmla="*/ 0 w 619"/>
                <a:gd name="T5" fmla="*/ 229 h 527"/>
                <a:gd name="T6" fmla="*/ 16 w 619"/>
                <a:gd name="T7" fmla="*/ 224 h 527"/>
                <a:gd name="T8" fmla="*/ 3 w 619"/>
                <a:gd name="T9" fmla="*/ 256 h 527"/>
                <a:gd name="T10" fmla="*/ 32 w 619"/>
                <a:gd name="T11" fmla="*/ 372 h 527"/>
                <a:gd name="T12" fmla="*/ 70 w 619"/>
                <a:gd name="T13" fmla="*/ 433 h 527"/>
                <a:gd name="T14" fmla="*/ 92 w 619"/>
                <a:gd name="T15" fmla="*/ 397 h 527"/>
                <a:gd name="T16" fmla="*/ 124 w 619"/>
                <a:gd name="T17" fmla="*/ 388 h 527"/>
                <a:gd name="T18" fmla="*/ 151 w 619"/>
                <a:gd name="T19" fmla="*/ 453 h 527"/>
                <a:gd name="T20" fmla="*/ 173 w 619"/>
                <a:gd name="T21" fmla="*/ 448 h 527"/>
                <a:gd name="T22" fmla="*/ 238 w 619"/>
                <a:gd name="T23" fmla="*/ 527 h 527"/>
                <a:gd name="T24" fmla="*/ 249 w 619"/>
                <a:gd name="T25" fmla="*/ 435 h 527"/>
                <a:gd name="T26" fmla="*/ 262 w 619"/>
                <a:gd name="T27" fmla="*/ 433 h 527"/>
                <a:gd name="T28" fmla="*/ 276 w 619"/>
                <a:gd name="T29" fmla="*/ 381 h 527"/>
                <a:gd name="T30" fmla="*/ 324 w 619"/>
                <a:gd name="T31" fmla="*/ 401 h 527"/>
                <a:gd name="T32" fmla="*/ 373 w 619"/>
                <a:gd name="T33" fmla="*/ 473 h 527"/>
                <a:gd name="T34" fmla="*/ 378 w 619"/>
                <a:gd name="T35" fmla="*/ 457 h 527"/>
                <a:gd name="T36" fmla="*/ 408 w 619"/>
                <a:gd name="T37" fmla="*/ 455 h 527"/>
                <a:gd name="T38" fmla="*/ 421 w 619"/>
                <a:gd name="T39" fmla="*/ 435 h 527"/>
                <a:gd name="T40" fmla="*/ 462 w 619"/>
                <a:gd name="T41" fmla="*/ 430 h 527"/>
                <a:gd name="T42" fmla="*/ 505 w 619"/>
                <a:gd name="T43" fmla="*/ 455 h 527"/>
                <a:gd name="T44" fmla="*/ 538 w 619"/>
                <a:gd name="T45" fmla="*/ 450 h 527"/>
                <a:gd name="T46" fmla="*/ 548 w 619"/>
                <a:gd name="T47" fmla="*/ 441 h 527"/>
                <a:gd name="T48" fmla="*/ 519 w 619"/>
                <a:gd name="T49" fmla="*/ 386 h 527"/>
                <a:gd name="T50" fmla="*/ 516 w 619"/>
                <a:gd name="T51" fmla="*/ 372 h 527"/>
                <a:gd name="T52" fmla="*/ 489 w 619"/>
                <a:gd name="T53" fmla="*/ 325 h 527"/>
                <a:gd name="T54" fmla="*/ 508 w 619"/>
                <a:gd name="T55" fmla="*/ 303 h 527"/>
                <a:gd name="T56" fmla="*/ 548 w 619"/>
                <a:gd name="T57" fmla="*/ 294 h 527"/>
                <a:gd name="T58" fmla="*/ 548 w 619"/>
                <a:gd name="T59" fmla="*/ 282 h 527"/>
                <a:gd name="T60" fmla="*/ 513 w 619"/>
                <a:gd name="T61" fmla="*/ 278 h 527"/>
                <a:gd name="T62" fmla="*/ 424 w 619"/>
                <a:gd name="T63" fmla="*/ 224 h 527"/>
                <a:gd name="T64" fmla="*/ 432 w 619"/>
                <a:gd name="T65" fmla="*/ 211 h 527"/>
                <a:gd name="T66" fmla="*/ 457 w 619"/>
                <a:gd name="T67" fmla="*/ 204 h 527"/>
                <a:gd name="T68" fmla="*/ 513 w 619"/>
                <a:gd name="T69" fmla="*/ 193 h 527"/>
                <a:gd name="T70" fmla="*/ 538 w 619"/>
                <a:gd name="T71" fmla="*/ 202 h 527"/>
                <a:gd name="T72" fmla="*/ 532 w 619"/>
                <a:gd name="T73" fmla="*/ 179 h 527"/>
                <a:gd name="T74" fmla="*/ 573 w 619"/>
                <a:gd name="T75" fmla="*/ 166 h 527"/>
                <a:gd name="T76" fmla="*/ 619 w 619"/>
                <a:gd name="T77" fmla="*/ 128 h 527"/>
                <a:gd name="T78" fmla="*/ 562 w 619"/>
                <a:gd name="T79" fmla="*/ 141 h 527"/>
                <a:gd name="T80" fmla="*/ 538 w 619"/>
                <a:gd name="T81" fmla="*/ 112 h 527"/>
                <a:gd name="T82" fmla="*/ 519 w 619"/>
                <a:gd name="T83" fmla="*/ 110 h 527"/>
                <a:gd name="T84" fmla="*/ 492 w 619"/>
                <a:gd name="T85" fmla="*/ 92 h 527"/>
                <a:gd name="T86" fmla="*/ 519 w 619"/>
                <a:gd name="T87" fmla="*/ 52 h 527"/>
                <a:gd name="T88" fmla="*/ 497 w 619"/>
                <a:gd name="T89" fmla="*/ 54 h 527"/>
                <a:gd name="T90" fmla="*/ 424 w 619"/>
                <a:gd name="T91" fmla="*/ 72 h 527"/>
                <a:gd name="T92" fmla="*/ 348 w 619"/>
                <a:gd name="T93" fmla="*/ 59 h 527"/>
                <a:gd name="T94" fmla="*/ 348 w 619"/>
                <a:gd name="T95" fmla="*/ 43 h 527"/>
                <a:gd name="T96" fmla="*/ 386 w 619"/>
                <a:gd name="T97" fmla="*/ 27 h 527"/>
                <a:gd name="T98" fmla="*/ 397 w 619"/>
                <a:gd name="T99" fmla="*/ 5 h 527"/>
                <a:gd name="T100" fmla="*/ 346 w 619"/>
                <a:gd name="T101" fmla="*/ 9 h 527"/>
                <a:gd name="T102" fmla="*/ 284 w 619"/>
                <a:gd name="T103" fmla="*/ 5 h 527"/>
                <a:gd name="T104" fmla="*/ 251 w 619"/>
                <a:gd name="T105" fmla="*/ 20 h 527"/>
                <a:gd name="T106" fmla="*/ 257 w 619"/>
                <a:gd name="T107" fmla="*/ 7 h 527"/>
                <a:gd name="T108" fmla="*/ 240 w 619"/>
                <a:gd name="T109" fmla="*/ 3 h 527"/>
                <a:gd name="T110" fmla="*/ 154 w 619"/>
                <a:gd name="T111" fmla="*/ 34 h 527"/>
                <a:gd name="T112" fmla="*/ 119 w 619"/>
                <a:gd name="T113" fmla="*/ 83 h 52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619" h="527">
                  <a:moveTo>
                    <a:pt x="113" y="108"/>
                  </a:moveTo>
                  <a:lnTo>
                    <a:pt x="103" y="112"/>
                  </a:lnTo>
                  <a:lnTo>
                    <a:pt x="78" y="128"/>
                  </a:lnTo>
                  <a:lnTo>
                    <a:pt x="59" y="141"/>
                  </a:lnTo>
                  <a:lnTo>
                    <a:pt x="32" y="166"/>
                  </a:lnTo>
                  <a:lnTo>
                    <a:pt x="13" y="193"/>
                  </a:lnTo>
                  <a:lnTo>
                    <a:pt x="0" y="215"/>
                  </a:lnTo>
                  <a:lnTo>
                    <a:pt x="0" y="224"/>
                  </a:lnTo>
                  <a:lnTo>
                    <a:pt x="0" y="229"/>
                  </a:lnTo>
                  <a:lnTo>
                    <a:pt x="8" y="224"/>
                  </a:lnTo>
                  <a:lnTo>
                    <a:pt x="13" y="224"/>
                  </a:lnTo>
                  <a:lnTo>
                    <a:pt x="16" y="224"/>
                  </a:lnTo>
                  <a:lnTo>
                    <a:pt x="19" y="229"/>
                  </a:lnTo>
                  <a:lnTo>
                    <a:pt x="16" y="233"/>
                  </a:lnTo>
                  <a:lnTo>
                    <a:pt x="3" y="256"/>
                  </a:lnTo>
                  <a:lnTo>
                    <a:pt x="0" y="291"/>
                  </a:lnTo>
                  <a:lnTo>
                    <a:pt x="13" y="336"/>
                  </a:lnTo>
                  <a:lnTo>
                    <a:pt x="32" y="372"/>
                  </a:lnTo>
                  <a:lnTo>
                    <a:pt x="49" y="390"/>
                  </a:lnTo>
                  <a:lnTo>
                    <a:pt x="62" y="408"/>
                  </a:lnTo>
                  <a:lnTo>
                    <a:pt x="70" y="433"/>
                  </a:lnTo>
                  <a:lnTo>
                    <a:pt x="78" y="430"/>
                  </a:lnTo>
                  <a:lnTo>
                    <a:pt x="86" y="410"/>
                  </a:lnTo>
                  <a:lnTo>
                    <a:pt x="92" y="397"/>
                  </a:lnTo>
                  <a:lnTo>
                    <a:pt x="100" y="386"/>
                  </a:lnTo>
                  <a:lnTo>
                    <a:pt x="111" y="381"/>
                  </a:lnTo>
                  <a:lnTo>
                    <a:pt x="124" y="388"/>
                  </a:lnTo>
                  <a:lnTo>
                    <a:pt x="132" y="401"/>
                  </a:lnTo>
                  <a:lnTo>
                    <a:pt x="138" y="433"/>
                  </a:lnTo>
                  <a:lnTo>
                    <a:pt x="151" y="453"/>
                  </a:lnTo>
                  <a:lnTo>
                    <a:pt x="159" y="464"/>
                  </a:lnTo>
                  <a:lnTo>
                    <a:pt x="165" y="459"/>
                  </a:lnTo>
                  <a:lnTo>
                    <a:pt x="173" y="448"/>
                  </a:lnTo>
                  <a:lnTo>
                    <a:pt x="184" y="468"/>
                  </a:lnTo>
                  <a:lnTo>
                    <a:pt x="197" y="489"/>
                  </a:lnTo>
                  <a:lnTo>
                    <a:pt x="238" y="527"/>
                  </a:lnTo>
                  <a:lnTo>
                    <a:pt x="232" y="500"/>
                  </a:lnTo>
                  <a:lnTo>
                    <a:pt x="235" y="473"/>
                  </a:lnTo>
                  <a:lnTo>
                    <a:pt x="249" y="435"/>
                  </a:lnTo>
                  <a:lnTo>
                    <a:pt x="249" y="433"/>
                  </a:lnTo>
                  <a:lnTo>
                    <a:pt x="257" y="435"/>
                  </a:lnTo>
                  <a:lnTo>
                    <a:pt x="262" y="433"/>
                  </a:lnTo>
                  <a:lnTo>
                    <a:pt x="262" y="412"/>
                  </a:lnTo>
                  <a:lnTo>
                    <a:pt x="265" y="397"/>
                  </a:lnTo>
                  <a:lnTo>
                    <a:pt x="276" y="381"/>
                  </a:lnTo>
                  <a:lnTo>
                    <a:pt x="289" y="377"/>
                  </a:lnTo>
                  <a:lnTo>
                    <a:pt x="297" y="377"/>
                  </a:lnTo>
                  <a:lnTo>
                    <a:pt x="324" y="401"/>
                  </a:lnTo>
                  <a:lnTo>
                    <a:pt x="343" y="426"/>
                  </a:lnTo>
                  <a:lnTo>
                    <a:pt x="365" y="459"/>
                  </a:lnTo>
                  <a:lnTo>
                    <a:pt x="373" y="473"/>
                  </a:lnTo>
                  <a:lnTo>
                    <a:pt x="375" y="473"/>
                  </a:lnTo>
                  <a:lnTo>
                    <a:pt x="378" y="468"/>
                  </a:lnTo>
                  <a:lnTo>
                    <a:pt x="378" y="457"/>
                  </a:lnTo>
                  <a:lnTo>
                    <a:pt x="384" y="453"/>
                  </a:lnTo>
                  <a:lnTo>
                    <a:pt x="394" y="450"/>
                  </a:lnTo>
                  <a:lnTo>
                    <a:pt x="408" y="455"/>
                  </a:lnTo>
                  <a:lnTo>
                    <a:pt x="413" y="453"/>
                  </a:lnTo>
                  <a:lnTo>
                    <a:pt x="416" y="450"/>
                  </a:lnTo>
                  <a:lnTo>
                    <a:pt x="421" y="435"/>
                  </a:lnTo>
                  <a:lnTo>
                    <a:pt x="432" y="430"/>
                  </a:lnTo>
                  <a:lnTo>
                    <a:pt x="448" y="428"/>
                  </a:lnTo>
                  <a:lnTo>
                    <a:pt x="462" y="430"/>
                  </a:lnTo>
                  <a:lnTo>
                    <a:pt x="494" y="450"/>
                  </a:lnTo>
                  <a:lnTo>
                    <a:pt x="500" y="455"/>
                  </a:lnTo>
                  <a:lnTo>
                    <a:pt x="505" y="455"/>
                  </a:lnTo>
                  <a:lnTo>
                    <a:pt x="513" y="444"/>
                  </a:lnTo>
                  <a:lnTo>
                    <a:pt x="519" y="444"/>
                  </a:lnTo>
                  <a:lnTo>
                    <a:pt x="538" y="450"/>
                  </a:lnTo>
                  <a:lnTo>
                    <a:pt x="551" y="455"/>
                  </a:lnTo>
                  <a:lnTo>
                    <a:pt x="567" y="464"/>
                  </a:lnTo>
                  <a:lnTo>
                    <a:pt x="548" y="441"/>
                  </a:lnTo>
                  <a:lnTo>
                    <a:pt x="527" y="415"/>
                  </a:lnTo>
                  <a:lnTo>
                    <a:pt x="513" y="392"/>
                  </a:lnTo>
                  <a:lnTo>
                    <a:pt x="519" y="386"/>
                  </a:lnTo>
                  <a:lnTo>
                    <a:pt x="527" y="386"/>
                  </a:lnTo>
                  <a:lnTo>
                    <a:pt x="527" y="381"/>
                  </a:lnTo>
                  <a:lnTo>
                    <a:pt x="516" y="372"/>
                  </a:lnTo>
                  <a:lnTo>
                    <a:pt x="502" y="361"/>
                  </a:lnTo>
                  <a:lnTo>
                    <a:pt x="494" y="345"/>
                  </a:lnTo>
                  <a:lnTo>
                    <a:pt x="489" y="325"/>
                  </a:lnTo>
                  <a:lnTo>
                    <a:pt x="489" y="312"/>
                  </a:lnTo>
                  <a:lnTo>
                    <a:pt x="500" y="305"/>
                  </a:lnTo>
                  <a:lnTo>
                    <a:pt x="508" y="303"/>
                  </a:lnTo>
                  <a:lnTo>
                    <a:pt x="527" y="303"/>
                  </a:lnTo>
                  <a:lnTo>
                    <a:pt x="538" y="298"/>
                  </a:lnTo>
                  <a:lnTo>
                    <a:pt x="548" y="294"/>
                  </a:lnTo>
                  <a:lnTo>
                    <a:pt x="554" y="287"/>
                  </a:lnTo>
                  <a:lnTo>
                    <a:pt x="554" y="282"/>
                  </a:lnTo>
                  <a:lnTo>
                    <a:pt x="548" y="282"/>
                  </a:lnTo>
                  <a:lnTo>
                    <a:pt x="543" y="282"/>
                  </a:lnTo>
                  <a:lnTo>
                    <a:pt x="532" y="282"/>
                  </a:lnTo>
                  <a:lnTo>
                    <a:pt x="513" y="278"/>
                  </a:lnTo>
                  <a:lnTo>
                    <a:pt x="478" y="258"/>
                  </a:lnTo>
                  <a:lnTo>
                    <a:pt x="435" y="231"/>
                  </a:lnTo>
                  <a:lnTo>
                    <a:pt x="424" y="224"/>
                  </a:lnTo>
                  <a:lnTo>
                    <a:pt x="421" y="220"/>
                  </a:lnTo>
                  <a:lnTo>
                    <a:pt x="424" y="215"/>
                  </a:lnTo>
                  <a:lnTo>
                    <a:pt x="432" y="211"/>
                  </a:lnTo>
                  <a:lnTo>
                    <a:pt x="438" y="213"/>
                  </a:lnTo>
                  <a:lnTo>
                    <a:pt x="451" y="209"/>
                  </a:lnTo>
                  <a:lnTo>
                    <a:pt x="457" y="204"/>
                  </a:lnTo>
                  <a:lnTo>
                    <a:pt x="478" y="195"/>
                  </a:lnTo>
                  <a:lnTo>
                    <a:pt x="500" y="195"/>
                  </a:lnTo>
                  <a:lnTo>
                    <a:pt x="513" y="193"/>
                  </a:lnTo>
                  <a:lnTo>
                    <a:pt x="519" y="193"/>
                  </a:lnTo>
                  <a:lnTo>
                    <a:pt x="532" y="200"/>
                  </a:lnTo>
                  <a:lnTo>
                    <a:pt x="538" y="202"/>
                  </a:lnTo>
                  <a:lnTo>
                    <a:pt x="540" y="197"/>
                  </a:lnTo>
                  <a:lnTo>
                    <a:pt x="532" y="182"/>
                  </a:lnTo>
                  <a:lnTo>
                    <a:pt x="532" y="179"/>
                  </a:lnTo>
                  <a:lnTo>
                    <a:pt x="538" y="175"/>
                  </a:lnTo>
                  <a:lnTo>
                    <a:pt x="548" y="173"/>
                  </a:lnTo>
                  <a:lnTo>
                    <a:pt x="573" y="166"/>
                  </a:lnTo>
                  <a:lnTo>
                    <a:pt x="605" y="148"/>
                  </a:lnTo>
                  <a:lnTo>
                    <a:pt x="616" y="137"/>
                  </a:lnTo>
                  <a:lnTo>
                    <a:pt x="619" y="128"/>
                  </a:lnTo>
                  <a:lnTo>
                    <a:pt x="605" y="137"/>
                  </a:lnTo>
                  <a:lnTo>
                    <a:pt x="592" y="139"/>
                  </a:lnTo>
                  <a:lnTo>
                    <a:pt x="562" y="141"/>
                  </a:lnTo>
                  <a:lnTo>
                    <a:pt x="546" y="132"/>
                  </a:lnTo>
                  <a:lnTo>
                    <a:pt x="540" y="128"/>
                  </a:lnTo>
                  <a:lnTo>
                    <a:pt x="538" y="112"/>
                  </a:lnTo>
                  <a:lnTo>
                    <a:pt x="532" y="108"/>
                  </a:lnTo>
                  <a:lnTo>
                    <a:pt x="524" y="110"/>
                  </a:lnTo>
                  <a:lnTo>
                    <a:pt x="519" y="110"/>
                  </a:lnTo>
                  <a:lnTo>
                    <a:pt x="519" y="108"/>
                  </a:lnTo>
                  <a:lnTo>
                    <a:pt x="497" y="97"/>
                  </a:lnTo>
                  <a:lnTo>
                    <a:pt x="492" y="92"/>
                  </a:lnTo>
                  <a:lnTo>
                    <a:pt x="497" y="88"/>
                  </a:lnTo>
                  <a:lnTo>
                    <a:pt x="513" y="65"/>
                  </a:lnTo>
                  <a:lnTo>
                    <a:pt x="519" y="52"/>
                  </a:lnTo>
                  <a:lnTo>
                    <a:pt x="516" y="43"/>
                  </a:lnTo>
                  <a:lnTo>
                    <a:pt x="508" y="47"/>
                  </a:lnTo>
                  <a:lnTo>
                    <a:pt x="497" y="54"/>
                  </a:lnTo>
                  <a:lnTo>
                    <a:pt x="478" y="65"/>
                  </a:lnTo>
                  <a:lnTo>
                    <a:pt x="465" y="67"/>
                  </a:lnTo>
                  <a:lnTo>
                    <a:pt x="424" y="72"/>
                  </a:lnTo>
                  <a:lnTo>
                    <a:pt x="392" y="67"/>
                  </a:lnTo>
                  <a:lnTo>
                    <a:pt x="365" y="63"/>
                  </a:lnTo>
                  <a:lnTo>
                    <a:pt x="348" y="59"/>
                  </a:lnTo>
                  <a:lnTo>
                    <a:pt x="343" y="54"/>
                  </a:lnTo>
                  <a:lnTo>
                    <a:pt x="343" y="50"/>
                  </a:lnTo>
                  <a:lnTo>
                    <a:pt x="348" y="43"/>
                  </a:lnTo>
                  <a:lnTo>
                    <a:pt x="359" y="43"/>
                  </a:lnTo>
                  <a:lnTo>
                    <a:pt x="373" y="36"/>
                  </a:lnTo>
                  <a:lnTo>
                    <a:pt x="386" y="27"/>
                  </a:lnTo>
                  <a:lnTo>
                    <a:pt x="403" y="9"/>
                  </a:lnTo>
                  <a:lnTo>
                    <a:pt x="403" y="5"/>
                  </a:lnTo>
                  <a:lnTo>
                    <a:pt x="397" y="5"/>
                  </a:lnTo>
                  <a:lnTo>
                    <a:pt x="389" y="11"/>
                  </a:lnTo>
                  <a:lnTo>
                    <a:pt x="378" y="14"/>
                  </a:lnTo>
                  <a:lnTo>
                    <a:pt x="346" y="9"/>
                  </a:lnTo>
                  <a:lnTo>
                    <a:pt x="319" y="5"/>
                  </a:lnTo>
                  <a:lnTo>
                    <a:pt x="300" y="3"/>
                  </a:lnTo>
                  <a:lnTo>
                    <a:pt x="284" y="5"/>
                  </a:lnTo>
                  <a:lnTo>
                    <a:pt x="273" y="9"/>
                  </a:lnTo>
                  <a:lnTo>
                    <a:pt x="265" y="14"/>
                  </a:lnTo>
                  <a:lnTo>
                    <a:pt x="251" y="20"/>
                  </a:lnTo>
                  <a:lnTo>
                    <a:pt x="249" y="18"/>
                  </a:lnTo>
                  <a:lnTo>
                    <a:pt x="251" y="14"/>
                  </a:lnTo>
                  <a:lnTo>
                    <a:pt x="257" y="7"/>
                  </a:lnTo>
                  <a:lnTo>
                    <a:pt x="257" y="5"/>
                  </a:lnTo>
                  <a:lnTo>
                    <a:pt x="254" y="0"/>
                  </a:lnTo>
                  <a:lnTo>
                    <a:pt x="240" y="3"/>
                  </a:lnTo>
                  <a:lnTo>
                    <a:pt x="205" y="11"/>
                  </a:lnTo>
                  <a:lnTo>
                    <a:pt x="176" y="25"/>
                  </a:lnTo>
                  <a:lnTo>
                    <a:pt x="154" y="34"/>
                  </a:lnTo>
                  <a:lnTo>
                    <a:pt x="138" y="47"/>
                  </a:lnTo>
                  <a:lnTo>
                    <a:pt x="124" y="65"/>
                  </a:lnTo>
                  <a:lnTo>
                    <a:pt x="119" y="83"/>
                  </a:lnTo>
                  <a:lnTo>
                    <a:pt x="119" y="97"/>
                  </a:lnTo>
                  <a:lnTo>
                    <a:pt x="113" y="108"/>
                  </a:lnTo>
                </a:path>
              </a:pathLst>
            </a:custGeom>
            <a:gradFill rotWithShape="1">
              <a:gsLst>
                <a:gs pos="0">
                  <a:srgbClr val="FF9900"/>
                </a:gs>
                <a:gs pos="100000">
                  <a:srgbClr val="AC3D00"/>
                </a:gs>
              </a:gsLst>
              <a:lin ang="5400000" scaled="1"/>
            </a:gra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4" name="Freeform 14"/>
            <p:cNvSpPr>
              <a:spLocks/>
            </p:cNvSpPr>
            <p:nvPr/>
          </p:nvSpPr>
          <p:spPr bwMode="auto">
            <a:xfrm>
              <a:off x="3648" y="2880"/>
              <a:ext cx="413" cy="333"/>
            </a:xfrm>
            <a:custGeom>
              <a:avLst/>
              <a:gdLst>
                <a:gd name="T0" fmla="*/ 0 w 413"/>
                <a:gd name="T1" fmla="*/ 0 h 333"/>
                <a:gd name="T2" fmla="*/ 35 w 413"/>
                <a:gd name="T3" fmla="*/ 31 h 333"/>
                <a:gd name="T4" fmla="*/ 103 w 413"/>
                <a:gd name="T5" fmla="*/ 87 h 333"/>
                <a:gd name="T6" fmla="*/ 167 w 413"/>
                <a:gd name="T7" fmla="*/ 141 h 333"/>
                <a:gd name="T8" fmla="*/ 219 w 413"/>
                <a:gd name="T9" fmla="*/ 179 h 333"/>
                <a:gd name="T10" fmla="*/ 248 w 413"/>
                <a:gd name="T11" fmla="*/ 208 h 333"/>
                <a:gd name="T12" fmla="*/ 259 w 413"/>
                <a:gd name="T13" fmla="*/ 215 h 333"/>
                <a:gd name="T14" fmla="*/ 286 w 413"/>
                <a:gd name="T15" fmla="*/ 237 h 333"/>
                <a:gd name="T16" fmla="*/ 313 w 413"/>
                <a:gd name="T17" fmla="*/ 264 h 333"/>
                <a:gd name="T18" fmla="*/ 340 w 413"/>
                <a:gd name="T19" fmla="*/ 284 h 333"/>
                <a:gd name="T20" fmla="*/ 373 w 413"/>
                <a:gd name="T21" fmla="*/ 309 h 333"/>
                <a:gd name="T22" fmla="*/ 413 w 413"/>
                <a:gd name="T23" fmla="*/ 333 h 33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13" h="333">
                  <a:moveTo>
                    <a:pt x="0" y="0"/>
                  </a:moveTo>
                  <a:lnTo>
                    <a:pt x="35" y="31"/>
                  </a:lnTo>
                  <a:lnTo>
                    <a:pt x="103" y="87"/>
                  </a:lnTo>
                  <a:lnTo>
                    <a:pt x="167" y="141"/>
                  </a:lnTo>
                  <a:lnTo>
                    <a:pt x="219" y="179"/>
                  </a:lnTo>
                  <a:lnTo>
                    <a:pt x="248" y="208"/>
                  </a:lnTo>
                  <a:lnTo>
                    <a:pt x="259" y="215"/>
                  </a:lnTo>
                  <a:lnTo>
                    <a:pt x="286" y="237"/>
                  </a:lnTo>
                  <a:lnTo>
                    <a:pt x="313" y="264"/>
                  </a:lnTo>
                  <a:lnTo>
                    <a:pt x="340" y="284"/>
                  </a:lnTo>
                  <a:lnTo>
                    <a:pt x="373" y="309"/>
                  </a:lnTo>
                  <a:lnTo>
                    <a:pt x="413" y="333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5" name="Freeform 15"/>
            <p:cNvSpPr>
              <a:spLocks/>
            </p:cNvSpPr>
            <p:nvPr/>
          </p:nvSpPr>
          <p:spPr bwMode="auto">
            <a:xfrm>
              <a:off x="3936" y="3120"/>
              <a:ext cx="72" cy="11"/>
            </a:xfrm>
            <a:custGeom>
              <a:avLst/>
              <a:gdLst>
                <a:gd name="T0" fmla="*/ 0 w 72"/>
                <a:gd name="T1" fmla="*/ 0 h 11"/>
                <a:gd name="T2" fmla="*/ 16 w 72"/>
                <a:gd name="T3" fmla="*/ 0 h 11"/>
                <a:gd name="T4" fmla="*/ 24 w 72"/>
                <a:gd name="T5" fmla="*/ 0 h 11"/>
                <a:gd name="T6" fmla="*/ 43 w 72"/>
                <a:gd name="T7" fmla="*/ 7 h 11"/>
                <a:gd name="T8" fmla="*/ 59 w 72"/>
                <a:gd name="T9" fmla="*/ 11 h 11"/>
                <a:gd name="T10" fmla="*/ 72 w 72"/>
                <a:gd name="T11" fmla="*/ 11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2" h="11">
                  <a:moveTo>
                    <a:pt x="0" y="0"/>
                  </a:moveTo>
                  <a:lnTo>
                    <a:pt x="16" y="0"/>
                  </a:lnTo>
                  <a:lnTo>
                    <a:pt x="24" y="0"/>
                  </a:lnTo>
                  <a:lnTo>
                    <a:pt x="43" y="7"/>
                  </a:lnTo>
                  <a:lnTo>
                    <a:pt x="59" y="11"/>
                  </a:lnTo>
                  <a:lnTo>
                    <a:pt x="72" y="11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6" name="Freeform 16"/>
            <p:cNvSpPr>
              <a:spLocks/>
            </p:cNvSpPr>
            <p:nvPr/>
          </p:nvSpPr>
          <p:spPr bwMode="auto">
            <a:xfrm>
              <a:off x="3929" y="3120"/>
              <a:ext cx="30" cy="117"/>
            </a:xfrm>
            <a:custGeom>
              <a:avLst/>
              <a:gdLst>
                <a:gd name="T0" fmla="*/ 0 w 30"/>
                <a:gd name="T1" fmla="*/ 0 h 117"/>
                <a:gd name="T2" fmla="*/ 6 w 30"/>
                <a:gd name="T3" fmla="*/ 16 h 117"/>
                <a:gd name="T4" fmla="*/ 14 w 30"/>
                <a:gd name="T5" fmla="*/ 54 h 117"/>
                <a:gd name="T6" fmla="*/ 19 w 30"/>
                <a:gd name="T7" fmla="*/ 87 h 117"/>
                <a:gd name="T8" fmla="*/ 30 w 30"/>
                <a:gd name="T9" fmla="*/ 117 h 1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" h="117">
                  <a:moveTo>
                    <a:pt x="0" y="0"/>
                  </a:moveTo>
                  <a:lnTo>
                    <a:pt x="6" y="16"/>
                  </a:lnTo>
                  <a:lnTo>
                    <a:pt x="14" y="54"/>
                  </a:lnTo>
                  <a:lnTo>
                    <a:pt x="19" y="87"/>
                  </a:lnTo>
                  <a:lnTo>
                    <a:pt x="30" y="117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7" name="Freeform 17"/>
            <p:cNvSpPr>
              <a:spLocks/>
            </p:cNvSpPr>
            <p:nvPr/>
          </p:nvSpPr>
          <p:spPr bwMode="auto">
            <a:xfrm>
              <a:off x="3840" y="3038"/>
              <a:ext cx="38" cy="92"/>
            </a:xfrm>
            <a:custGeom>
              <a:avLst/>
              <a:gdLst>
                <a:gd name="T0" fmla="*/ 38 w 38"/>
                <a:gd name="T1" fmla="*/ 92 h 92"/>
                <a:gd name="T2" fmla="*/ 21 w 38"/>
                <a:gd name="T3" fmla="*/ 63 h 92"/>
                <a:gd name="T4" fmla="*/ 11 w 38"/>
                <a:gd name="T5" fmla="*/ 42 h 92"/>
                <a:gd name="T6" fmla="*/ 0 w 38"/>
                <a:gd name="T7" fmla="*/ 20 h 92"/>
                <a:gd name="T8" fmla="*/ 0 w 38"/>
                <a:gd name="T9" fmla="*/ 4 h 92"/>
                <a:gd name="T10" fmla="*/ 0 w 38"/>
                <a:gd name="T11" fmla="*/ 0 h 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8" h="92">
                  <a:moveTo>
                    <a:pt x="38" y="92"/>
                  </a:moveTo>
                  <a:lnTo>
                    <a:pt x="21" y="63"/>
                  </a:lnTo>
                  <a:lnTo>
                    <a:pt x="11" y="42"/>
                  </a:lnTo>
                  <a:lnTo>
                    <a:pt x="0" y="20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8" name="Freeform 18"/>
            <p:cNvSpPr>
              <a:spLocks/>
            </p:cNvSpPr>
            <p:nvPr/>
          </p:nvSpPr>
          <p:spPr bwMode="auto">
            <a:xfrm>
              <a:off x="3744" y="2976"/>
              <a:ext cx="71" cy="143"/>
            </a:xfrm>
            <a:custGeom>
              <a:avLst/>
              <a:gdLst>
                <a:gd name="T0" fmla="*/ 0 w 71"/>
                <a:gd name="T1" fmla="*/ 0 h 143"/>
                <a:gd name="T2" fmla="*/ 17 w 71"/>
                <a:gd name="T3" fmla="*/ 22 h 143"/>
                <a:gd name="T4" fmla="*/ 28 w 71"/>
                <a:gd name="T5" fmla="*/ 60 h 143"/>
                <a:gd name="T6" fmla="*/ 44 w 71"/>
                <a:gd name="T7" fmla="*/ 94 h 143"/>
                <a:gd name="T8" fmla="*/ 60 w 71"/>
                <a:gd name="T9" fmla="*/ 123 h 143"/>
                <a:gd name="T10" fmla="*/ 71 w 71"/>
                <a:gd name="T11" fmla="*/ 143 h 14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1" h="143">
                  <a:moveTo>
                    <a:pt x="0" y="0"/>
                  </a:moveTo>
                  <a:lnTo>
                    <a:pt x="17" y="22"/>
                  </a:lnTo>
                  <a:lnTo>
                    <a:pt x="28" y="60"/>
                  </a:lnTo>
                  <a:lnTo>
                    <a:pt x="44" y="94"/>
                  </a:lnTo>
                  <a:lnTo>
                    <a:pt x="60" y="123"/>
                  </a:lnTo>
                  <a:lnTo>
                    <a:pt x="71" y="143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9" name="Freeform 19"/>
            <p:cNvSpPr>
              <a:spLocks/>
            </p:cNvSpPr>
            <p:nvPr/>
          </p:nvSpPr>
          <p:spPr bwMode="auto">
            <a:xfrm>
              <a:off x="3840" y="3024"/>
              <a:ext cx="205" cy="36"/>
            </a:xfrm>
            <a:custGeom>
              <a:avLst/>
              <a:gdLst>
                <a:gd name="T0" fmla="*/ 0 w 205"/>
                <a:gd name="T1" fmla="*/ 0 h 36"/>
                <a:gd name="T2" fmla="*/ 40 w 205"/>
                <a:gd name="T3" fmla="*/ 14 h 36"/>
                <a:gd name="T4" fmla="*/ 100 w 205"/>
                <a:gd name="T5" fmla="*/ 29 h 36"/>
                <a:gd name="T6" fmla="*/ 140 w 205"/>
                <a:gd name="T7" fmla="*/ 34 h 36"/>
                <a:gd name="T8" fmla="*/ 186 w 205"/>
                <a:gd name="T9" fmla="*/ 36 h 36"/>
                <a:gd name="T10" fmla="*/ 205 w 205"/>
                <a:gd name="T11" fmla="*/ 36 h 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5" h="36">
                  <a:moveTo>
                    <a:pt x="0" y="0"/>
                  </a:moveTo>
                  <a:lnTo>
                    <a:pt x="40" y="14"/>
                  </a:lnTo>
                  <a:lnTo>
                    <a:pt x="100" y="29"/>
                  </a:lnTo>
                  <a:lnTo>
                    <a:pt x="140" y="34"/>
                  </a:lnTo>
                  <a:lnTo>
                    <a:pt x="186" y="36"/>
                  </a:lnTo>
                  <a:lnTo>
                    <a:pt x="205" y="36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0" name="Freeform 20"/>
            <p:cNvSpPr>
              <a:spLocks/>
            </p:cNvSpPr>
            <p:nvPr/>
          </p:nvSpPr>
          <p:spPr bwMode="auto">
            <a:xfrm>
              <a:off x="3744" y="2976"/>
              <a:ext cx="198" cy="53"/>
            </a:xfrm>
            <a:custGeom>
              <a:avLst/>
              <a:gdLst>
                <a:gd name="T0" fmla="*/ 198 w 198"/>
                <a:gd name="T1" fmla="*/ 53 h 53"/>
                <a:gd name="T2" fmla="*/ 141 w 198"/>
                <a:gd name="T3" fmla="*/ 44 h 53"/>
                <a:gd name="T4" fmla="*/ 92 w 198"/>
                <a:gd name="T5" fmla="*/ 31 h 53"/>
                <a:gd name="T6" fmla="*/ 35 w 198"/>
                <a:gd name="T7" fmla="*/ 11 h 53"/>
                <a:gd name="T8" fmla="*/ 0 w 198"/>
                <a:gd name="T9" fmla="*/ 0 h 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8" h="53">
                  <a:moveTo>
                    <a:pt x="198" y="53"/>
                  </a:moveTo>
                  <a:lnTo>
                    <a:pt x="141" y="44"/>
                  </a:lnTo>
                  <a:lnTo>
                    <a:pt x="92" y="31"/>
                  </a:lnTo>
                  <a:lnTo>
                    <a:pt x="35" y="11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1" name="Freeform 21"/>
            <p:cNvSpPr>
              <a:spLocks/>
            </p:cNvSpPr>
            <p:nvPr/>
          </p:nvSpPr>
          <p:spPr bwMode="auto">
            <a:xfrm>
              <a:off x="3840" y="2976"/>
              <a:ext cx="27" cy="9"/>
            </a:xfrm>
            <a:custGeom>
              <a:avLst/>
              <a:gdLst>
                <a:gd name="T0" fmla="*/ 0 w 27"/>
                <a:gd name="T1" fmla="*/ 9 h 9"/>
                <a:gd name="T2" fmla="*/ 14 w 27"/>
                <a:gd name="T3" fmla="*/ 7 h 9"/>
                <a:gd name="T4" fmla="*/ 27 w 27"/>
                <a:gd name="T5" fmla="*/ 0 h 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7" h="9">
                  <a:moveTo>
                    <a:pt x="0" y="9"/>
                  </a:moveTo>
                  <a:lnTo>
                    <a:pt x="14" y="7"/>
                  </a:lnTo>
                  <a:lnTo>
                    <a:pt x="27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2" name="Freeform 22"/>
            <p:cNvSpPr>
              <a:spLocks/>
            </p:cNvSpPr>
            <p:nvPr/>
          </p:nvSpPr>
          <p:spPr bwMode="auto">
            <a:xfrm>
              <a:off x="3675" y="2880"/>
              <a:ext cx="47" cy="378"/>
            </a:xfrm>
            <a:custGeom>
              <a:avLst/>
              <a:gdLst>
                <a:gd name="T0" fmla="*/ 87 w 87"/>
                <a:gd name="T1" fmla="*/ 378 h 378"/>
                <a:gd name="T2" fmla="*/ 70 w 87"/>
                <a:gd name="T3" fmla="*/ 304 h 378"/>
                <a:gd name="T4" fmla="*/ 57 w 87"/>
                <a:gd name="T5" fmla="*/ 237 h 378"/>
                <a:gd name="T6" fmla="*/ 35 w 87"/>
                <a:gd name="T7" fmla="*/ 172 h 378"/>
                <a:gd name="T8" fmla="*/ 22 w 87"/>
                <a:gd name="T9" fmla="*/ 118 h 378"/>
                <a:gd name="T10" fmla="*/ 11 w 87"/>
                <a:gd name="T11" fmla="*/ 78 h 378"/>
                <a:gd name="T12" fmla="*/ 0 w 87"/>
                <a:gd name="T13" fmla="*/ 36 h 378"/>
                <a:gd name="T14" fmla="*/ 0 w 87"/>
                <a:gd name="T15" fmla="*/ 11 h 378"/>
                <a:gd name="T16" fmla="*/ 0 w 87"/>
                <a:gd name="T17" fmla="*/ 0 h 37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7" h="378">
                  <a:moveTo>
                    <a:pt x="87" y="378"/>
                  </a:moveTo>
                  <a:lnTo>
                    <a:pt x="70" y="304"/>
                  </a:lnTo>
                  <a:lnTo>
                    <a:pt x="57" y="237"/>
                  </a:lnTo>
                  <a:lnTo>
                    <a:pt x="35" y="172"/>
                  </a:lnTo>
                  <a:lnTo>
                    <a:pt x="22" y="118"/>
                  </a:lnTo>
                  <a:lnTo>
                    <a:pt x="11" y="78"/>
                  </a:lnTo>
                  <a:lnTo>
                    <a:pt x="0" y="36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3" name="Freeform 23"/>
            <p:cNvSpPr>
              <a:spLocks/>
            </p:cNvSpPr>
            <p:nvPr/>
          </p:nvSpPr>
          <p:spPr bwMode="auto">
            <a:xfrm>
              <a:off x="3675" y="2976"/>
              <a:ext cx="119" cy="163"/>
            </a:xfrm>
            <a:custGeom>
              <a:avLst/>
              <a:gdLst>
                <a:gd name="T0" fmla="*/ 119 w 119"/>
                <a:gd name="T1" fmla="*/ 163 h 163"/>
                <a:gd name="T2" fmla="*/ 89 w 119"/>
                <a:gd name="T3" fmla="*/ 127 h 163"/>
                <a:gd name="T4" fmla="*/ 54 w 119"/>
                <a:gd name="T5" fmla="*/ 85 h 163"/>
                <a:gd name="T6" fmla="*/ 27 w 119"/>
                <a:gd name="T7" fmla="*/ 40 h 163"/>
                <a:gd name="T8" fmla="*/ 5 w 119"/>
                <a:gd name="T9" fmla="*/ 9 h 163"/>
                <a:gd name="T10" fmla="*/ 0 w 119"/>
                <a:gd name="T11" fmla="*/ 0 h 1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19" h="163">
                  <a:moveTo>
                    <a:pt x="119" y="163"/>
                  </a:moveTo>
                  <a:lnTo>
                    <a:pt x="89" y="127"/>
                  </a:lnTo>
                  <a:lnTo>
                    <a:pt x="54" y="85"/>
                  </a:lnTo>
                  <a:lnTo>
                    <a:pt x="27" y="40"/>
                  </a:lnTo>
                  <a:lnTo>
                    <a:pt x="5" y="9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4" name="Freeform 24"/>
            <p:cNvSpPr>
              <a:spLocks/>
            </p:cNvSpPr>
            <p:nvPr/>
          </p:nvSpPr>
          <p:spPr bwMode="auto">
            <a:xfrm>
              <a:off x="3648" y="2976"/>
              <a:ext cx="21" cy="83"/>
            </a:xfrm>
            <a:custGeom>
              <a:avLst/>
              <a:gdLst>
                <a:gd name="T0" fmla="*/ 0 w 21"/>
                <a:gd name="T1" fmla="*/ 83 h 83"/>
                <a:gd name="T2" fmla="*/ 5 w 21"/>
                <a:gd name="T3" fmla="*/ 56 h 83"/>
                <a:gd name="T4" fmla="*/ 13 w 21"/>
                <a:gd name="T5" fmla="*/ 32 h 83"/>
                <a:gd name="T6" fmla="*/ 21 w 21"/>
                <a:gd name="T7" fmla="*/ 14 h 83"/>
                <a:gd name="T8" fmla="*/ 21 w 21"/>
                <a:gd name="T9" fmla="*/ 5 h 83"/>
                <a:gd name="T10" fmla="*/ 21 w 21"/>
                <a:gd name="T11" fmla="*/ 0 h 8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" h="83">
                  <a:moveTo>
                    <a:pt x="0" y="83"/>
                  </a:moveTo>
                  <a:lnTo>
                    <a:pt x="5" y="56"/>
                  </a:lnTo>
                  <a:lnTo>
                    <a:pt x="13" y="32"/>
                  </a:lnTo>
                  <a:lnTo>
                    <a:pt x="21" y="14"/>
                  </a:lnTo>
                  <a:lnTo>
                    <a:pt x="21" y="5"/>
                  </a:lnTo>
                  <a:lnTo>
                    <a:pt x="21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5" name="Freeform 25"/>
            <p:cNvSpPr>
              <a:spLocks/>
            </p:cNvSpPr>
            <p:nvPr/>
          </p:nvSpPr>
          <p:spPr bwMode="auto">
            <a:xfrm>
              <a:off x="3696" y="3120"/>
              <a:ext cx="71" cy="106"/>
            </a:xfrm>
            <a:custGeom>
              <a:avLst/>
              <a:gdLst>
                <a:gd name="T0" fmla="*/ 71 w 71"/>
                <a:gd name="T1" fmla="*/ 106 h 106"/>
                <a:gd name="T2" fmla="*/ 49 w 71"/>
                <a:gd name="T3" fmla="*/ 81 h 106"/>
                <a:gd name="T4" fmla="*/ 27 w 71"/>
                <a:gd name="T5" fmla="*/ 41 h 106"/>
                <a:gd name="T6" fmla="*/ 16 w 71"/>
                <a:gd name="T7" fmla="*/ 20 h 106"/>
                <a:gd name="T8" fmla="*/ 8 w 71"/>
                <a:gd name="T9" fmla="*/ 12 h 106"/>
                <a:gd name="T10" fmla="*/ 0 w 71"/>
                <a:gd name="T11" fmla="*/ 0 h 1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1" h="106">
                  <a:moveTo>
                    <a:pt x="71" y="106"/>
                  </a:moveTo>
                  <a:lnTo>
                    <a:pt x="49" y="81"/>
                  </a:lnTo>
                  <a:lnTo>
                    <a:pt x="27" y="41"/>
                  </a:lnTo>
                  <a:lnTo>
                    <a:pt x="16" y="20"/>
                  </a:lnTo>
                  <a:lnTo>
                    <a:pt x="8" y="12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6" name="Freeform 26"/>
            <p:cNvSpPr>
              <a:spLocks/>
            </p:cNvSpPr>
            <p:nvPr/>
          </p:nvSpPr>
          <p:spPr bwMode="auto">
            <a:xfrm>
              <a:off x="3648" y="3072"/>
              <a:ext cx="30" cy="83"/>
            </a:xfrm>
            <a:custGeom>
              <a:avLst/>
              <a:gdLst>
                <a:gd name="T0" fmla="*/ 30 w 30"/>
                <a:gd name="T1" fmla="*/ 0 h 83"/>
                <a:gd name="T2" fmla="*/ 25 w 30"/>
                <a:gd name="T3" fmla="*/ 11 h 83"/>
                <a:gd name="T4" fmla="*/ 8 w 30"/>
                <a:gd name="T5" fmla="*/ 33 h 83"/>
                <a:gd name="T6" fmla="*/ 0 w 30"/>
                <a:gd name="T7" fmla="*/ 54 h 83"/>
                <a:gd name="T8" fmla="*/ 0 w 30"/>
                <a:gd name="T9" fmla="*/ 74 h 83"/>
                <a:gd name="T10" fmla="*/ 0 w 30"/>
                <a:gd name="T11" fmla="*/ 83 h 8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0" h="83">
                  <a:moveTo>
                    <a:pt x="30" y="0"/>
                  </a:moveTo>
                  <a:lnTo>
                    <a:pt x="25" y="11"/>
                  </a:lnTo>
                  <a:lnTo>
                    <a:pt x="8" y="33"/>
                  </a:lnTo>
                  <a:lnTo>
                    <a:pt x="0" y="54"/>
                  </a:lnTo>
                  <a:lnTo>
                    <a:pt x="0" y="74"/>
                  </a:lnTo>
                  <a:lnTo>
                    <a:pt x="0" y="83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7" name="Freeform 27"/>
            <p:cNvSpPr>
              <a:spLocks/>
            </p:cNvSpPr>
            <p:nvPr/>
          </p:nvSpPr>
          <p:spPr bwMode="auto">
            <a:xfrm>
              <a:off x="3600" y="2894"/>
              <a:ext cx="79" cy="253"/>
            </a:xfrm>
            <a:custGeom>
              <a:avLst/>
              <a:gdLst>
                <a:gd name="T0" fmla="*/ 14 w 79"/>
                <a:gd name="T1" fmla="*/ 253 h 253"/>
                <a:gd name="T2" fmla="*/ 3 w 79"/>
                <a:gd name="T3" fmla="*/ 199 h 253"/>
                <a:gd name="T4" fmla="*/ 0 w 79"/>
                <a:gd name="T5" fmla="*/ 177 h 253"/>
                <a:gd name="T6" fmla="*/ 0 w 79"/>
                <a:gd name="T7" fmla="*/ 148 h 253"/>
                <a:gd name="T8" fmla="*/ 3 w 79"/>
                <a:gd name="T9" fmla="*/ 121 h 253"/>
                <a:gd name="T10" fmla="*/ 11 w 79"/>
                <a:gd name="T11" fmla="*/ 98 h 253"/>
                <a:gd name="T12" fmla="*/ 22 w 79"/>
                <a:gd name="T13" fmla="*/ 83 h 253"/>
                <a:gd name="T14" fmla="*/ 38 w 79"/>
                <a:gd name="T15" fmla="*/ 67 h 253"/>
                <a:gd name="T16" fmla="*/ 54 w 79"/>
                <a:gd name="T17" fmla="*/ 47 h 253"/>
                <a:gd name="T18" fmla="*/ 70 w 79"/>
                <a:gd name="T19" fmla="*/ 18 h 253"/>
                <a:gd name="T20" fmla="*/ 79 w 79"/>
                <a:gd name="T21" fmla="*/ 0 h 2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79" h="253">
                  <a:moveTo>
                    <a:pt x="14" y="253"/>
                  </a:moveTo>
                  <a:lnTo>
                    <a:pt x="3" y="199"/>
                  </a:lnTo>
                  <a:lnTo>
                    <a:pt x="0" y="177"/>
                  </a:lnTo>
                  <a:lnTo>
                    <a:pt x="0" y="148"/>
                  </a:lnTo>
                  <a:lnTo>
                    <a:pt x="3" y="121"/>
                  </a:lnTo>
                  <a:lnTo>
                    <a:pt x="11" y="98"/>
                  </a:lnTo>
                  <a:lnTo>
                    <a:pt x="22" y="83"/>
                  </a:lnTo>
                  <a:lnTo>
                    <a:pt x="38" y="67"/>
                  </a:lnTo>
                  <a:lnTo>
                    <a:pt x="54" y="47"/>
                  </a:lnTo>
                  <a:lnTo>
                    <a:pt x="70" y="18"/>
                  </a:lnTo>
                  <a:lnTo>
                    <a:pt x="79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8" name="Freeform 28"/>
            <p:cNvSpPr>
              <a:spLocks/>
            </p:cNvSpPr>
            <p:nvPr/>
          </p:nvSpPr>
          <p:spPr bwMode="auto">
            <a:xfrm>
              <a:off x="3600" y="2976"/>
              <a:ext cx="46" cy="23"/>
            </a:xfrm>
            <a:custGeom>
              <a:avLst/>
              <a:gdLst>
                <a:gd name="T0" fmla="*/ 0 w 46"/>
                <a:gd name="T1" fmla="*/ 23 h 23"/>
                <a:gd name="T2" fmla="*/ 24 w 46"/>
                <a:gd name="T3" fmla="*/ 14 h 23"/>
                <a:gd name="T4" fmla="*/ 40 w 46"/>
                <a:gd name="T5" fmla="*/ 5 h 23"/>
                <a:gd name="T6" fmla="*/ 46 w 46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6" h="23">
                  <a:moveTo>
                    <a:pt x="0" y="23"/>
                  </a:moveTo>
                  <a:lnTo>
                    <a:pt x="24" y="14"/>
                  </a:lnTo>
                  <a:lnTo>
                    <a:pt x="40" y="5"/>
                  </a:lnTo>
                  <a:lnTo>
                    <a:pt x="46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9" name="Freeform 29"/>
            <p:cNvSpPr>
              <a:spLocks/>
            </p:cNvSpPr>
            <p:nvPr/>
          </p:nvSpPr>
          <p:spPr bwMode="auto">
            <a:xfrm>
              <a:off x="3696" y="2784"/>
              <a:ext cx="248" cy="99"/>
            </a:xfrm>
            <a:custGeom>
              <a:avLst/>
              <a:gdLst>
                <a:gd name="T0" fmla="*/ 0 w 248"/>
                <a:gd name="T1" fmla="*/ 99 h 99"/>
                <a:gd name="T2" fmla="*/ 10 w 248"/>
                <a:gd name="T3" fmla="*/ 92 h 99"/>
                <a:gd name="T4" fmla="*/ 27 w 248"/>
                <a:gd name="T5" fmla="*/ 79 h 99"/>
                <a:gd name="T6" fmla="*/ 54 w 248"/>
                <a:gd name="T7" fmla="*/ 65 h 99"/>
                <a:gd name="T8" fmla="*/ 78 w 248"/>
                <a:gd name="T9" fmla="*/ 52 h 99"/>
                <a:gd name="T10" fmla="*/ 127 w 248"/>
                <a:gd name="T11" fmla="*/ 32 h 99"/>
                <a:gd name="T12" fmla="*/ 156 w 248"/>
                <a:gd name="T13" fmla="*/ 23 h 99"/>
                <a:gd name="T14" fmla="*/ 194 w 248"/>
                <a:gd name="T15" fmla="*/ 14 h 99"/>
                <a:gd name="T16" fmla="*/ 224 w 248"/>
                <a:gd name="T17" fmla="*/ 9 h 99"/>
                <a:gd name="T18" fmla="*/ 240 w 248"/>
                <a:gd name="T19" fmla="*/ 5 h 99"/>
                <a:gd name="T20" fmla="*/ 248 w 248"/>
                <a:gd name="T21" fmla="*/ 0 h 9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48" h="99">
                  <a:moveTo>
                    <a:pt x="0" y="99"/>
                  </a:moveTo>
                  <a:lnTo>
                    <a:pt x="10" y="92"/>
                  </a:lnTo>
                  <a:lnTo>
                    <a:pt x="27" y="79"/>
                  </a:lnTo>
                  <a:lnTo>
                    <a:pt x="54" y="65"/>
                  </a:lnTo>
                  <a:lnTo>
                    <a:pt x="78" y="52"/>
                  </a:lnTo>
                  <a:lnTo>
                    <a:pt x="127" y="32"/>
                  </a:lnTo>
                  <a:lnTo>
                    <a:pt x="156" y="23"/>
                  </a:lnTo>
                  <a:lnTo>
                    <a:pt x="194" y="14"/>
                  </a:lnTo>
                  <a:lnTo>
                    <a:pt x="224" y="9"/>
                  </a:lnTo>
                  <a:lnTo>
                    <a:pt x="240" y="5"/>
                  </a:lnTo>
                  <a:lnTo>
                    <a:pt x="248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50" name="Freeform 30"/>
            <p:cNvSpPr>
              <a:spLocks/>
            </p:cNvSpPr>
            <p:nvPr/>
          </p:nvSpPr>
          <p:spPr bwMode="auto">
            <a:xfrm>
              <a:off x="3744" y="2784"/>
              <a:ext cx="62" cy="77"/>
            </a:xfrm>
            <a:custGeom>
              <a:avLst/>
              <a:gdLst>
                <a:gd name="T0" fmla="*/ 62 w 62"/>
                <a:gd name="T1" fmla="*/ 0 h 77"/>
                <a:gd name="T2" fmla="*/ 46 w 62"/>
                <a:gd name="T3" fmla="*/ 5 h 77"/>
                <a:gd name="T4" fmla="*/ 35 w 62"/>
                <a:gd name="T5" fmla="*/ 14 h 77"/>
                <a:gd name="T6" fmla="*/ 22 w 62"/>
                <a:gd name="T7" fmla="*/ 32 h 77"/>
                <a:gd name="T8" fmla="*/ 11 w 62"/>
                <a:gd name="T9" fmla="*/ 52 h 77"/>
                <a:gd name="T10" fmla="*/ 6 w 62"/>
                <a:gd name="T11" fmla="*/ 63 h 77"/>
                <a:gd name="T12" fmla="*/ 0 w 62"/>
                <a:gd name="T13" fmla="*/ 77 h 7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2" h="77">
                  <a:moveTo>
                    <a:pt x="62" y="0"/>
                  </a:moveTo>
                  <a:lnTo>
                    <a:pt x="46" y="5"/>
                  </a:lnTo>
                  <a:lnTo>
                    <a:pt x="35" y="14"/>
                  </a:lnTo>
                  <a:lnTo>
                    <a:pt x="22" y="32"/>
                  </a:lnTo>
                  <a:lnTo>
                    <a:pt x="11" y="52"/>
                  </a:lnTo>
                  <a:lnTo>
                    <a:pt x="6" y="63"/>
                  </a:lnTo>
                  <a:lnTo>
                    <a:pt x="0" y="77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51" name="Freeform 31"/>
            <p:cNvSpPr>
              <a:spLocks/>
            </p:cNvSpPr>
            <p:nvPr/>
          </p:nvSpPr>
          <p:spPr bwMode="auto">
            <a:xfrm>
              <a:off x="3676" y="2897"/>
              <a:ext cx="446" cy="38"/>
            </a:xfrm>
            <a:custGeom>
              <a:avLst/>
              <a:gdLst>
                <a:gd name="T0" fmla="*/ 0 w 446"/>
                <a:gd name="T1" fmla="*/ 0 h 38"/>
                <a:gd name="T2" fmla="*/ 22 w 446"/>
                <a:gd name="T3" fmla="*/ 2 h 38"/>
                <a:gd name="T4" fmla="*/ 90 w 446"/>
                <a:gd name="T5" fmla="*/ 2 h 38"/>
                <a:gd name="T6" fmla="*/ 146 w 446"/>
                <a:gd name="T7" fmla="*/ 7 h 38"/>
                <a:gd name="T8" fmla="*/ 184 w 446"/>
                <a:gd name="T9" fmla="*/ 16 h 38"/>
                <a:gd name="T10" fmla="*/ 206 w 446"/>
                <a:gd name="T11" fmla="*/ 20 h 38"/>
                <a:gd name="T12" fmla="*/ 252 w 446"/>
                <a:gd name="T13" fmla="*/ 25 h 38"/>
                <a:gd name="T14" fmla="*/ 306 w 446"/>
                <a:gd name="T15" fmla="*/ 32 h 38"/>
                <a:gd name="T16" fmla="*/ 335 w 446"/>
                <a:gd name="T17" fmla="*/ 38 h 38"/>
                <a:gd name="T18" fmla="*/ 357 w 446"/>
                <a:gd name="T19" fmla="*/ 38 h 38"/>
                <a:gd name="T20" fmla="*/ 400 w 446"/>
                <a:gd name="T21" fmla="*/ 34 h 38"/>
                <a:gd name="T22" fmla="*/ 427 w 446"/>
                <a:gd name="T23" fmla="*/ 34 h 38"/>
                <a:gd name="T24" fmla="*/ 446 w 446"/>
                <a:gd name="T25" fmla="*/ 29 h 3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46" h="38">
                  <a:moveTo>
                    <a:pt x="0" y="0"/>
                  </a:moveTo>
                  <a:lnTo>
                    <a:pt x="22" y="2"/>
                  </a:lnTo>
                  <a:lnTo>
                    <a:pt x="90" y="2"/>
                  </a:lnTo>
                  <a:lnTo>
                    <a:pt x="146" y="7"/>
                  </a:lnTo>
                  <a:lnTo>
                    <a:pt x="184" y="16"/>
                  </a:lnTo>
                  <a:lnTo>
                    <a:pt x="206" y="20"/>
                  </a:lnTo>
                  <a:lnTo>
                    <a:pt x="252" y="25"/>
                  </a:lnTo>
                  <a:lnTo>
                    <a:pt x="306" y="32"/>
                  </a:lnTo>
                  <a:lnTo>
                    <a:pt x="335" y="38"/>
                  </a:lnTo>
                  <a:lnTo>
                    <a:pt x="357" y="38"/>
                  </a:lnTo>
                  <a:lnTo>
                    <a:pt x="400" y="34"/>
                  </a:lnTo>
                  <a:lnTo>
                    <a:pt x="427" y="34"/>
                  </a:lnTo>
                  <a:lnTo>
                    <a:pt x="446" y="29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52" name="Freeform 32"/>
            <p:cNvSpPr>
              <a:spLocks/>
            </p:cNvSpPr>
            <p:nvPr/>
          </p:nvSpPr>
          <p:spPr bwMode="auto">
            <a:xfrm>
              <a:off x="3888" y="2928"/>
              <a:ext cx="70" cy="36"/>
            </a:xfrm>
            <a:custGeom>
              <a:avLst/>
              <a:gdLst>
                <a:gd name="T0" fmla="*/ 70 w 70"/>
                <a:gd name="T1" fmla="*/ 36 h 36"/>
                <a:gd name="T2" fmla="*/ 45 w 70"/>
                <a:gd name="T3" fmla="*/ 18 h 36"/>
                <a:gd name="T4" fmla="*/ 21 w 70"/>
                <a:gd name="T5" fmla="*/ 9 h 36"/>
                <a:gd name="T6" fmla="*/ 0 w 70"/>
                <a:gd name="T7" fmla="*/ 0 h 3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0" h="36">
                  <a:moveTo>
                    <a:pt x="70" y="36"/>
                  </a:moveTo>
                  <a:lnTo>
                    <a:pt x="45" y="18"/>
                  </a:lnTo>
                  <a:lnTo>
                    <a:pt x="21" y="9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53" name="Freeform 33"/>
            <p:cNvSpPr>
              <a:spLocks/>
            </p:cNvSpPr>
            <p:nvPr/>
          </p:nvSpPr>
          <p:spPr bwMode="auto">
            <a:xfrm>
              <a:off x="3950" y="2832"/>
              <a:ext cx="111" cy="81"/>
            </a:xfrm>
            <a:custGeom>
              <a:avLst/>
              <a:gdLst>
                <a:gd name="T0" fmla="*/ 111 w 111"/>
                <a:gd name="T1" fmla="*/ 0 h 81"/>
                <a:gd name="T2" fmla="*/ 98 w 111"/>
                <a:gd name="T3" fmla="*/ 14 h 81"/>
                <a:gd name="T4" fmla="*/ 60 w 111"/>
                <a:gd name="T5" fmla="*/ 32 h 81"/>
                <a:gd name="T6" fmla="*/ 30 w 111"/>
                <a:gd name="T7" fmla="*/ 50 h 81"/>
                <a:gd name="T8" fmla="*/ 14 w 111"/>
                <a:gd name="T9" fmla="*/ 65 h 81"/>
                <a:gd name="T10" fmla="*/ 8 w 111"/>
                <a:gd name="T11" fmla="*/ 72 h 81"/>
                <a:gd name="T12" fmla="*/ 0 w 111"/>
                <a:gd name="T13" fmla="*/ 81 h 8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1" h="81">
                  <a:moveTo>
                    <a:pt x="111" y="0"/>
                  </a:moveTo>
                  <a:lnTo>
                    <a:pt x="98" y="14"/>
                  </a:lnTo>
                  <a:lnTo>
                    <a:pt x="60" y="32"/>
                  </a:lnTo>
                  <a:lnTo>
                    <a:pt x="30" y="50"/>
                  </a:lnTo>
                  <a:lnTo>
                    <a:pt x="14" y="65"/>
                  </a:lnTo>
                  <a:lnTo>
                    <a:pt x="8" y="72"/>
                  </a:lnTo>
                  <a:lnTo>
                    <a:pt x="0" y="81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54" name="Freeform 34"/>
            <p:cNvSpPr>
              <a:spLocks/>
            </p:cNvSpPr>
            <p:nvPr/>
          </p:nvSpPr>
          <p:spPr bwMode="auto">
            <a:xfrm>
              <a:off x="3779" y="2914"/>
              <a:ext cx="109" cy="62"/>
            </a:xfrm>
            <a:custGeom>
              <a:avLst/>
              <a:gdLst>
                <a:gd name="T0" fmla="*/ 76 w 76"/>
                <a:gd name="T1" fmla="*/ 69 h 69"/>
                <a:gd name="T2" fmla="*/ 59 w 76"/>
                <a:gd name="T3" fmla="*/ 47 h 69"/>
                <a:gd name="T4" fmla="*/ 40 w 76"/>
                <a:gd name="T5" fmla="*/ 27 h 69"/>
                <a:gd name="T6" fmla="*/ 24 w 76"/>
                <a:gd name="T7" fmla="*/ 15 h 69"/>
                <a:gd name="T8" fmla="*/ 11 w 76"/>
                <a:gd name="T9" fmla="*/ 4 h 69"/>
                <a:gd name="T10" fmla="*/ 0 w 76"/>
                <a:gd name="T11" fmla="*/ 0 h 6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6" h="69">
                  <a:moveTo>
                    <a:pt x="76" y="69"/>
                  </a:moveTo>
                  <a:lnTo>
                    <a:pt x="59" y="47"/>
                  </a:lnTo>
                  <a:lnTo>
                    <a:pt x="40" y="27"/>
                  </a:lnTo>
                  <a:lnTo>
                    <a:pt x="24" y="15"/>
                  </a:lnTo>
                  <a:lnTo>
                    <a:pt x="11" y="4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</p:grpSp>
      <p:pic>
        <p:nvPicPr>
          <p:cNvPr id="3" name="Picture 36" descr="ED00184_"/>
          <p:cNvPicPr>
            <a:picLocks noChangeAspect="1" noChangeArrowheads="1"/>
          </p:cNvPicPr>
          <p:nvPr userDrawn="1"/>
        </p:nvPicPr>
        <p:blipFill>
          <a:blip r:embed="rId15" cstate="email"/>
          <a:srcRect/>
          <a:stretch>
            <a:fillRect/>
          </a:stretch>
        </p:blipFill>
        <p:spPr bwMode="auto">
          <a:xfrm>
            <a:off x="152400" y="6172200"/>
            <a:ext cx="1219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email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CA0B2C-A825-4AAE-B74D-2280E33CE43A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8" name="Rectangle 35"/>
          <p:cNvSpPr>
            <a:spLocks noChangeArrowheads="1"/>
          </p:cNvSpPr>
          <p:nvPr userDrawn="1"/>
        </p:nvSpPr>
        <p:spPr bwMode="auto">
          <a:xfrm>
            <a:off x="381000" y="0"/>
            <a:ext cx="76200" cy="68580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4000">
              <a:solidFill>
                <a:srgbClr val="000000"/>
              </a:solidFill>
            </a:endParaRPr>
          </a:p>
        </p:txBody>
      </p:sp>
      <p:grpSp>
        <p:nvGrpSpPr>
          <p:cNvPr id="2" name="Group 11"/>
          <p:cNvGrpSpPr>
            <a:grpSpLocks/>
          </p:cNvGrpSpPr>
          <p:nvPr userDrawn="1"/>
        </p:nvGrpSpPr>
        <p:grpSpPr bwMode="auto">
          <a:xfrm>
            <a:off x="228600" y="152400"/>
            <a:ext cx="982663" cy="836613"/>
            <a:chOff x="3552" y="2784"/>
            <a:chExt cx="619" cy="527"/>
          </a:xfrm>
        </p:grpSpPr>
        <p:sp>
          <p:nvSpPr>
            <p:cNvPr id="1032" name="Freeform 12"/>
            <p:cNvSpPr>
              <a:spLocks/>
            </p:cNvSpPr>
            <p:nvPr/>
          </p:nvSpPr>
          <p:spPr bwMode="auto">
            <a:xfrm>
              <a:off x="3586" y="2784"/>
              <a:ext cx="95" cy="123"/>
            </a:xfrm>
            <a:custGeom>
              <a:avLst/>
              <a:gdLst>
                <a:gd name="T0" fmla="*/ 92 w 95"/>
                <a:gd name="T1" fmla="*/ 114 h 123"/>
                <a:gd name="T2" fmla="*/ 78 w 95"/>
                <a:gd name="T3" fmla="*/ 105 h 123"/>
                <a:gd name="T4" fmla="*/ 62 w 95"/>
                <a:gd name="T5" fmla="*/ 85 h 123"/>
                <a:gd name="T6" fmla="*/ 46 w 95"/>
                <a:gd name="T7" fmla="*/ 62 h 123"/>
                <a:gd name="T8" fmla="*/ 30 w 95"/>
                <a:gd name="T9" fmla="*/ 33 h 123"/>
                <a:gd name="T10" fmla="*/ 24 w 95"/>
                <a:gd name="T11" fmla="*/ 6 h 123"/>
                <a:gd name="T12" fmla="*/ 24 w 95"/>
                <a:gd name="T13" fmla="*/ 0 h 123"/>
                <a:gd name="T14" fmla="*/ 22 w 95"/>
                <a:gd name="T15" fmla="*/ 0 h 123"/>
                <a:gd name="T16" fmla="*/ 14 w 95"/>
                <a:gd name="T17" fmla="*/ 2 h 123"/>
                <a:gd name="T18" fmla="*/ 3 w 95"/>
                <a:gd name="T19" fmla="*/ 6 h 123"/>
                <a:gd name="T20" fmla="*/ 0 w 95"/>
                <a:gd name="T21" fmla="*/ 6 h 123"/>
                <a:gd name="T22" fmla="*/ 0 w 95"/>
                <a:gd name="T23" fmla="*/ 11 h 123"/>
                <a:gd name="T24" fmla="*/ 11 w 95"/>
                <a:gd name="T25" fmla="*/ 29 h 123"/>
                <a:gd name="T26" fmla="*/ 27 w 95"/>
                <a:gd name="T27" fmla="*/ 60 h 123"/>
                <a:gd name="T28" fmla="*/ 43 w 95"/>
                <a:gd name="T29" fmla="*/ 85 h 123"/>
                <a:gd name="T30" fmla="*/ 76 w 95"/>
                <a:gd name="T31" fmla="*/ 116 h 123"/>
                <a:gd name="T32" fmla="*/ 84 w 95"/>
                <a:gd name="T33" fmla="*/ 123 h 123"/>
                <a:gd name="T34" fmla="*/ 95 w 95"/>
                <a:gd name="T35" fmla="*/ 121 h 123"/>
                <a:gd name="T36" fmla="*/ 92 w 95"/>
                <a:gd name="T37" fmla="*/ 114 h 12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95" h="123">
                  <a:moveTo>
                    <a:pt x="92" y="114"/>
                  </a:moveTo>
                  <a:lnTo>
                    <a:pt x="78" y="105"/>
                  </a:lnTo>
                  <a:lnTo>
                    <a:pt x="62" y="85"/>
                  </a:lnTo>
                  <a:lnTo>
                    <a:pt x="46" y="62"/>
                  </a:lnTo>
                  <a:lnTo>
                    <a:pt x="30" y="33"/>
                  </a:lnTo>
                  <a:lnTo>
                    <a:pt x="24" y="6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3" y="6"/>
                  </a:lnTo>
                  <a:lnTo>
                    <a:pt x="0" y="6"/>
                  </a:lnTo>
                  <a:lnTo>
                    <a:pt x="0" y="11"/>
                  </a:lnTo>
                  <a:lnTo>
                    <a:pt x="11" y="29"/>
                  </a:lnTo>
                  <a:lnTo>
                    <a:pt x="27" y="60"/>
                  </a:lnTo>
                  <a:lnTo>
                    <a:pt x="43" y="85"/>
                  </a:lnTo>
                  <a:lnTo>
                    <a:pt x="76" y="116"/>
                  </a:lnTo>
                  <a:lnTo>
                    <a:pt x="84" y="123"/>
                  </a:lnTo>
                  <a:lnTo>
                    <a:pt x="95" y="121"/>
                  </a:lnTo>
                  <a:lnTo>
                    <a:pt x="92" y="114"/>
                  </a:lnTo>
                </a:path>
              </a:pathLst>
            </a:custGeom>
            <a:solidFill>
              <a:srgbClr val="AC3D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3" name="Freeform 13"/>
            <p:cNvSpPr>
              <a:spLocks/>
            </p:cNvSpPr>
            <p:nvPr/>
          </p:nvSpPr>
          <p:spPr bwMode="auto">
            <a:xfrm>
              <a:off x="3552" y="2784"/>
              <a:ext cx="619" cy="527"/>
            </a:xfrm>
            <a:custGeom>
              <a:avLst/>
              <a:gdLst>
                <a:gd name="T0" fmla="*/ 78 w 619"/>
                <a:gd name="T1" fmla="*/ 128 h 527"/>
                <a:gd name="T2" fmla="*/ 13 w 619"/>
                <a:gd name="T3" fmla="*/ 193 h 527"/>
                <a:gd name="T4" fmla="*/ 0 w 619"/>
                <a:gd name="T5" fmla="*/ 229 h 527"/>
                <a:gd name="T6" fmla="*/ 16 w 619"/>
                <a:gd name="T7" fmla="*/ 224 h 527"/>
                <a:gd name="T8" fmla="*/ 3 w 619"/>
                <a:gd name="T9" fmla="*/ 256 h 527"/>
                <a:gd name="T10" fmla="*/ 32 w 619"/>
                <a:gd name="T11" fmla="*/ 372 h 527"/>
                <a:gd name="T12" fmla="*/ 70 w 619"/>
                <a:gd name="T13" fmla="*/ 433 h 527"/>
                <a:gd name="T14" fmla="*/ 92 w 619"/>
                <a:gd name="T15" fmla="*/ 397 h 527"/>
                <a:gd name="T16" fmla="*/ 124 w 619"/>
                <a:gd name="T17" fmla="*/ 388 h 527"/>
                <a:gd name="T18" fmla="*/ 151 w 619"/>
                <a:gd name="T19" fmla="*/ 453 h 527"/>
                <a:gd name="T20" fmla="*/ 173 w 619"/>
                <a:gd name="T21" fmla="*/ 448 h 527"/>
                <a:gd name="T22" fmla="*/ 238 w 619"/>
                <a:gd name="T23" fmla="*/ 527 h 527"/>
                <a:gd name="T24" fmla="*/ 249 w 619"/>
                <a:gd name="T25" fmla="*/ 435 h 527"/>
                <a:gd name="T26" fmla="*/ 262 w 619"/>
                <a:gd name="T27" fmla="*/ 433 h 527"/>
                <a:gd name="T28" fmla="*/ 276 w 619"/>
                <a:gd name="T29" fmla="*/ 381 h 527"/>
                <a:gd name="T30" fmla="*/ 324 w 619"/>
                <a:gd name="T31" fmla="*/ 401 h 527"/>
                <a:gd name="T32" fmla="*/ 373 w 619"/>
                <a:gd name="T33" fmla="*/ 473 h 527"/>
                <a:gd name="T34" fmla="*/ 378 w 619"/>
                <a:gd name="T35" fmla="*/ 457 h 527"/>
                <a:gd name="T36" fmla="*/ 408 w 619"/>
                <a:gd name="T37" fmla="*/ 455 h 527"/>
                <a:gd name="T38" fmla="*/ 421 w 619"/>
                <a:gd name="T39" fmla="*/ 435 h 527"/>
                <a:gd name="T40" fmla="*/ 462 w 619"/>
                <a:gd name="T41" fmla="*/ 430 h 527"/>
                <a:gd name="T42" fmla="*/ 505 w 619"/>
                <a:gd name="T43" fmla="*/ 455 h 527"/>
                <a:gd name="T44" fmla="*/ 538 w 619"/>
                <a:gd name="T45" fmla="*/ 450 h 527"/>
                <a:gd name="T46" fmla="*/ 548 w 619"/>
                <a:gd name="T47" fmla="*/ 441 h 527"/>
                <a:gd name="T48" fmla="*/ 519 w 619"/>
                <a:gd name="T49" fmla="*/ 386 h 527"/>
                <a:gd name="T50" fmla="*/ 516 w 619"/>
                <a:gd name="T51" fmla="*/ 372 h 527"/>
                <a:gd name="T52" fmla="*/ 489 w 619"/>
                <a:gd name="T53" fmla="*/ 325 h 527"/>
                <a:gd name="T54" fmla="*/ 508 w 619"/>
                <a:gd name="T55" fmla="*/ 303 h 527"/>
                <a:gd name="T56" fmla="*/ 548 w 619"/>
                <a:gd name="T57" fmla="*/ 294 h 527"/>
                <a:gd name="T58" fmla="*/ 548 w 619"/>
                <a:gd name="T59" fmla="*/ 282 h 527"/>
                <a:gd name="T60" fmla="*/ 513 w 619"/>
                <a:gd name="T61" fmla="*/ 278 h 527"/>
                <a:gd name="T62" fmla="*/ 424 w 619"/>
                <a:gd name="T63" fmla="*/ 224 h 527"/>
                <a:gd name="T64" fmla="*/ 432 w 619"/>
                <a:gd name="T65" fmla="*/ 211 h 527"/>
                <a:gd name="T66" fmla="*/ 457 w 619"/>
                <a:gd name="T67" fmla="*/ 204 h 527"/>
                <a:gd name="T68" fmla="*/ 513 w 619"/>
                <a:gd name="T69" fmla="*/ 193 h 527"/>
                <a:gd name="T70" fmla="*/ 538 w 619"/>
                <a:gd name="T71" fmla="*/ 202 h 527"/>
                <a:gd name="T72" fmla="*/ 532 w 619"/>
                <a:gd name="T73" fmla="*/ 179 h 527"/>
                <a:gd name="T74" fmla="*/ 573 w 619"/>
                <a:gd name="T75" fmla="*/ 166 h 527"/>
                <a:gd name="T76" fmla="*/ 619 w 619"/>
                <a:gd name="T77" fmla="*/ 128 h 527"/>
                <a:gd name="T78" fmla="*/ 562 w 619"/>
                <a:gd name="T79" fmla="*/ 141 h 527"/>
                <a:gd name="T80" fmla="*/ 538 w 619"/>
                <a:gd name="T81" fmla="*/ 112 h 527"/>
                <a:gd name="T82" fmla="*/ 519 w 619"/>
                <a:gd name="T83" fmla="*/ 110 h 527"/>
                <a:gd name="T84" fmla="*/ 492 w 619"/>
                <a:gd name="T85" fmla="*/ 92 h 527"/>
                <a:gd name="T86" fmla="*/ 519 w 619"/>
                <a:gd name="T87" fmla="*/ 52 h 527"/>
                <a:gd name="T88" fmla="*/ 497 w 619"/>
                <a:gd name="T89" fmla="*/ 54 h 527"/>
                <a:gd name="T90" fmla="*/ 424 w 619"/>
                <a:gd name="T91" fmla="*/ 72 h 527"/>
                <a:gd name="T92" fmla="*/ 348 w 619"/>
                <a:gd name="T93" fmla="*/ 59 h 527"/>
                <a:gd name="T94" fmla="*/ 348 w 619"/>
                <a:gd name="T95" fmla="*/ 43 h 527"/>
                <a:gd name="T96" fmla="*/ 386 w 619"/>
                <a:gd name="T97" fmla="*/ 27 h 527"/>
                <a:gd name="T98" fmla="*/ 397 w 619"/>
                <a:gd name="T99" fmla="*/ 5 h 527"/>
                <a:gd name="T100" fmla="*/ 346 w 619"/>
                <a:gd name="T101" fmla="*/ 9 h 527"/>
                <a:gd name="T102" fmla="*/ 284 w 619"/>
                <a:gd name="T103" fmla="*/ 5 h 527"/>
                <a:gd name="T104" fmla="*/ 251 w 619"/>
                <a:gd name="T105" fmla="*/ 20 h 527"/>
                <a:gd name="T106" fmla="*/ 257 w 619"/>
                <a:gd name="T107" fmla="*/ 7 h 527"/>
                <a:gd name="T108" fmla="*/ 240 w 619"/>
                <a:gd name="T109" fmla="*/ 3 h 527"/>
                <a:gd name="T110" fmla="*/ 154 w 619"/>
                <a:gd name="T111" fmla="*/ 34 h 527"/>
                <a:gd name="T112" fmla="*/ 119 w 619"/>
                <a:gd name="T113" fmla="*/ 83 h 52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619" h="527">
                  <a:moveTo>
                    <a:pt x="113" y="108"/>
                  </a:moveTo>
                  <a:lnTo>
                    <a:pt x="103" y="112"/>
                  </a:lnTo>
                  <a:lnTo>
                    <a:pt x="78" y="128"/>
                  </a:lnTo>
                  <a:lnTo>
                    <a:pt x="59" y="141"/>
                  </a:lnTo>
                  <a:lnTo>
                    <a:pt x="32" y="166"/>
                  </a:lnTo>
                  <a:lnTo>
                    <a:pt x="13" y="193"/>
                  </a:lnTo>
                  <a:lnTo>
                    <a:pt x="0" y="215"/>
                  </a:lnTo>
                  <a:lnTo>
                    <a:pt x="0" y="224"/>
                  </a:lnTo>
                  <a:lnTo>
                    <a:pt x="0" y="229"/>
                  </a:lnTo>
                  <a:lnTo>
                    <a:pt x="8" y="224"/>
                  </a:lnTo>
                  <a:lnTo>
                    <a:pt x="13" y="224"/>
                  </a:lnTo>
                  <a:lnTo>
                    <a:pt x="16" y="224"/>
                  </a:lnTo>
                  <a:lnTo>
                    <a:pt x="19" y="229"/>
                  </a:lnTo>
                  <a:lnTo>
                    <a:pt x="16" y="233"/>
                  </a:lnTo>
                  <a:lnTo>
                    <a:pt x="3" y="256"/>
                  </a:lnTo>
                  <a:lnTo>
                    <a:pt x="0" y="291"/>
                  </a:lnTo>
                  <a:lnTo>
                    <a:pt x="13" y="336"/>
                  </a:lnTo>
                  <a:lnTo>
                    <a:pt x="32" y="372"/>
                  </a:lnTo>
                  <a:lnTo>
                    <a:pt x="49" y="390"/>
                  </a:lnTo>
                  <a:lnTo>
                    <a:pt x="62" y="408"/>
                  </a:lnTo>
                  <a:lnTo>
                    <a:pt x="70" y="433"/>
                  </a:lnTo>
                  <a:lnTo>
                    <a:pt x="78" y="430"/>
                  </a:lnTo>
                  <a:lnTo>
                    <a:pt x="86" y="410"/>
                  </a:lnTo>
                  <a:lnTo>
                    <a:pt x="92" y="397"/>
                  </a:lnTo>
                  <a:lnTo>
                    <a:pt x="100" y="386"/>
                  </a:lnTo>
                  <a:lnTo>
                    <a:pt x="111" y="381"/>
                  </a:lnTo>
                  <a:lnTo>
                    <a:pt x="124" y="388"/>
                  </a:lnTo>
                  <a:lnTo>
                    <a:pt x="132" y="401"/>
                  </a:lnTo>
                  <a:lnTo>
                    <a:pt x="138" y="433"/>
                  </a:lnTo>
                  <a:lnTo>
                    <a:pt x="151" y="453"/>
                  </a:lnTo>
                  <a:lnTo>
                    <a:pt x="159" y="464"/>
                  </a:lnTo>
                  <a:lnTo>
                    <a:pt x="165" y="459"/>
                  </a:lnTo>
                  <a:lnTo>
                    <a:pt x="173" y="448"/>
                  </a:lnTo>
                  <a:lnTo>
                    <a:pt x="184" y="468"/>
                  </a:lnTo>
                  <a:lnTo>
                    <a:pt x="197" y="489"/>
                  </a:lnTo>
                  <a:lnTo>
                    <a:pt x="238" y="527"/>
                  </a:lnTo>
                  <a:lnTo>
                    <a:pt x="232" y="500"/>
                  </a:lnTo>
                  <a:lnTo>
                    <a:pt x="235" y="473"/>
                  </a:lnTo>
                  <a:lnTo>
                    <a:pt x="249" y="435"/>
                  </a:lnTo>
                  <a:lnTo>
                    <a:pt x="249" y="433"/>
                  </a:lnTo>
                  <a:lnTo>
                    <a:pt x="257" y="435"/>
                  </a:lnTo>
                  <a:lnTo>
                    <a:pt x="262" y="433"/>
                  </a:lnTo>
                  <a:lnTo>
                    <a:pt x="262" y="412"/>
                  </a:lnTo>
                  <a:lnTo>
                    <a:pt x="265" y="397"/>
                  </a:lnTo>
                  <a:lnTo>
                    <a:pt x="276" y="381"/>
                  </a:lnTo>
                  <a:lnTo>
                    <a:pt x="289" y="377"/>
                  </a:lnTo>
                  <a:lnTo>
                    <a:pt x="297" y="377"/>
                  </a:lnTo>
                  <a:lnTo>
                    <a:pt x="324" y="401"/>
                  </a:lnTo>
                  <a:lnTo>
                    <a:pt x="343" y="426"/>
                  </a:lnTo>
                  <a:lnTo>
                    <a:pt x="365" y="459"/>
                  </a:lnTo>
                  <a:lnTo>
                    <a:pt x="373" y="473"/>
                  </a:lnTo>
                  <a:lnTo>
                    <a:pt x="375" y="473"/>
                  </a:lnTo>
                  <a:lnTo>
                    <a:pt x="378" y="468"/>
                  </a:lnTo>
                  <a:lnTo>
                    <a:pt x="378" y="457"/>
                  </a:lnTo>
                  <a:lnTo>
                    <a:pt x="384" y="453"/>
                  </a:lnTo>
                  <a:lnTo>
                    <a:pt x="394" y="450"/>
                  </a:lnTo>
                  <a:lnTo>
                    <a:pt x="408" y="455"/>
                  </a:lnTo>
                  <a:lnTo>
                    <a:pt x="413" y="453"/>
                  </a:lnTo>
                  <a:lnTo>
                    <a:pt x="416" y="450"/>
                  </a:lnTo>
                  <a:lnTo>
                    <a:pt x="421" y="435"/>
                  </a:lnTo>
                  <a:lnTo>
                    <a:pt x="432" y="430"/>
                  </a:lnTo>
                  <a:lnTo>
                    <a:pt x="448" y="428"/>
                  </a:lnTo>
                  <a:lnTo>
                    <a:pt x="462" y="430"/>
                  </a:lnTo>
                  <a:lnTo>
                    <a:pt x="494" y="450"/>
                  </a:lnTo>
                  <a:lnTo>
                    <a:pt x="500" y="455"/>
                  </a:lnTo>
                  <a:lnTo>
                    <a:pt x="505" y="455"/>
                  </a:lnTo>
                  <a:lnTo>
                    <a:pt x="513" y="444"/>
                  </a:lnTo>
                  <a:lnTo>
                    <a:pt x="519" y="444"/>
                  </a:lnTo>
                  <a:lnTo>
                    <a:pt x="538" y="450"/>
                  </a:lnTo>
                  <a:lnTo>
                    <a:pt x="551" y="455"/>
                  </a:lnTo>
                  <a:lnTo>
                    <a:pt x="567" y="464"/>
                  </a:lnTo>
                  <a:lnTo>
                    <a:pt x="548" y="441"/>
                  </a:lnTo>
                  <a:lnTo>
                    <a:pt x="527" y="415"/>
                  </a:lnTo>
                  <a:lnTo>
                    <a:pt x="513" y="392"/>
                  </a:lnTo>
                  <a:lnTo>
                    <a:pt x="519" y="386"/>
                  </a:lnTo>
                  <a:lnTo>
                    <a:pt x="527" y="386"/>
                  </a:lnTo>
                  <a:lnTo>
                    <a:pt x="527" y="381"/>
                  </a:lnTo>
                  <a:lnTo>
                    <a:pt x="516" y="372"/>
                  </a:lnTo>
                  <a:lnTo>
                    <a:pt x="502" y="361"/>
                  </a:lnTo>
                  <a:lnTo>
                    <a:pt x="494" y="345"/>
                  </a:lnTo>
                  <a:lnTo>
                    <a:pt x="489" y="325"/>
                  </a:lnTo>
                  <a:lnTo>
                    <a:pt x="489" y="312"/>
                  </a:lnTo>
                  <a:lnTo>
                    <a:pt x="500" y="305"/>
                  </a:lnTo>
                  <a:lnTo>
                    <a:pt x="508" y="303"/>
                  </a:lnTo>
                  <a:lnTo>
                    <a:pt x="527" y="303"/>
                  </a:lnTo>
                  <a:lnTo>
                    <a:pt x="538" y="298"/>
                  </a:lnTo>
                  <a:lnTo>
                    <a:pt x="548" y="294"/>
                  </a:lnTo>
                  <a:lnTo>
                    <a:pt x="554" y="287"/>
                  </a:lnTo>
                  <a:lnTo>
                    <a:pt x="554" y="282"/>
                  </a:lnTo>
                  <a:lnTo>
                    <a:pt x="548" y="282"/>
                  </a:lnTo>
                  <a:lnTo>
                    <a:pt x="543" y="282"/>
                  </a:lnTo>
                  <a:lnTo>
                    <a:pt x="532" y="282"/>
                  </a:lnTo>
                  <a:lnTo>
                    <a:pt x="513" y="278"/>
                  </a:lnTo>
                  <a:lnTo>
                    <a:pt x="478" y="258"/>
                  </a:lnTo>
                  <a:lnTo>
                    <a:pt x="435" y="231"/>
                  </a:lnTo>
                  <a:lnTo>
                    <a:pt x="424" y="224"/>
                  </a:lnTo>
                  <a:lnTo>
                    <a:pt x="421" y="220"/>
                  </a:lnTo>
                  <a:lnTo>
                    <a:pt x="424" y="215"/>
                  </a:lnTo>
                  <a:lnTo>
                    <a:pt x="432" y="211"/>
                  </a:lnTo>
                  <a:lnTo>
                    <a:pt x="438" y="213"/>
                  </a:lnTo>
                  <a:lnTo>
                    <a:pt x="451" y="209"/>
                  </a:lnTo>
                  <a:lnTo>
                    <a:pt x="457" y="204"/>
                  </a:lnTo>
                  <a:lnTo>
                    <a:pt x="478" y="195"/>
                  </a:lnTo>
                  <a:lnTo>
                    <a:pt x="500" y="195"/>
                  </a:lnTo>
                  <a:lnTo>
                    <a:pt x="513" y="193"/>
                  </a:lnTo>
                  <a:lnTo>
                    <a:pt x="519" y="193"/>
                  </a:lnTo>
                  <a:lnTo>
                    <a:pt x="532" y="200"/>
                  </a:lnTo>
                  <a:lnTo>
                    <a:pt x="538" y="202"/>
                  </a:lnTo>
                  <a:lnTo>
                    <a:pt x="540" y="197"/>
                  </a:lnTo>
                  <a:lnTo>
                    <a:pt x="532" y="182"/>
                  </a:lnTo>
                  <a:lnTo>
                    <a:pt x="532" y="179"/>
                  </a:lnTo>
                  <a:lnTo>
                    <a:pt x="538" y="175"/>
                  </a:lnTo>
                  <a:lnTo>
                    <a:pt x="548" y="173"/>
                  </a:lnTo>
                  <a:lnTo>
                    <a:pt x="573" y="166"/>
                  </a:lnTo>
                  <a:lnTo>
                    <a:pt x="605" y="148"/>
                  </a:lnTo>
                  <a:lnTo>
                    <a:pt x="616" y="137"/>
                  </a:lnTo>
                  <a:lnTo>
                    <a:pt x="619" y="128"/>
                  </a:lnTo>
                  <a:lnTo>
                    <a:pt x="605" y="137"/>
                  </a:lnTo>
                  <a:lnTo>
                    <a:pt x="592" y="139"/>
                  </a:lnTo>
                  <a:lnTo>
                    <a:pt x="562" y="141"/>
                  </a:lnTo>
                  <a:lnTo>
                    <a:pt x="546" y="132"/>
                  </a:lnTo>
                  <a:lnTo>
                    <a:pt x="540" y="128"/>
                  </a:lnTo>
                  <a:lnTo>
                    <a:pt x="538" y="112"/>
                  </a:lnTo>
                  <a:lnTo>
                    <a:pt x="532" y="108"/>
                  </a:lnTo>
                  <a:lnTo>
                    <a:pt x="524" y="110"/>
                  </a:lnTo>
                  <a:lnTo>
                    <a:pt x="519" y="110"/>
                  </a:lnTo>
                  <a:lnTo>
                    <a:pt x="519" y="108"/>
                  </a:lnTo>
                  <a:lnTo>
                    <a:pt x="497" y="97"/>
                  </a:lnTo>
                  <a:lnTo>
                    <a:pt x="492" y="92"/>
                  </a:lnTo>
                  <a:lnTo>
                    <a:pt x="497" y="88"/>
                  </a:lnTo>
                  <a:lnTo>
                    <a:pt x="513" y="65"/>
                  </a:lnTo>
                  <a:lnTo>
                    <a:pt x="519" y="52"/>
                  </a:lnTo>
                  <a:lnTo>
                    <a:pt x="516" y="43"/>
                  </a:lnTo>
                  <a:lnTo>
                    <a:pt x="508" y="47"/>
                  </a:lnTo>
                  <a:lnTo>
                    <a:pt x="497" y="54"/>
                  </a:lnTo>
                  <a:lnTo>
                    <a:pt x="478" y="65"/>
                  </a:lnTo>
                  <a:lnTo>
                    <a:pt x="465" y="67"/>
                  </a:lnTo>
                  <a:lnTo>
                    <a:pt x="424" y="72"/>
                  </a:lnTo>
                  <a:lnTo>
                    <a:pt x="392" y="67"/>
                  </a:lnTo>
                  <a:lnTo>
                    <a:pt x="365" y="63"/>
                  </a:lnTo>
                  <a:lnTo>
                    <a:pt x="348" y="59"/>
                  </a:lnTo>
                  <a:lnTo>
                    <a:pt x="343" y="54"/>
                  </a:lnTo>
                  <a:lnTo>
                    <a:pt x="343" y="50"/>
                  </a:lnTo>
                  <a:lnTo>
                    <a:pt x="348" y="43"/>
                  </a:lnTo>
                  <a:lnTo>
                    <a:pt x="359" y="43"/>
                  </a:lnTo>
                  <a:lnTo>
                    <a:pt x="373" y="36"/>
                  </a:lnTo>
                  <a:lnTo>
                    <a:pt x="386" y="27"/>
                  </a:lnTo>
                  <a:lnTo>
                    <a:pt x="403" y="9"/>
                  </a:lnTo>
                  <a:lnTo>
                    <a:pt x="403" y="5"/>
                  </a:lnTo>
                  <a:lnTo>
                    <a:pt x="397" y="5"/>
                  </a:lnTo>
                  <a:lnTo>
                    <a:pt x="389" y="11"/>
                  </a:lnTo>
                  <a:lnTo>
                    <a:pt x="378" y="14"/>
                  </a:lnTo>
                  <a:lnTo>
                    <a:pt x="346" y="9"/>
                  </a:lnTo>
                  <a:lnTo>
                    <a:pt x="319" y="5"/>
                  </a:lnTo>
                  <a:lnTo>
                    <a:pt x="300" y="3"/>
                  </a:lnTo>
                  <a:lnTo>
                    <a:pt x="284" y="5"/>
                  </a:lnTo>
                  <a:lnTo>
                    <a:pt x="273" y="9"/>
                  </a:lnTo>
                  <a:lnTo>
                    <a:pt x="265" y="14"/>
                  </a:lnTo>
                  <a:lnTo>
                    <a:pt x="251" y="20"/>
                  </a:lnTo>
                  <a:lnTo>
                    <a:pt x="249" y="18"/>
                  </a:lnTo>
                  <a:lnTo>
                    <a:pt x="251" y="14"/>
                  </a:lnTo>
                  <a:lnTo>
                    <a:pt x="257" y="7"/>
                  </a:lnTo>
                  <a:lnTo>
                    <a:pt x="257" y="5"/>
                  </a:lnTo>
                  <a:lnTo>
                    <a:pt x="254" y="0"/>
                  </a:lnTo>
                  <a:lnTo>
                    <a:pt x="240" y="3"/>
                  </a:lnTo>
                  <a:lnTo>
                    <a:pt x="205" y="11"/>
                  </a:lnTo>
                  <a:lnTo>
                    <a:pt x="176" y="25"/>
                  </a:lnTo>
                  <a:lnTo>
                    <a:pt x="154" y="34"/>
                  </a:lnTo>
                  <a:lnTo>
                    <a:pt x="138" y="47"/>
                  </a:lnTo>
                  <a:lnTo>
                    <a:pt x="124" y="65"/>
                  </a:lnTo>
                  <a:lnTo>
                    <a:pt x="119" y="83"/>
                  </a:lnTo>
                  <a:lnTo>
                    <a:pt x="119" y="97"/>
                  </a:lnTo>
                  <a:lnTo>
                    <a:pt x="113" y="108"/>
                  </a:lnTo>
                </a:path>
              </a:pathLst>
            </a:custGeom>
            <a:gradFill rotWithShape="1">
              <a:gsLst>
                <a:gs pos="0">
                  <a:srgbClr val="FF9900"/>
                </a:gs>
                <a:gs pos="100000">
                  <a:srgbClr val="AC3D00"/>
                </a:gs>
              </a:gsLst>
              <a:lin ang="5400000" scaled="1"/>
            </a:gra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4" name="Freeform 14"/>
            <p:cNvSpPr>
              <a:spLocks/>
            </p:cNvSpPr>
            <p:nvPr/>
          </p:nvSpPr>
          <p:spPr bwMode="auto">
            <a:xfrm>
              <a:off x="3648" y="2880"/>
              <a:ext cx="413" cy="333"/>
            </a:xfrm>
            <a:custGeom>
              <a:avLst/>
              <a:gdLst>
                <a:gd name="T0" fmla="*/ 0 w 413"/>
                <a:gd name="T1" fmla="*/ 0 h 333"/>
                <a:gd name="T2" fmla="*/ 35 w 413"/>
                <a:gd name="T3" fmla="*/ 31 h 333"/>
                <a:gd name="T4" fmla="*/ 103 w 413"/>
                <a:gd name="T5" fmla="*/ 87 h 333"/>
                <a:gd name="T6" fmla="*/ 167 w 413"/>
                <a:gd name="T7" fmla="*/ 141 h 333"/>
                <a:gd name="T8" fmla="*/ 219 w 413"/>
                <a:gd name="T9" fmla="*/ 179 h 333"/>
                <a:gd name="T10" fmla="*/ 248 w 413"/>
                <a:gd name="T11" fmla="*/ 208 h 333"/>
                <a:gd name="T12" fmla="*/ 259 w 413"/>
                <a:gd name="T13" fmla="*/ 215 h 333"/>
                <a:gd name="T14" fmla="*/ 286 w 413"/>
                <a:gd name="T15" fmla="*/ 237 h 333"/>
                <a:gd name="T16" fmla="*/ 313 w 413"/>
                <a:gd name="T17" fmla="*/ 264 h 333"/>
                <a:gd name="T18" fmla="*/ 340 w 413"/>
                <a:gd name="T19" fmla="*/ 284 h 333"/>
                <a:gd name="T20" fmla="*/ 373 w 413"/>
                <a:gd name="T21" fmla="*/ 309 h 333"/>
                <a:gd name="T22" fmla="*/ 413 w 413"/>
                <a:gd name="T23" fmla="*/ 333 h 33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13" h="333">
                  <a:moveTo>
                    <a:pt x="0" y="0"/>
                  </a:moveTo>
                  <a:lnTo>
                    <a:pt x="35" y="31"/>
                  </a:lnTo>
                  <a:lnTo>
                    <a:pt x="103" y="87"/>
                  </a:lnTo>
                  <a:lnTo>
                    <a:pt x="167" y="141"/>
                  </a:lnTo>
                  <a:lnTo>
                    <a:pt x="219" y="179"/>
                  </a:lnTo>
                  <a:lnTo>
                    <a:pt x="248" y="208"/>
                  </a:lnTo>
                  <a:lnTo>
                    <a:pt x="259" y="215"/>
                  </a:lnTo>
                  <a:lnTo>
                    <a:pt x="286" y="237"/>
                  </a:lnTo>
                  <a:lnTo>
                    <a:pt x="313" y="264"/>
                  </a:lnTo>
                  <a:lnTo>
                    <a:pt x="340" y="284"/>
                  </a:lnTo>
                  <a:lnTo>
                    <a:pt x="373" y="309"/>
                  </a:lnTo>
                  <a:lnTo>
                    <a:pt x="413" y="333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5" name="Freeform 15"/>
            <p:cNvSpPr>
              <a:spLocks/>
            </p:cNvSpPr>
            <p:nvPr/>
          </p:nvSpPr>
          <p:spPr bwMode="auto">
            <a:xfrm>
              <a:off x="3936" y="3120"/>
              <a:ext cx="72" cy="11"/>
            </a:xfrm>
            <a:custGeom>
              <a:avLst/>
              <a:gdLst>
                <a:gd name="T0" fmla="*/ 0 w 72"/>
                <a:gd name="T1" fmla="*/ 0 h 11"/>
                <a:gd name="T2" fmla="*/ 16 w 72"/>
                <a:gd name="T3" fmla="*/ 0 h 11"/>
                <a:gd name="T4" fmla="*/ 24 w 72"/>
                <a:gd name="T5" fmla="*/ 0 h 11"/>
                <a:gd name="T6" fmla="*/ 43 w 72"/>
                <a:gd name="T7" fmla="*/ 7 h 11"/>
                <a:gd name="T8" fmla="*/ 59 w 72"/>
                <a:gd name="T9" fmla="*/ 11 h 11"/>
                <a:gd name="T10" fmla="*/ 72 w 72"/>
                <a:gd name="T11" fmla="*/ 11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2" h="11">
                  <a:moveTo>
                    <a:pt x="0" y="0"/>
                  </a:moveTo>
                  <a:lnTo>
                    <a:pt x="16" y="0"/>
                  </a:lnTo>
                  <a:lnTo>
                    <a:pt x="24" y="0"/>
                  </a:lnTo>
                  <a:lnTo>
                    <a:pt x="43" y="7"/>
                  </a:lnTo>
                  <a:lnTo>
                    <a:pt x="59" y="11"/>
                  </a:lnTo>
                  <a:lnTo>
                    <a:pt x="72" y="11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6" name="Freeform 16"/>
            <p:cNvSpPr>
              <a:spLocks/>
            </p:cNvSpPr>
            <p:nvPr/>
          </p:nvSpPr>
          <p:spPr bwMode="auto">
            <a:xfrm>
              <a:off x="3929" y="3120"/>
              <a:ext cx="30" cy="117"/>
            </a:xfrm>
            <a:custGeom>
              <a:avLst/>
              <a:gdLst>
                <a:gd name="T0" fmla="*/ 0 w 30"/>
                <a:gd name="T1" fmla="*/ 0 h 117"/>
                <a:gd name="T2" fmla="*/ 6 w 30"/>
                <a:gd name="T3" fmla="*/ 16 h 117"/>
                <a:gd name="T4" fmla="*/ 14 w 30"/>
                <a:gd name="T5" fmla="*/ 54 h 117"/>
                <a:gd name="T6" fmla="*/ 19 w 30"/>
                <a:gd name="T7" fmla="*/ 87 h 117"/>
                <a:gd name="T8" fmla="*/ 30 w 30"/>
                <a:gd name="T9" fmla="*/ 117 h 1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" h="117">
                  <a:moveTo>
                    <a:pt x="0" y="0"/>
                  </a:moveTo>
                  <a:lnTo>
                    <a:pt x="6" y="16"/>
                  </a:lnTo>
                  <a:lnTo>
                    <a:pt x="14" y="54"/>
                  </a:lnTo>
                  <a:lnTo>
                    <a:pt x="19" y="87"/>
                  </a:lnTo>
                  <a:lnTo>
                    <a:pt x="30" y="117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7" name="Freeform 17"/>
            <p:cNvSpPr>
              <a:spLocks/>
            </p:cNvSpPr>
            <p:nvPr/>
          </p:nvSpPr>
          <p:spPr bwMode="auto">
            <a:xfrm>
              <a:off x="3840" y="3038"/>
              <a:ext cx="38" cy="92"/>
            </a:xfrm>
            <a:custGeom>
              <a:avLst/>
              <a:gdLst>
                <a:gd name="T0" fmla="*/ 38 w 38"/>
                <a:gd name="T1" fmla="*/ 92 h 92"/>
                <a:gd name="T2" fmla="*/ 21 w 38"/>
                <a:gd name="T3" fmla="*/ 63 h 92"/>
                <a:gd name="T4" fmla="*/ 11 w 38"/>
                <a:gd name="T5" fmla="*/ 42 h 92"/>
                <a:gd name="T6" fmla="*/ 0 w 38"/>
                <a:gd name="T7" fmla="*/ 20 h 92"/>
                <a:gd name="T8" fmla="*/ 0 w 38"/>
                <a:gd name="T9" fmla="*/ 4 h 92"/>
                <a:gd name="T10" fmla="*/ 0 w 38"/>
                <a:gd name="T11" fmla="*/ 0 h 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8" h="92">
                  <a:moveTo>
                    <a:pt x="38" y="92"/>
                  </a:moveTo>
                  <a:lnTo>
                    <a:pt x="21" y="63"/>
                  </a:lnTo>
                  <a:lnTo>
                    <a:pt x="11" y="42"/>
                  </a:lnTo>
                  <a:lnTo>
                    <a:pt x="0" y="20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8" name="Freeform 18"/>
            <p:cNvSpPr>
              <a:spLocks/>
            </p:cNvSpPr>
            <p:nvPr/>
          </p:nvSpPr>
          <p:spPr bwMode="auto">
            <a:xfrm>
              <a:off x="3744" y="2976"/>
              <a:ext cx="71" cy="143"/>
            </a:xfrm>
            <a:custGeom>
              <a:avLst/>
              <a:gdLst>
                <a:gd name="T0" fmla="*/ 0 w 71"/>
                <a:gd name="T1" fmla="*/ 0 h 143"/>
                <a:gd name="T2" fmla="*/ 17 w 71"/>
                <a:gd name="T3" fmla="*/ 22 h 143"/>
                <a:gd name="T4" fmla="*/ 28 w 71"/>
                <a:gd name="T5" fmla="*/ 60 h 143"/>
                <a:gd name="T6" fmla="*/ 44 w 71"/>
                <a:gd name="T7" fmla="*/ 94 h 143"/>
                <a:gd name="T8" fmla="*/ 60 w 71"/>
                <a:gd name="T9" fmla="*/ 123 h 143"/>
                <a:gd name="T10" fmla="*/ 71 w 71"/>
                <a:gd name="T11" fmla="*/ 143 h 14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1" h="143">
                  <a:moveTo>
                    <a:pt x="0" y="0"/>
                  </a:moveTo>
                  <a:lnTo>
                    <a:pt x="17" y="22"/>
                  </a:lnTo>
                  <a:lnTo>
                    <a:pt x="28" y="60"/>
                  </a:lnTo>
                  <a:lnTo>
                    <a:pt x="44" y="94"/>
                  </a:lnTo>
                  <a:lnTo>
                    <a:pt x="60" y="123"/>
                  </a:lnTo>
                  <a:lnTo>
                    <a:pt x="71" y="143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39" name="Freeform 19"/>
            <p:cNvSpPr>
              <a:spLocks/>
            </p:cNvSpPr>
            <p:nvPr/>
          </p:nvSpPr>
          <p:spPr bwMode="auto">
            <a:xfrm>
              <a:off x="3840" y="3024"/>
              <a:ext cx="205" cy="36"/>
            </a:xfrm>
            <a:custGeom>
              <a:avLst/>
              <a:gdLst>
                <a:gd name="T0" fmla="*/ 0 w 205"/>
                <a:gd name="T1" fmla="*/ 0 h 36"/>
                <a:gd name="T2" fmla="*/ 40 w 205"/>
                <a:gd name="T3" fmla="*/ 14 h 36"/>
                <a:gd name="T4" fmla="*/ 100 w 205"/>
                <a:gd name="T5" fmla="*/ 29 h 36"/>
                <a:gd name="T6" fmla="*/ 140 w 205"/>
                <a:gd name="T7" fmla="*/ 34 h 36"/>
                <a:gd name="T8" fmla="*/ 186 w 205"/>
                <a:gd name="T9" fmla="*/ 36 h 36"/>
                <a:gd name="T10" fmla="*/ 205 w 205"/>
                <a:gd name="T11" fmla="*/ 36 h 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5" h="36">
                  <a:moveTo>
                    <a:pt x="0" y="0"/>
                  </a:moveTo>
                  <a:lnTo>
                    <a:pt x="40" y="14"/>
                  </a:lnTo>
                  <a:lnTo>
                    <a:pt x="100" y="29"/>
                  </a:lnTo>
                  <a:lnTo>
                    <a:pt x="140" y="34"/>
                  </a:lnTo>
                  <a:lnTo>
                    <a:pt x="186" y="36"/>
                  </a:lnTo>
                  <a:lnTo>
                    <a:pt x="205" y="36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0" name="Freeform 20"/>
            <p:cNvSpPr>
              <a:spLocks/>
            </p:cNvSpPr>
            <p:nvPr/>
          </p:nvSpPr>
          <p:spPr bwMode="auto">
            <a:xfrm>
              <a:off x="3744" y="2976"/>
              <a:ext cx="198" cy="53"/>
            </a:xfrm>
            <a:custGeom>
              <a:avLst/>
              <a:gdLst>
                <a:gd name="T0" fmla="*/ 198 w 198"/>
                <a:gd name="T1" fmla="*/ 53 h 53"/>
                <a:gd name="T2" fmla="*/ 141 w 198"/>
                <a:gd name="T3" fmla="*/ 44 h 53"/>
                <a:gd name="T4" fmla="*/ 92 w 198"/>
                <a:gd name="T5" fmla="*/ 31 h 53"/>
                <a:gd name="T6" fmla="*/ 35 w 198"/>
                <a:gd name="T7" fmla="*/ 11 h 53"/>
                <a:gd name="T8" fmla="*/ 0 w 198"/>
                <a:gd name="T9" fmla="*/ 0 h 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8" h="53">
                  <a:moveTo>
                    <a:pt x="198" y="53"/>
                  </a:moveTo>
                  <a:lnTo>
                    <a:pt x="141" y="44"/>
                  </a:lnTo>
                  <a:lnTo>
                    <a:pt x="92" y="31"/>
                  </a:lnTo>
                  <a:lnTo>
                    <a:pt x="35" y="11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1" name="Freeform 21"/>
            <p:cNvSpPr>
              <a:spLocks/>
            </p:cNvSpPr>
            <p:nvPr/>
          </p:nvSpPr>
          <p:spPr bwMode="auto">
            <a:xfrm>
              <a:off x="3840" y="2976"/>
              <a:ext cx="27" cy="9"/>
            </a:xfrm>
            <a:custGeom>
              <a:avLst/>
              <a:gdLst>
                <a:gd name="T0" fmla="*/ 0 w 27"/>
                <a:gd name="T1" fmla="*/ 9 h 9"/>
                <a:gd name="T2" fmla="*/ 14 w 27"/>
                <a:gd name="T3" fmla="*/ 7 h 9"/>
                <a:gd name="T4" fmla="*/ 27 w 27"/>
                <a:gd name="T5" fmla="*/ 0 h 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7" h="9">
                  <a:moveTo>
                    <a:pt x="0" y="9"/>
                  </a:moveTo>
                  <a:lnTo>
                    <a:pt x="14" y="7"/>
                  </a:lnTo>
                  <a:lnTo>
                    <a:pt x="27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2" name="Freeform 22"/>
            <p:cNvSpPr>
              <a:spLocks/>
            </p:cNvSpPr>
            <p:nvPr/>
          </p:nvSpPr>
          <p:spPr bwMode="auto">
            <a:xfrm>
              <a:off x="3675" y="2880"/>
              <a:ext cx="47" cy="378"/>
            </a:xfrm>
            <a:custGeom>
              <a:avLst/>
              <a:gdLst>
                <a:gd name="T0" fmla="*/ 87 w 87"/>
                <a:gd name="T1" fmla="*/ 378 h 378"/>
                <a:gd name="T2" fmla="*/ 70 w 87"/>
                <a:gd name="T3" fmla="*/ 304 h 378"/>
                <a:gd name="T4" fmla="*/ 57 w 87"/>
                <a:gd name="T5" fmla="*/ 237 h 378"/>
                <a:gd name="T6" fmla="*/ 35 w 87"/>
                <a:gd name="T7" fmla="*/ 172 h 378"/>
                <a:gd name="T8" fmla="*/ 22 w 87"/>
                <a:gd name="T9" fmla="*/ 118 h 378"/>
                <a:gd name="T10" fmla="*/ 11 w 87"/>
                <a:gd name="T11" fmla="*/ 78 h 378"/>
                <a:gd name="T12" fmla="*/ 0 w 87"/>
                <a:gd name="T13" fmla="*/ 36 h 378"/>
                <a:gd name="T14" fmla="*/ 0 w 87"/>
                <a:gd name="T15" fmla="*/ 11 h 378"/>
                <a:gd name="T16" fmla="*/ 0 w 87"/>
                <a:gd name="T17" fmla="*/ 0 h 37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7" h="378">
                  <a:moveTo>
                    <a:pt x="87" y="378"/>
                  </a:moveTo>
                  <a:lnTo>
                    <a:pt x="70" y="304"/>
                  </a:lnTo>
                  <a:lnTo>
                    <a:pt x="57" y="237"/>
                  </a:lnTo>
                  <a:lnTo>
                    <a:pt x="35" y="172"/>
                  </a:lnTo>
                  <a:lnTo>
                    <a:pt x="22" y="118"/>
                  </a:lnTo>
                  <a:lnTo>
                    <a:pt x="11" y="78"/>
                  </a:lnTo>
                  <a:lnTo>
                    <a:pt x="0" y="36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3" name="Freeform 23"/>
            <p:cNvSpPr>
              <a:spLocks/>
            </p:cNvSpPr>
            <p:nvPr/>
          </p:nvSpPr>
          <p:spPr bwMode="auto">
            <a:xfrm>
              <a:off x="3675" y="2976"/>
              <a:ext cx="119" cy="163"/>
            </a:xfrm>
            <a:custGeom>
              <a:avLst/>
              <a:gdLst>
                <a:gd name="T0" fmla="*/ 119 w 119"/>
                <a:gd name="T1" fmla="*/ 163 h 163"/>
                <a:gd name="T2" fmla="*/ 89 w 119"/>
                <a:gd name="T3" fmla="*/ 127 h 163"/>
                <a:gd name="T4" fmla="*/ 54 w 119"/>
                <a:gd name="T5" fmla="*/ 85 h 163"/>
                <a:gd name="T6" fmla="*/ 27 w 119"/>
                <a:gd name="T7" fmla="*/ 40 h 163"/>
                <a:gd name="T8" fmla="*/ 5 w 119"/>
                <a:gd name="T9" fmla="*/ 9 h 163"/>
                <a:gd name="T10" fmla="*/ 0 w 119"/>
                <a:gd name="T11" fmla="*/ 0 h 1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19" h="163">
                  <a:moveTo>
                    <a:pt x="119" y="163"/>
                  </a:moveTo>
                  <a:lnTo>
                    <a:pt x="89" y="127"/>
                  </a:lnTo>
                  <a:lnTo>
                    <a:pt x="54" y="85"/>
                  </a:lnTo>
                  <a:lnTo>
                    <a:pt x="27" y="40"/>
                  </a:lnTo>
                  <a:lnTo>
                    <a:pt x="5" y="9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4" name="Freeform 24"/>
            <p:cNvSpPr>
              <a:spLocks/>
            </p:cNvSpPr>
            <p:nvPr/>
          </p:nvSpPr>
          <p:spPr bwMode="auto">
            <a:xfrm>
              <a:off x="3648" y="2976"/>
              <a:ext cx="21" cy="83"/>
            </a:xfrm>
            <a:custGeom>
              <a:avLst/>
              <a:gdLst>
                <a:gd name="T0" fmla="*/ 0 w 21"/>
                <a:gd name="T1" fmla="*/ 83 h 83"/>
                <a:gd name="T2" fmla="*/ 5 w 21"/>
                <a:gd name="T3" fmla="*/ 56 h 83"/>
                <a:gd name="T4" fmla="*/ 13 w 21"/>
                <a:gd name="T5" fmla="*/ 32 h 83"/>
                <a:gd name="T6" fmla="*/ 21 w 21"/>
                <a:gd name="T7" fmla="*/ 14 h 83"/>
                <a:gd name="T8" fmla="*/ 21 w 21"/>
                <a:gd name="T9" fmla="*/ 5 h 83"/>
                <a:gd name="T10" fmla="*/ 21 w 21"/>
                <a:gd name="T11" fmla="*/ 0 h 8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" h="83">
                  <a:moveTo>
                    <a:pt x="0" y="83"/>
                  </a:moveTo>
                  <a:lnTo>
                    <a:pt x="5" y="56"/>
                  </a:lnTo>
                  <a:lnTo>
                    <a:pt x="13" y="32"/>
                  </a:lnTo>
                  <a:lnTo>
                    <a:pt x="21" y="14"/>
                  </a:lnTo>
                  <a:lnTo>
                    <a:pt x="21" y="5"/>
                  </a:lnTo>
                  <a:lnTo>
                    <a:pt x="21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5" name="Freeform 25"/>
            <p:cNvSpPr>
              <a:spLocks/>
            </p:cNvSpPr>
            <p:nvPr/>
          </p:nvSpPr>
          <p:spPr bwMode="auto">
            <a:xfrm>
              <a:off x="3696" y="3120"/>
              <a:ext cx="71" cy="106"/>
            </a:xfrm>
            <a:custGeom>
              <a:avLst/>
              <a:gdLst>
                <a:gd name="T0" fmla="*/ 71 w 71"/>
                <a:gd name="T1" fmla="*/ 106 h 106"/>
                <a:gd name="T2" fmla="*/ 49 w 71"/>
                <a:gd name="T3" fmla="*/ 81 h 106"/>
                <a:gd name="T4" fmla="*/ 27 w 71"/>
                <a:gd name="T5" fmla="*/ 41 h 106"/>
                <a:gd name="T6" fmla="*/ 16 w 71"/>
                <a:gd name="T7" fmla="*/ 20 h 106"/>
                <a:gd name="T8" fmla="*/ 8 w 71"/>
                <a:gd name="T9" fmla="*/ 12 h 106"/>
                <a:gd name="T10" fmla="*/ 0 w 71"/>
                <a:gd name="T11" fmla="*/ 0 h 1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1" h="106">
                  <a:moveTo>
                    <a:pt x="71" y="106"/>
                  </a:moveTo>
                  <a:lnTo>
                    <a:pt x="49" y="81"/>
                  </a:lnTo>
                  <a:lnTo>
                    <a:pt x="27" y="41"/>
                  </a:lnTo>
                  <a:lnTo>
                    <a:pt x="16" y="20"/>
                  </a:lnTo>
                  <a:lnTo>
                    <a:pt x="8" y="12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6" name="Freeform 26"/>
            <p:cNvSpPr>
              <a:spLocks/>
            </p:cNvSpPr>
            <p:nvPr/>
          </p:nvSpPr>
          <p:spPr bwMode="auto">
            <a:xfrm>
              <a:off x="3648" y="3072"/>
              <a:ext cx="30" cy="83"/>
            </a:xfrm>
            <a:custGeom>
              <a:avLst/>
              <a:gdLst>
                <a:gd name="T0" fmla="*/ 30 w 30"/>
                <a:gd name="T1" fmla="*/ 0 h 83"/>
                <a:gd name="T2" fmla="*/ 25 w 30"/>
                <a:gd name="T3" fmla="*/ 11 h 83"/>
                <a:gd name="T4" fmla="*/ 8 w 30"/>
                <a:gd name="T5" fmla="*/ 33 h 83"/>
                <a:gd name="T6" fmla="*/ 0 w 30"/>
                <a:gd name="T7" fmla="*/ 54 h 83"/>
                <a:gd name="T8" fmla="*/ 0 w 30"/>
                <a:gd name="T9" fmla="*/ 74 h 83"/>
                <a:gd name="T10" fmla="*/ 0 w 30"/>
                <a:gd name="T11" fmla="*/ 83 h 8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0" h="83">
                  <a:moveTo>
                    <a:pt x="30" y="0"/>
                  </a:moveTo>
                  <a:lnTo>
                    <a:pt x="25" y="11"/>
                  </a:lnTo>
                  <a:lnTo>
                    <a:pt x="8" y="33"/>
                  </a:lnTo>
                  <a:lnTo>
                    <a:pt x="0" y="54"/>
                  </a:lnTo>
                  <a:lnTo>
                    <a:pt x="0" y="74"/>
                  </a:lnTo>
                  <a:lnTo>
                    <a:pt x="0" y="83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7" name="Freeform 27"/>
            <p:cNvSpPr>
              <a:spLocks/>
            </p:cNvSpPr>
            <p:nvPr/>
          </p:nvSpPr>
          <p:spPr bwMode="auto">
            <a:xfrm>
              <a:off x="3600" y="2894"/>
              <a:ext cx="79" cy="253"/>
            </a:xfrm>
            <a:custGeom>
              <a:avLst/>
              <a:gdLst>
                <a:gd name="T0" fmla="*/ 14 w 79"/>
                <a:gd name="T1" fmla="*/ 253 h 253"/>
                <a:gd name="T2" fmla="*/ 3 w 79"/>
                <a:gd name="T3" fmla="*/ 199 h 253"/>
                <a:gd name="T4" fmla="*/ 0 w 79"/>
                <a:gd name="T5" fmla="*/ 177 h 253"/>
                <a:gd name="T6" fmla="*/ 0 w 79"/>
                <a:gd name="T7" fmla="*/ 148 h 253"/>
                <a:gd name="T8" fmla="*/ 3 w 79"/>
                <a:gd name="T9" fmla="*/ 121 h 253"/>
                <a:gd name="T10" fmla="*/ 11 w 79"/>
                <a:gd name="T11" fmla="*/ 98 h 253"/>
                <a:gd name="T12" fmla="*/ 22 w 79"/>
                <a:gd name="T13" fmla="*/ 83 h 253"/>
                <a:gd name="T14" fmla="*/ 38 w 79"/>
                <a:gd name="T15" fmla="*/ 67 h 253"/>
                <a:gd name="T16" fmla="*/ 54 w 79"/>
                <a:gd name="T17" fmla="*/ 47 h 253"/>
                <a:gd name="T18" fmla="*/ 70 w 79"/>
                <a:gd name="T19" fmla="*/ 18 h 253"/>
                <a:gd name="T20" fmla="*/ 79 w 79"/>
                <a:gd name="T21" fmla="*/ 0 h 2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79" h="253">
                  <a:moveTo>
                    <a:pt x="14" y="253"/>
                  </a:moveTo>
                  <a:lnTo>
                    <a:pt x="3" y="199"/>
                  </a:lnTo>
                  <a:lnTo>
                    <a:pt x="0" y="177"/>
                  </a:lnTo>
                  <a:lnTo>
                    <a:pt x="0" y="148"/>
                  </a:lnTo>
                  <a:lnTo>
                    <a:pt x="3" y="121"/>
                  </a:lnTo>
                  <a:lnTo>
                    <a:pt x="11" y="98"/>
                  </a:lnTo>
                  <a:lnTo>
                    <a:pt x="22" y="83"/>
                  </a:lnTo>
                  <a:lnTo>
                    <a:pt x="38" y="67"/>
                  </a:lnTo>
                  <a:lnTo>
                    <a:pt x="54" y="47"/>
                  </a:lnTo>
                  <a:lnTo>
                    <a:pt x="70" y="18"/>
                  </a:lnTo>
                  <a:lnTo>
                    <a:pt x="79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8" name="Freeform 28"/>
            <p:cNvSpPr>
              <a:spLocks/>
            </p:cNvSpPr>
            <p:nvPr/>
          </p:nvSpPr>
          <p:spPr bwMode="auto">
            <a:xfrm>
              <a:off x="3600" y="2976"/>
              <a:ext cx="46" cy="23"/>
            </a:xfrm>
            <a:custGeom>
              <a:avLst/>
              <a:gdLst>
                <a:gd name="T0" fmla="*/ 0 w 46"/>
                <a:gd name="T1" fmla="*/ 23 h 23"/>
                <a:gd name="T2" fmla="*/ 24 w 46"/>
                <a:gd name="T3" fmla="*/ 14 h 23"/>
                <a:gd name="T4" fmla="*/ 40 w 46"/>
                <a:gd name="T5" fmla="*/ 5 h 23"/>
                <a:gd name="T6" fmla="*/ 46 w 46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6" h="23">
                  <a:moveTo>
                    <a:pt x="0" y="23"/>
                  </a:moveTo>
                  <a:lnTo>
                    <a:pt x="24" y="14"/>
                  </a:lnTo>
                  <a:lnTo>
                    <a:pt x="40" y="5"/>
                  </a:lnTo>
                  <a:lnTo>
                    <a:pt x="46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49" name="Freeform 29"/>
            <p:cNvSpPr>
              <a:spLocks/>
            </p:cNvSpPr>
            <p:nvPr/>
          </p:nvSpPr>
          <p:spPr bwMode="auto">
            <a:xfrm>
              <a:off x="3696" y="2784"/>
              <a:ext cx="248" cy="99"/>
            </a:xfrm>
            <a:custGeom>
              <a:avLst/>
              <a:gdLst>
                <a:gd name="T0" fmla="*/ 0 w 248"/>
                <a:gd name="T1" fmla="*/ 99 h 99"/>
                <a:gd name="T2" fmla="*/ 10 w 248"/>
                <a:gd name="T3" fmla="*/ 92 h 99"/>
                <a:gd name="T4" fmla="*/ 27 w 248"/>
                <a:gd name="T5" fmla="*/ 79 h 99"/>
                <a:gd name="T6" fmla="*/ 54 w 248"/>
                <a:gd name="T7" fmla="*/ 65 h 99"/>
                <a:gd name="T8" fmla="*/ 78 w 248"/>
                <a:gd name="T9" fmla="*/ 52 h 99"/>
                <a:gd name="T10" fmla="*/ 127 w 248"/>
                <a:gd name="T11" fmla="*/ 32 h 99"/>
                <a:gd name="T12" fmla="*/ 156 w 248"/>
                <a:gd name="T13" fmla="*/ 23 h 99"/>
                <a:gd name="T14" fmla="*/ 194 w 248"/>
                <a:gd name="T15" fmla="*/ 14 h 99"/>
                <a:gd name="T16" fmla="*/ 224 w 248"/>
                <a:gd name="T17" fmla="*/ 9 h 99"/>
                <a:gd name="T18" fmla="*/ 240 w 248"/>
                <a:gd name="T19" fmla="*/ 5 h 99"/>
                <a:gd name="T20" fmla="*/ 248 w 248"/>
                <a:gd name="T21" fmla="*/ 0 h 9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48" h="99">
                  <a:moveTo>
                    <a:pt x="0" y="99"/>
                  </a:moveTo>
                  <a:lnTo>
                    <a:pt x="10" y="92"/>
                  </a:lnTo>
                  <a:lnTo>
                    <a:pt x="27" y="79"/>
                  </a:lnTo>
                  <a:lnTo>
                    <a:pt x="54" y="65"/>
                  </a:lnTo>
                  <a:lnTo>
                    <a:pt x="78" y="52"/>
                  </a:lnTo>
                  <a:lnTo>
                    <a:pt x="127" y="32"/>
                  </a:lnTo>
                  <a:lnTo>
                    <a:pt x="156" y="23"/>
                  </a:lnTo>
                  <a:lnTo>
                    <a:pt x="194" y="14"/>
                  </a:lnTo>
                  <a:lnTo>
                    <a:pt x="224" y="9"/>
                  </a:lnTo>
                  <a:lnTo>
                    <a:pt x="240" y="5"/>
                  </a:lnTo>
                  <a:lnTo>
                    <a:pt x="248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50" name="Freeform 30"/>
            <p:cNvSpPr>
              <a:spLocks/>
            </p:cNvSpPr>
            <p:nvPr/>
          </p:nvSpPr>
          <p:spPr bwMode="auto">
            <a:xfrm>
              <a:off x="3744" y="2784"/>
              <a:ext cx="62" cy="77"/>
            </a:xfrm>
            <a:custGeom>
              <a:avLst/>
              <a:gdLst>
                <a:gd name="T0" fmla="*/ 62 w 62"/>
                <a:gd name="T1" fmla="*/ 0 h 77"/>
                <a:gd name="T2" fmla="*/ 46 w 62"/>
                <a:gd name="T3" fmla="*/ 5 h 77"/>
                <a:gd name="T4" fmla="*/ 35 w 62"/>
                <a:gd name="T5" fmla="*/ 14 h 77"/>
                <a:gd name="T6" fmla="*/ 22 w 62"/>
                <a:gd name="T7" fmla="*/ 32 h 77"/>
                <a:gd name="T8" fmla="*/ 11 w 62"/>
                <a:gd name="T9" fmla="*/ 52 h 77"/>
                <a:gd name="T10" fmla="*/ 6 w 62"/>
                <a:gd name="T11" fmla="*/ 63 h 77"/>
                <a:gd name="T12" fmla="*/ 0 w 62"/>
                <a:gd name="T13" fmla="*/ 77 h 7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2" h="77">
                  <a:moveTo>
                    <a:pt x="62" y="0"/>
                  </a:moveTo>
                  <a:lnTo>
                    <a:pt x="46" y="5"/>
                  </a:lnTo>
                  <a:lnTo>
                    <a:pt x="35" y="14"/>
                  </a:lnTo>
                  <a:lnTo>
                    <a:pt x="22" y="32"/>
                  </a:lnTo>
                  <a:lnTo>
                    <a:pt x="11" y="52"/>
                  </a:lnTo>
                  <a:lnTo>
                    <a:pt x="6" y="63"/>
                  </a:lnTo>
                  <a:lnTo>
                    <a:pt x="0" y="77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51" name="Freeform 31"/>
            <p:cNvSpPr>
              <a:spLocks/>
            </p:cNvSpPr>
            <p:nvPr/>
          </p:nvSpPr>
          <p:spPr bwMode="auto">
            <a:xfrm>
              <a:off x="3676" y="2897"/>
              <a:ext cx="446" cy="38"/>
            </a:xfrm>
            <a:custGeom>
              <a:avLst/>
              <a:gdLst>
                <a:gd name="T0" fmla="*/ 0 w 446"/>
                <a:gd name="T1" fmla="*/ 0 h 38"/>
                <a:gd name="T2" fmla="*/ 22 w 446"/>
                <a:gd name="T3" fmla="*/ 2 h 38"/>
                <a:gd name="T4" fmla="*/ 90 w 446"/>
                <a:gd name="T5" fmla="*/ 2 h 38"/>
                <a:gd name="T6" fmla="*/ 146 w 446"/>
                <a:gd name="T7" fmla="*/ 7 h 38"/>
                <a:gd name="T8" fmla="*/ 184 w 446"/>
                <a:gd name="T9" fmla="*/ 16 h 38"/>
                <a:gd name="T10" fmla="*/ 206 w 446"/>
                <a:gd name="T11" fmla="*/ 20 h 38"/>
                <a:gd name="T12" fmla="*/ 252 w 446"/>
                <a:gd name="T13" fmla="*/ 25 h 38"/>
                <a:gd name="T14" fmla="*/ 306 w 446"/>
                <a:gd name="T15" fmla="*/ 32 h 38"/>
                <a:gd name="T16" fmla="*/ 335 w 446"/>
                <a:gd name="T17" fmla="*/ 38 h 38"/>
                <a:gd name="T18" fmla="*/ 357 w 446"/>
                <a:gd name="T19" fmla="*/ 38 h 38"/>
                <a:gd name="T20" fmla="*/ 400 w 446"/>
                <a:gd name="T21" fmla="*/ 34 h 38"/>
                <a:gd name="T22" fmla="*/ 427 w 446"/>
                <a:gd name="T23" fmla="*/ 34 h 38"/>
                <a:gd name="T24" fmla="*/ 446 w 446"/>
                <a:gd name="T25" fmla="*/ 29 h 3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46" h="38">
                  <a:moveTo>
                    <a:pt x="0" y="0"/>
                  </a:moveTo>
                  <a:lnTo>
                    <a:pt x="22" y="2"/>
                  </a:lnTo>
                  <a:lnTo>
                    <a:pt x="90" y="2"/>
                  </a:lnTo>
                  <a:lnTo>
                    <a:pt x="146" y="7"/>
                  </a:lnTo>
                  <a:lnTo>
                    <a:pt x="184" y="16"/>
                  </a:lnTo>
                  <a:lnTo>
                    <a:pt x="206" y="20"/>
                  </a:lnTo>
                  <a:lnTo>
                    <a:pt x="252" y="25"/>
                  </a:lnTo>
                  <a:lnTo>
                    <a:pt x="306" y="32"/>
                  </a:lnTo>
                  <a:lnTo>
                    <a:pt x="335" y="38"/>
                  </a:lnTo>
                  <a:lnTo>
                    <a:pt x="357" y="38"/>
                  </a:lnTo>
                  <a:lnTo>
                    <a:pt x="400" y="34"/>
                  </a:lnTo>
                  <a:lnTo>
                    <a:pt x="427" y="34"/>
                  </a:lnTo>
                  <a:lnTo>
                    <a:pt x="446" y="29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52" name="Freeform 32"/>
            <p:cNvSpPr>
              <a:spLocks/>
            </p:cNvSpPr>
            <p:nvPr/>
          </p:nvSpPr>
          <p:spPr bwMode="auto">
            <a:xfrm>
              <a:off x="3888" y="2928"/>
              <a:ext cx="70" cy="36"/>
            </a:xfrm>
            <a:custGeom>
              <a:avLst/>
              <a:gdLst>
                <a:gd name="T0" fmla="*/ 70 w 70"/>
                <a:gd name="T1" fmla="*/ 36 h 36"/>
                <a:gd name="T2" fmla="*/ 45 w 70"/>
                <a:gd name="T3" fmla="*/ 18 h 36"/>
                <a:gd name="T4" fmla="*/ 21 w 70"/>
                <a:gd name="T5" fmla="*/ 9 h 36"/>
                <a:gd name="T6" fmla="*/ 0 w 70"/>
                <a:gd name="T7" fmla="*/ 0 h 3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0" h="36">
                  <a:moveTo>
                    <a:pt x="70" y="36"/>
                  </a:moveTo>
                  <a:lnTo>
                    <a:pt x="45" y="18"/>
                  </a:lnTo>
                  <a:lnTo>
                    <a:pt x="21" y="9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53" name="Freeform 33"/>
            <p:cNvSpPr>
              <a:spLocks/>
            </p:cNvSpPr>
            <p:nvPr/>
          </p:nvSpPr>
          <p:spPr bwMode="auto">
            <a:xfrm>
              <a:off x="3950" y="2832"/>
              <a:ext cx="111" cy="81"/>
            </a:xfrm>
            <a:custGeom>
              <a:avLst/>
              <a:gdLst>
                <a:gd name="T0" fmla="*/ 111 w 111"/>
                <a:gd name="T1" fmla="*/ 0 h 81"/>
                <a:gd name="T2" fmla="*/ 98 w 111"/>
                <a:gd name="T3" fmla="*/ 14 h 81"/>
                <a:gd name="T4" fmla="*/ 60 w 111"/>
                <a:gd name="T5" fmla="*/ 32 h 81"/>
                <a:gd name="T6" fmla="*/ 30 w 111"/>
                <a:gd name="T7" fmla="*/ 50 h 81"/>
                <a:gd name="T8" fmla="*/ 14 w 111"/>
                <a:gd name="T9" fmla="*/ 65 h 81"/>
                <a:gd name="T10" fmla="*/ 8 w 111"/>
                <a:gd name="T11" fmla="*/ 72 h 81"/>
                <a:gd name="T12" fmla="*/ 0 w 111"/>
                <a:gd name="T13" fmla="*/ 81 h 8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1" h="81">
                  <a:moveTo>
                    <a:pt x="111" y="0"/>
                  </a:moveTo>
                  <a:lnTo>
                    <a:pt x="98" y="14"/>
                  </a:lnTo>
                  <a:lnTo>
                    <a:pt x="60" y="32"/>
                  </a:lnTo>
                  <a:lnTo>
                    <a:pt x="30" y="50"/>
                  </a:lnTo>
                  <a:lnTo>
                    <a:pt x="14" y="65"/>
                  </a:lnTo>
                  <a:lnTo>
                    <a:pt x="8" y="72"/>
                  </a:lnTo>
                  <a:lnTo>
                    <a:pt x="0" y="81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  <p:sp>
          <p:nvSpPr>
            <p:cNvPr id="1054" name="Freeform 34"/>
            <p:cNvSpPr>
              <a:spLocks/>
            </p:cNvSpPr>
            <p:nvPr/>
          </p:nvSpPr>
          <p:spPr bwMode="auto">
            <a:xfrm>
              <a:off x="3779" y="2914"/>
              <a:ext cx="109" cy="62"/>
            </a:xfrm>
            <a:custGeom>
              <a:avLst/>
              <a:gdLst>
                <a:gd name="T0" fmla="*/ 76 w 76"/>
                <a:gd name="T1" fmla="*/ 69 h 69"/>
                <a:gd name="T2" fmla="*/ 59 w 76"/>
                <a:gd name="T3" fmla="*/ 47 h 69"/>
                <a:gd name="T4" fmla="*/ 40 w 76"/>
                <a:gd name="T5" fmla="*/ 27 h 69"/>
                <a:gd name="T6" fmla="*/ 24 w 76"/>
                <a:gd name="T7" fmla="*/ 15 h 69"/>
                <a:gd name="T8" fmla="*/ 11 w 76"/>
                <a:gd name="T9" fmla="*/ 4 h 69"/>
                <a:gd name="T10" fmla="*/ 0 w 76"/>
                <a:gd name="T11" fmla="*/ 0 h 6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6" h="69">
                  <a:moveTo>
                    <a:pt x="76" y="69"/>
                  </a:moveTo>
                  <a:lnTo>
                    <a:pt x="59" y="47"/>
                  </a:lnTo>
                  <a:lnTo>
                    <a:pt x="40" y="27"/>
                  </a:lnTo>
                  <a:lnTo>
                    <a:pt x="24" y="15"/>
                  </a:lnTo>
                  <a:lnTo>
                    <a:pt x="11" y="4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7F0000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000">
                <a:solidFill>
                  <a:srgbClr val="000000"/>
                </a:solidFill>
              </a:endParaRPr>
            </a:p>
          </p:txBody>
        </p:sp>
      </p:grpSp>
      <p:pic>
        <p:nvPicPr>
          <p:cNvPr id="3" name="Picture 36" descr="ED00184_"/>
          <p:cNvPicPr>
            <a:picLocks noChangeAspect="1" noChangeArrowheads="1"/>
          </p:cNvPicPr>
          <p:nvPr userDrawn="1"/>
        </p:nvPicPr>
        <p:blipFill>
          <a:blip r:embed="rId15" cstate="email"/>
          <a:srcRect/>
          <a:stretch>
            <a:fillRect/>
          </a:stretch>
        </p:blipFill>
        <p:spPr bwMode="auto">
          <a:xfrm>
            <a:off x="152400" y="6172200"/>
            <a:ext cx="1219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 sz="quarter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sz="5400" b="1" dirty="0" smtClean="0">
                <a:solidFill>
                  <a:srgbClr val="FF0000"/>
                </a:solidFill>
                <a:latin typeface="a_BremenNr" pitchFamily="82" charset="-52"/>
              </a:rPr>
              <a:t>Урок английского языка</a:t>
            </a:r>
            <a:br>
              <a:rPr lang="ru-RU" sz="5400" b="1" dirty="0" smtClean="0">
                <a:solidFill>
                  <a:srgbClr val="FF0000"/>
                </a:solidFill>
                <a:latin typeface="a_BremenNr" pitchFamily="82" charset="-52"/>
              </a:rPr>
            </a:br>
            <a:r>
              <a:rPr lang="ru-RU" sz="5400" b="1" dirty="0">
                <a:solidFill>
                  <a:srgbClr val="0000FF"/>
                </a:solidFill>
                <a:latin typeface="Staccato222 BT" pitchFamily="66" charset="0"/>
              </a:rPr>
              <a:t>«Мир профессий в </a:t>
            </a:r>
            <a:r>
              <a:rPr lang="ru-RU" sz="5400" b="1" dirty="0" err="1">
                <a:solidFill>
                  <a:srgbClr val="0000FF"/>
                </a:solidFill>
                <a:latin typeface="Staccato222 BT" pitchFamily="66" charset="0"/>
              </a:rPr>
              <a:t>Хогвортсе</a:t>
            </a:r>
            <a:r>
              <a:rPr lang="ru-RU" sz="5400" b="1" dirty="0">
                <a:solidFill>
                  <a:srgbClr val="0000FF"/>
                </a:solidFill>
                <a:latin typeface="Staccato222 BT" pitchFamily="66" charset="0"/>
              </a:rPr>
              <a:t>»</a:t>
            </a:r>
            <a:r>
              <a:rPr lang="ru-RU" sz="6000" b="1" dirty="0" smtClean="0">
                <a:solidFill>
                  <a:srgbClr val="0000FF"/>
                </a:solidFill>
                <a:latin typeface="AGReverence-Oblique" pitchFamily="34" charset="0"/>
              </a:rPr>
              <a:t/>
            </a:r>
            <a:br>
              <a:rPr lang="ru-RU" sz="6000" b="1" dirty="0" smtClean="0">
                <a:solidFill>
                  <a:srgbClr val="0000FF"/>
                </a:solidFill>
                <a:latin typeface="AGReverence-Oblique" pitchFamily="34" charset="0"/>
              </a:rPr>
            </a:br>
            <a:r>
              <a:rPr lang="ru-RU" sz="4000" b="1" dirty="0" smtClean="0">
                <a:solidFill>
                  <a:srgbClr val="009900"/>
                </a:solidFill>
              </a:rPr>
              <a:t> 5 класс</a:t>
            </a:r>
            <a:br>
              <a:rPr lang="ru-RU" sz="4000" b="1" dirty="0" smtClean="0">
                <a:solidFill>
                  <a:srgbClr val="009900"/>
                </a:solidFill>
              </a:rPr>
            </a:br>
            <a:endParaRPr lang="ru-RU" sz="4000" b="1" dirty="0" smtClean="0">
              <a:solidFill>
                <a:srgbClr val="009900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sz="quarter" idx="1"/>
          </p:nvPr>
        </p:nvSpPr>
        <p:spPr>
          <a:xfrm>
            <a:off x="2267744" y="4221088"/>
            <a:ext cx="6400800" cy="1752600"/>
          </a:xfrm>
        </p:spPr>
        <p:txBody>
          <a:bodyPr/>
          <a:lstStyle/>
          <a:p>
            <a:pPr algn="r"/>
            <a:r>
              <a:rPr lang="ru-RU" sz="2400" b="1" dirty="0" smtClean="0">
                <a:solidFill>
                  <a:srgbClr val="0000CC"/>
                </a:solidFill>
              </a:rPr>
              <a:t>Савельева Алена Сергеевна учитель английского языка</a:t>
            </a:r>
            <a:br>
              <a:rPr lang="ru-RU" sz="2400" b="1" dirty="0" smtClean="0">
                <a:solidFill>
                  <a:srgbClr val="0000CC"/>
                </a:solidFill>
              </a:rPr>
            </a:br>
            <a:r>
              <a:rPr lang="ru-RU" sz="2400" b="1" dirty="0" smtClean="0">
                <a:solidFill>
                  <a:srgbClr val="0000CC"/>
                </a:solidFill>
              </a:rPr>
              <a:t>МБОУ «Многопрофильный лицей №37»</a:t>
            </a:r>
            <a:br>
              <a:rPr lang="ru-RU" sz="2400" b="1" dirty="0" smtClean="0">
                <a:solidFill>
                  <a:srgbClr val="0000CC"/>
                </a:solidFill>
              </a:rPr>
            </a:br>
            <a:endParaRPr lang="ru-RU" sz="2400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Hogwarts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686" y="980728"/>
            <a:ext cx="7936114" cy="5289451"/>
          </a:xfrm>
        </p:spPr>
      </p:pic>
    </p:spTree>
    <p:extLst>
      <p:ext uri="{BB962C8B-B14F-4D97-AF65-F5344CB8AC3E}">
        <p14:creationId xmlns:p14="http://schemas.microsoft.com/office/powerpoint/2010/main" val="2908974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Hogwarts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</a:t>
            </a:r>
            <a:r>
              <a:rPr lang="en-US" dirty="0"/>
              <a:t>Gryffindor - a pilot </a:t>
            </a:r>
          </a:p>
          <a:p>
            <a:r>
              <a:rPr lang="ru-RU" dirty="0" smtClean="0"/>
              <a:t>2. </a:t>
            </a:r>
            <a:r>
              <a:rPr lang="en-US" dirty="0" err="1"/>
              <a:t>Hufflepuff</a:t>
            </a:r>
            <a:r>
              <a:rPr lang="en-US" dirty="0"/>
              <a:t>- a </a:t>
            </a:r>
            <a:r>
              <a:rPr lang="en-US" dirty="0" smtClean="0"/>
              <a:t>vet</a:t>
            </a:r>
            <a:r>
              <a:rPr lang="ru-RU" dirty="0" smtClean="0"/>
              <a:t>    </a:t>
            </a:r>
          </a:p>
          <a:p>
            <a:r>
              <a:rPr lang="ru-RU" dirty="0" smtClean="0"/>
              <a:t>3. </a:t>
            </a:r>
            <a:r>
              <a:rPr lang="en-US" dirty="0" err="1"/>
              <a:t>Ravenclaw</a:t>
            </a:r>
            <a:r>
              <a:rPr lang="en-US" dirty="0"/>
              <a:t>- a teacher </a:t>
            </a:r>
            <a:endParaRPr lang="en-US" dirty="0" smtClean="0"/>
          </a:p>
          <a:p>
            <a:r>
              <a:rPr lang="en-US" dirty="0" smtClean="0"/>
              <a:t>4</a:t>
            </a:r>
            <a:r>
              <a:rPr lang="ru-RU" dirty="0" smtClean="0"/>
              <a:t>. </a:t>
            </a:r>
            <a:r>
              <a:rPr lang="en-US" dirty="0" err="1"/>
              <a:t>Slytherin</a:t>
            </a:r>
            <a:r>
              <a:rPr lang="en-US" dirty="0"/>
              <a:t>- a cook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2854" y="1321222"/>
            <a:ext cx="3168352" cy="14038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304" y="4032405"/>
            <a:ext cx="1700956" cy="25617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2243" y="3028600"/>
            <a:ext cx="1915898" cy="267583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1723" y="3861048"/>
            <a:ext cx="2170357" cy="271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84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     </a:t>
            </a:r>
            <a:r>
              <a:rPr lang="en-US" dirty="0" smtClean="0"/>
              <a:t>1</a:t>
            </a:r>
            <a:r>
              <a:rPr lang="en-US" dirty="0"/>
              <a:t>. Gryffindor - a pilot </a:t>
            </a:r>
            <a:br>
              <a:rPr lang="en-US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а helicopter</a:t>
            </a:r>
            <a:endParaRPr lang="ru-RU" dirty="0" smtClean="0"/>
          </a:p>
          <a:p>
            <a:r>
              <a:rPr lang="en-US" dirty="0" smtClean="0"/>
              <a:t> </a:t>
            </a:r>
            <a:r>
              <a:rPr lang="en-US" dirty="0"/>
              <a:t>а </a:t>
            </a:r>
            <a:r>
              <a:rPr lang="en-US" dirty="0" smtClean="0"/>
              <a:t>plane</a:t>
            </a:r>
            <a:endParaRPr lang="ru-RU" dirty="0" smtClean="0"/>
          </a:p>
          <a:p>
            <a:r>
              <a:rPr lang="en-US" dirty="0" smtClean="0"/>
              <a:t> </a:t>
            </a:r>
            <a:r>
              <a:rPr lang="en-US" dirty="0" err="1"/>
              <a:t>аn</a:t>
            </a:r>
            <a:r>
              <a:rPr lang="en-US" dirty="0"/>
              <a:t> </a:t>
            </a:r>
            <a:r>
              <a:rPr lang="en-US" dirty="0" smtClean="0"/>
              <a:t>airport</a:t>
            </a:r>
            <a:endParaRPr lang="ru-RU" dirty="0" smtClean="0"/>
          </a:p>
          <a:p>
            <a:r>
              <a:rPr lang="en-US" dirty="0" smtClean="0"/>
              <a:t> </a:t>
            </a:r>
            <a:r>
              <a:rPr lang="en-US" dirty="0"/>
              <a:t>а </a:t>
            </a:r>
            <a:r>
              <a:rPr lang="en-US" dirty="0" smtClean="0"/>
              <a:t>mechanic</a:t>
            </a:r>
            <a:endParaRPr lang="ru-RU" dirty="0" smtClean="0"/>
          </a:p>
          <a:p>
            <a:r>
              <a:rPr lang="en-US" dirty="0" smtClean="0"/>
              <a:t> </a:t>
            </a:r>
            <a:r>
              <a:rPr lang="en-US" dirty="0"/>
              <a:t>a </a:t>
            </a:r>
            <a:r>
              <a:rPr lang="en-US" dirty="0" smtClean="0"/>
              <a:t>uniform</a:t>
            </a:r>
            <a:endParaRPr lang="ru-RU" dirty="0" smtClean="0"/>
          </a:p>
          <a:p>
            <a:r>
              <a:rPr lang="en-US" dirty="0" smtClean="0"/>
              <a:t> </a:t>
            </a:r>
            <a:r>
              <a:rPr lang="en-US" dirty="0"/>
              <a:t>to fly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3967" y="1474826"/>
            <a:ext cx="4426739" cy="3322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216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      </a:t>
            </a:r>
            <a:r>
              <a:rPr lang="en-US" dirty="0" smtClean="0"/>
              <a:t>2</a:t>
            </a:r>
            <a:r>
              <a:rPr lang="en-US" dirty="0"/>
              <a:t>. </a:t>
            </a:r>
            <a:r>
              <a:rPr lang="en-US" dirty="0" err="1"/>
              <a:t>Hufflepuff</a:t>
            </a:r>
            <a:r>
              <a:rPr lang="en-US" dirty="0"/>
              <a:t>- a vet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</a:t>
            </a:r>
            <a:r>
              <a:rPr lang="en-US" dirty="0" smtClean="0"/>
              <a:t> pet</a:t>
            </a:r>
            <a:endParaRPr lang="ru-RU" dirty="0" smtClean="0"/>
          </a:p>
          <a:p>
            <a:r>
              <a:rPr lang="en-US" dirty="0" smtClean="0"/>
              <a:t>to </a:t>
            </a:r>
            <a:r>
              <a:rPr lang="en-US" dirty="0"/>
              <a:t>take </a:t>
            </a:r>
            <a:r>
              <a:rPr lang="en-US" dirty="0" smtClean="0"/>
              <a:t>care</a:t>
            </a:r>
            <a:endParaRPr lang="ru-RU" dirty="0" smtClean="0"/>
          </a:p>
          <a:p>
            <a:r>
              <a:rPr lang="en-US" dirty="0" smtClean="0"/>
              <a:t>a cat </a:t>
            </a:r>
          </a:p>
          <a:p>
            <a:r>
              <a:rPr lang="en-US" dirty="0" smtClean="0"/>
              <a:t>a dog</a:t>
            </a:r>
          </a:p>
          <a:p>
            <a:r>
              <a:rPr lang="en-US" dirty="0"/>
              <a:t>a</a:t>
            </a:r>
            <a:r>
              <a:rPr lang="en-US" dirty="0" smtClean="0"/>
              <a:t> shampoo</a:t>
            </a:r>
          </a:p>
          <a:p>
            <a:r>
              <a:rPr lang="en-US" dirty="0"/>
              <a:t>a</a:t>
            </a:r>
            <a:r>
              <a:rPr lang="en-US" dirty="0" smtClean="0"/>
              <a:t> clinic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8144" y="1436265"/>
            <a:ext cx="2448272" cy="4369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780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    </a:t>
            </a:r>
            <a:r>
              <a:rPr lang="en-US" dirty="0" smtClean="0"/>
              <a:t>3</a:t>
            </a:r>
            <a:r>
              <a:rPr lang="en-US" dirty="0"/>
              <a:t>. </a:t>
            </a:r>
            <a:r>
              <a:rPr lang="en-US" dirty="0" err="1"/>
              <a:t>Ravenclaw</a:t>
            </a:r>
            <a:r>
              <a:rPr lang="en-US" dirty="0"/>
              <a:t>- a teacher </a:t>
            </a:r>
            <a:br>
              <a:rPr lang="en-US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а </a:t>
            </a:r>
            <a:r>
              <a:rPr lang="en-US" dirty="0" smtClean="0"/>
              <a:t>school</a:t>
            </a:r>
            <a:r>
              <a:rPr lang="ru-RU" dirty="0" smtClean="0"/>
              <a:t> </a:t>
            </a:r>
          </a:p>
          <a:p>
            <a:r>
              <a:rPr lang="en-US" dirty="0" smtClean="0"/>
              <a:t>а </a:t>
            </a:r>
            <a:r>
              <a:rPr lang="en-US" dirty="0"/>
              <a:t>pencil </a:t>
            </a:r>
            <a:r>
              <a:rPr lang="en-US" dirty="0" smtClean="0"/>
              <a:t>case</a:t>
            </a:r>
            <a:endParaRPr lang="ru-RU" dirty="0" smtClean="0"/>
          </a:p>
          <a:p>
            <a:r>
              <a:rPr lang="en-US" dirty="0" smtClean="0"/>
              <a:t> </a:t>
            </a:r>
            <a:r>
              <a:rPr lang="en-US" dirty="0"/>
              <a:t>а </a:t>
            </a:r>
            <a:r>
              <a:rPr lang="en-US" dirty="0" smtClean="0"/>
              <a:t>blackboard</a:t>
            </a:r>
            <a:endParaRPr lang="ru-RU" dirty="0" smtClean="0"/>
          </a:p>
          <a:p>
            <a:r>
              <a:rPr lang="en-US" dirty="0" smtClean="0"/>
              <a:t> </a:t>
            </a:r>
            <a:r>
              <a:rPr lang="en-US" dirty="0"/>
              <a:t>to </a:t>
            </a:r>
            <a:r>
              <a:rPr lang="en-US" dirty="0" smtClean="0"/>
              <a:t>study</a:t>
            </a:r>
            <a:endParaRPr lang="ru-RU" dirty="0" smtClean="0"/>
          </a:p>
          <a:p>
            <a:r>
              <a:rPr lang="en-US" dirty="0" smtClean="0"/>
              <a:t> </a:t>
            </a:r>
            <a:r>
              <a:rPr lang="en-US" dirty="0"/>
              <a:t>а </a:t>
            </a:r>
            <a:r>
              <a:rPr lang="en-US" dirty="0" smtClean="0"/>
              <a:t>pen</a:t>
            </a:r>
            <a:endParaRPr lang="ru-RU" dirty="0" smtClean="0"/>
          </a:p>
          <a:p>
            <a:r>
              <a:rPr lang="en-US" dirty="0" smtClean="0"/>
              <a:t> </a:t>
            </a:r>
            <a:r>
              <a:rPr lang="en-US" dirty="0"/>
              <a:t>а </a:t>
            </a:r>
            <a:r>
              <a:rPr lang="en-US" dirty="0" smtClean="0"/>
              <a:t>pencil</a:t>
            </a:r>
            <a:endParaRPr lang="ru-RU" dirty="0" smtClean="0"/>
          </a:p>
          <a:p>
            <a:r>
              <a:rPr lang="en-US" dirty="0" smtClean="0"/>
              <a:t> </a:t>
            </a:r>
            <a:r>
              <a:rPr lang="en-US" dirty="0"/>
              <a:t>а </a:t>
            </a:r>
            <a:r>
              <a:rPr lang="en-US" dirty="0" smtClean="0"/>
              <a:t>book</a:t>
            </a:r>
            <a:endParaRPr lang="ru-RU" dirty="0" smtClean="0"/>
          </a:p>
          <a:p>
            <a:r>
              <a:rPr lang="en-US" dirty="0" smtClean="0"/>
              <a:t> </a:t>
            </a:r>
            <a:r>
              <a:rPr lang="en-US" dirty="0"/>
              <a:t>а school bag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152" y="1052736"/>
            <a:ext cx="2523963" cy="4932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658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    </a:t>
            </a:r>
            <a:r>
              <a:rPr lang="en-US" dirty="0" smtClean="0"/>
              <a:t>4</a:t>
            </a:r>
            <a:r>
              <a:rPr lang="en-US" dirty="0"/>
              <a:t>. </a:t>
            </a:r>
            <a:r>
              <a:rPr lang="en-US" dirty="0" err="1"/>
              <a:t>Slytherin</a:t>
            </a:r>
            <a:r>
              <a:rPr lang="en-US" dirty="0"/>
              <a:t>- a cook</a:t>
            </a:r>
            <a:br>
              <a:rPr lang="en-US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</a:t>
            </a:r>
            <a:r>
              <a:rPr lang="en-US" dirty="0" smtClean="0"/>
              <a:t>cook</a:t>
            </a:r>
          </a:p>
          <a:p>
            <a:r>
              <a:rPr lang="en-US" dirty="0" smtClean="0"/>
              <a:t> kitchen</a:t>
            </a:r>
          </a:p>
          <a:p>
            <a:r>
              <a:rPr lang="en-US" dirty="0"/>
              <a:t>a</a:t>
            </a:r>
            <a:r>
              <a:rPr lang="en-US" dirty="0" smtClean="0"/>
              <a:t> food </a:t>
            </a:r>
          </a:p>
          <a:p>
            <a:r>
              <a:rPr lang="en-US" dirty="0" smtClean="0"/>
              <a:t> </a:t>
            </a:r>
            <a:r>
              <a:rPr lang="en-US" dirty="0"/>
              <a:t>а </a:t>
            </a:r>
            <a:r>
              <a:rPr lang="en-US" dirty="0" err="1" smtClean="0"/>
              <a:t>рizza</a:t>
            </a:r>
            <a:endParaRPr lang="en-US" dirty="0" smtClean="0"/>
          </a:p>
          <a:p>
            <a:r>
              <a:rPr lang="en-US" dirty="0" smtClean="0"/>
              <a:t> vegetables</a:t>
            </a:r>
          </a:p>
          <a:p>
            <a:r>
              <a:rPr lang="en-US" dirty="0" smtClean="0"/>
              <a:t> fruits</a:t>
            </a:r>
          </a:p>
          <a:p>
            <a:r>
              <a:rPr lang="en-US" dirty="0"/>
              <a:t>a</a:t>
            </a:r>
            <a:r>
              <a:rPr lang="en-US" dirty="0" smtClean="0"/>
              <a:t> </a:t>
            </a:r>
            <a:r>
              <a:rPr lang="en-US" dirty="0"/>
              <a:t>bread</a:t>
            </a:r>
          </a:p>
          <a:p>
            <a:r>
              <a:rPr lang="en-US" dirty="0"/>
              <a:t>a</a:t>
            </a:r>
            <a:r>
              <a:rPr lang="en-US" dirty="0" smtClean="0"/>
              <a:t> </a:t>
            </a:r>
            <a:r>
              <a:rPr lang="en-US" dirty="0"/>
              <a:t>cup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8104" y="1124744"/>
            <a:ext cx="3284822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3463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 smtClean="0"/>
              <a:t>What </a:t>
            </a:r>
            <a:r>
              <a:rPr lang="en-US" b="1" i="1" dirty="0"/>
              <a:t>profession do you prefer? </a:t>
            </a:r>
            <a:r>
              <a:rPr lang="en-US" b="1" i="1" dirty="0" smtClean="0"/>
              <a:t/>
            </a:r>
            <a:br>
              <a:rPr lang="en-US" b="1" i="1" dirty="0" smtClean="0"/>
            </a:b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4800" dirty="0" smtClean="0">
              <a:latin typeface="GrilledCheese BTN Wide Blk" panose="020B0A05060402040206" pitchFamily="34" charset="0"/>
            </a:endParaRPr>
          </a:p>
          <a:p>
            <a:endParaRPr lang="en-US" sz="4800" dirty="0">
              <a:latin typeface="GrilledCheese BTN Wide Blk" panose="020B0A05060402040206" pitchFamily="34" charset="0"/>
            </a:endParaRPr>
          </a:p>
          <a:p>
            <a:r>
              <a:rPr lang="en-US" sz="4800" dirty="0" smtClean="0">
                <a:latin typeface="GrilledCheese BTN Wide Blk" panose="020B0A05060402040206" pitchFamily="34" charset="0"/>
              </a:rPr>
              <a:t>My </a:t>
            </a:r>
            <a:r>
              <a:rPr lang="en-US" sz="4800" dirty="0">
                <a:latin typeface="GrilledCheese BTN Wide Blk" panose="020B0A05060402040206" pitchFamily="34" charset="0"/>
              </a:rPr>
              <a:t>name is…</a:t>
            </a:r>
          </a:p>
          <a:p>
            <a:r>
              <a:rPr lang="en-US" sz="4800" dirty="0">
                <a:latin typeface="GrilledCheese BTN Wide Blk" panose="020B0A05060402040206" pitchFamily="34" charset="0"/>
              </a:rPr>
              <a:t>I’m going to be a..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10286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://animashky.ru/flist/obludi/47/141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" name="Picture 2" descr="C:\Users\acer\Desktop\4a9bc9fa4e6b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403648" y="235097"/>
            <a:ext cx="6569920" cy="66229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WordArt 3"/>
          <p:cNvSpPr>
            <a:spLocks noChangeArrowheads="1" noChangeShapeType="1" noTextEdit="1"/>
          </p:cNvSpPr>
          <p:nvPr/>
        </p:nvSpPr>
        <p:spPr bwMode="auto">
          <a:xfrm>
            <a:off x="838200" y="762000"/>
            <a:ext cx="7162800" cy="50292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84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Всем </a:t>
            </a:r>
          </a:p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большое спасибо </a:t>
            </a:r>
          </a:p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за внимание и участие! </a:t>
            </a:r>
          </a:p>
        </p:txBody>
      </p:sp>
      <p:pic>
        <p:nvPicPr>
          <p:cNvPr id="31747" name="Picture 5" descr="6_schati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38200" y="228600"/>
            <a:ext cx="942975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6" descr="bk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91200" y="3962400"/>
            <a:ext cx="24384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1118</TotalTime>
  <Words>153</Words>
  <Application>Microsoft Office PowerPoint</Application>
  <PresentationFormat>Экран (4:3)</PresentationFormat>
  <Paragraphs>48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10</vt:i4>
      </vt:variant>
    </vt:vector>
  </HeadingPairs>
  <TitlesOfParts>
    <vt:vector size="20" baseType="lpstr">
      <vt:lpstr>a_BremenNr</vt:lpstr>
      <vt:lpstr>AGReverence-Oblique</vt:lpstr>
      <vt:lpstr>Arial</vt:lpstr>
      <vt:lpstr>Calibri</vt:lpstr>
      <vt:lpstr>GrilledCheese BTN Wide Blk</vt:lpstr>
      <vt:lpstr>Impact</vt:lpstr>
      <vt:lpstr>Staccato222 BT</vt:lpstr>
      <vt:lpstr>Оформление по умолчанию</vt:lpstr>
      <vt:lpstr>1_Оформление по умолчанию</vt:lpstr>
      <vt:lpstr>2_Оформление по умолчанию</vt:lpstr>
      <vt:lpstr>Урок английского языка «Мир профессий в Хогвортсе»  5 класс </vt:lpstr>
      <vt:lpstr>Hogwarts</vt:lpstr>
      <vt:lpstr>Hogwarts</vt:lpstr>
      <vt:lpstr>     1. Gryffindor - a pilot  </vt:lpstr>
      <vt:lpstr>      2. Hufflepuff- a vet </vt:lpstr>
      <vt:lpstr>    3. Ravenclaw- a teacher  </vt:lpstr>
      <vt:lpstr>    4. Slytherin- a cook </vt:lpstr>
      <vt:lpstr>What profession do you prefer? 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окружающего мира  «Все профессии важны»  2 класс</dc:title>
  <dc:creator>acer</dc:creator>
  <cp:lastModifiedBy>1</cp:lastModifiedBy>
  <cp:revision>72</cp:revision>
  <dcterms:created xsi:type="dcterms:W3CDTF">2014-11-25T16:43:35Z</dcterms:created>
  <dcterms:modified xsi:type="dcterms:W3CDTF">2021-11-16T19:13:47Z</dcterms:modified>
</cp:coreProperties>
</file>