
<file path=[Content_Types].xml><?xml version="1.0" encoding="utf-8"?>
<Types xmlns="http://schemas.openxmlformats.org/package/2006/content-types">
  <Default Extension="bmp" ContentType="image/bmp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9" r:id="rId1"/>
  </p:sldMasterIdLst>
  <p:sldIdLst>
    <p:sldId id="256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24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347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445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414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37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660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279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16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55463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904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755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902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3F593FA7-A378-47D3-8735-6F1F5B7E918D}" type="datetimeFigureOut">
              <a:rPr lang="ru-RU" smtClean="0"/>
              <a:t>23.03.2026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2D53E5EA-9ABB-4512-872C-8A8921DF7B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1449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0" r:id="rId1"/>
    <p:sldLayoutId id="2147483901" r:id="rId2"/>
    <p:sldLayoutId id="2147483902" r:id="rId3"/>
    <p:sldLayoutId id="2147483903" r:id="rId4"/>
    <p:sldLayoutId id="2147483904" r:id="rId5"/>
    <p:sldLayoutId id="2147483905" r:id="rId6"/>
    <p:sldLayoutId id="2147483906" r:id="rId7"/>
    <p:sldLayoutId id="2147483907" r:id="rId8"/>
    <p:sldLayoutId id="2147483908" r:id="rId9"/>
    <p:sldLayoutId id="2147483909" r:id="rId10"/>
    <p:sldLayoutId id="21474839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A89FE-685B-B165-5A11-B82A76FFB9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ДУХОВНО-НРАВСТВЕННОЕ ВОСПИТАНИЕ</a:t>
            </a:r>
            <a:b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ДОШКОЛЬНИКОВ </a:t>
            </a:r>
            <a:b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ОЗНАКОМЛЕНИЕ С КУЛЬТУРНЫМИ ТРАДИЦИЯМИ СВОЕЙ СЕМЬИ.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0B89BC1-5C3A-C362-F31F-BDE574E474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01000" y="4682062"/>
            <a:ext cx="2631948" cy="804338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Подготовила:</a:t>
            </a:r>
          </a:p>
          <a:p>
            <a:r>
              <a:rPr lang="ru-RU" b="1" dirty="0"/>
              <a:t>воспитатель</a:t>
            </a:r>
          </a:p>
          <a:p>
            <a:r>
              <a:rPr lang="ru-RU" b="1" dirty="0"/>
              <a:t>Студеникина Я.Н.</a:t>
            </a:r>
          </a:p>
        </p:txBody>
      </p:sp>
    </p:spTree>
    <p:extLst>
      <p:ext uri="{BB962C8B-B14F-4D97-AF65-F5344CB8AC3E}">
        <p14:creationId xmlns:p14="http://schemas.microsoft.com/office/powerpoint/2010/main" val="3379115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BBD547-509E-7506-6CDF-D58062778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Актуальность: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CBC245-2B61-D281-77E2-B1C3B57F9D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ru-RU" sz="2800" dirty="0"/>
              <a:t>Духовно-нравственное воспитание одна из сложных и актуальных проблем;</a:t>
            </a:r>
          </a:p>
          <a:p>
            <a:pPr>
              <a:buFontTx/>
              <a:buChar char="-"/>
            </a:pPr>
            <a:r>
              <a:rPr lang="ru-RU" sz="2800" dirty="0"/>
              <a:t>Дошкольный возраст – период активного познания мира и человеческих отношений;</a:t>
            </a:r>
          </a:p>
          <a:p>
            <a:pPr>
              <a:buFontTx/>
              <a:buChar char="-"/>
            </a:pPr>
            <a:r>
              <a:rPr lang="ru-RU" sz="2800" dirty="0"/>
              <a:t>У ребёнка формируются основы личности будущего гражданина</a:t>
            </a:r>
          </a:p>
          <a:p>
            <a:pPr>
              <a:buFontTx/>
              <a:buChar char="-"/>
            </a:pPr>
            <a:r>
              <a:rPr lang="ru-RU" sz="2800" dirty="0"/>
              <a:t>Самым слабым местом в этой деятельности является семья.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4420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F83D30-1909-5956-B540-C4745D78D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402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700532-AD47-3907-229A-C502EE39AB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457" y="865414"/>
            <a:ext cx="10406743" cy="516962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Наше время отличается огромным засильем всего иностранного, чужеземного в окружающей жизни человека — в быту, на телевидении, в музыке и т.п. </a:t>
            </a:r>
          </a:p>
          <a:p>
            <a:pPr marL="0" indent="0" algn="just">
              <a:buNone/>
            </a:pPr>
            <a:r>
              <a:rPr lang="ru-RU" sz="2400" dirty="0"/>
              <a:t>Отторжение подрастающего поколения от отечественной культуры, от общественно-исторического опыта поколений — одна из серьезных проблем нашего времени. </a:t>
            </a:r>
          </a:p>
          <a:p>
            <a:pPr marL="0" indent="0" algn="just">
              <a:buNone/>
            </a:pPr>
            <a:r>
              <a:rPr lang="ru-RU" sz="2400" dirty="0"/>
              <a:t>Детство – время, когда человек приобретает знания об окружающем мире, время формирования нравственных навыков и привычек. </a:t>
            </a:r>
          </a:p>
          <a:p>
            <a:pPr marL="0" indent="0" algn="just">
              <a:buNone/>
            </a:pPr>
            <a:r>
              <a:rPr lang="ru-RU" sz="2400" dirty="0"/>
              <a:t>В дошкольном возрасте идет активное накопление нравственного опыта, и обращение к духовной жизни начинается также в дошкольном возрасте с нравственного самоопределения и становления самосознания.</a:t>
            </a:r>
          </a:p>
        </p:txBody>
      </p:sp>
    </p:spTree>
    <p:extLst>
      <p:ext uri="{BB962C8B-B14F-4D97-AF65-F5344CB8AC3E}">
        <p14:creationId xmlns:p14="http://schemas.microsoft.com/office/powerpoint/2010/main" val="702029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4D98FC-25ED-6238-FBE6-B122E1C9D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/>
              <a:t>ОСНОВНЫЕ ЗАДАЧИ ПО ДУХОВНО-НРАВСТВЕННОМУ ВОСПИТАНИЮ ДОШКОЛЬНИКОВ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F46BD8-3F8A-3A8F-D497-756DCAEFF3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знакомство детей с культурой и историей своего народа ; </a:t>
            </a:r>
          </a:p>
          <a:p>
            <a:r>
              <a:rPr lang="ru-RU" sz="2800" dirty="0"/>
              <a:t>формирование чувства сопричастности к культурному наследию;</a:t>
            </a:r>
          </a:p>
          <a:p>
            <a:r>
              <a:rPr lang="ru-RU" sz="2800" dirty="0"/>
              <a:t>формирование таких нравственных качеств как доброта, сострадание, трудолюбие; </a:t>
            </a:r>
          </a:p>
          <a:p>
            <a:r>
              <a:rPr lang="ru-RU" sz="2800" dirty="0"/>
              <a:t>вовлечение родителей в совместную деятельность с ДОУ по духовно-нравственному воспитанию детей.</a:t>
            </a:r>
          </a:p>
        </p:txBody>
      </p:sp>
    </p:spTree>
    <p:extLst>
      <p:ext uri="{BB962C8B-B14F-4D97-AF65-F5344CB8AC3E}">
        <p14:creationId xmlns:p14="http://schemas.microsoft.com/office/powerpoint/2010/main" val="312658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CCDA32-7335-E416-8009-16535BF70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6655825-B6EA-782C-CFEF-86801AB2B0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86" y="488063"/>
            <a:ext cx="10466614" cy="5871915"/>
          </a:xfrm>
        </p:spPr>
      </p:pic>
    </p:spTree>
    <p:extLst>
      <p:ext uri="{BB962C8B-B14F-4D97-AF65-F5344CB8AC3E}">
        <p14:creationId xmlns:p14="http://schemas.microsoft.com/office/powerpoint/2010/main" val="2520755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11DF10-2BB5-56E5-5799-16E820656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E00153A-76E5-E4B6-AEFD-F3864F2371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07" y="555172"/>
            <a:ext cx="10752365" cy="5660234"/>
          </a:xfrm>
        </p:spPr>
      </p:pic>
    </p:spTree>
    <p:extLst>
      <p:ext uri="{BB962C8B-B14F-4D97-AF65-F5344CB8AC3E}">
        <p14:creationId xmlns:p14="http://schemas.microsoft.com/office/powerpoint/2010/main" val="746138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04BCE4-FF30-17B7-CF52-9BC18214A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/>
              <a:t>БАЗОВЫЕ ЦЕННОСТИ ФОРМИРУЮТСЯ В СЕМЬЕ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614F05-47DD-E1A9-952A-1FE635A96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420586"/>
            <a:ext cx="10058400" cy="4614454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И менно родители должны передать ребёнку традиции русского народа, сохранить нравственные, духовные ценности и обычаи.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C4A54BC-D112-FDF8-C3C7-64B85A6CA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463" y="2849336"/>
            <a:ext cx="6743701" cy="351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408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BDA979-D4B8-D5EE-9DE0-60C2BABF2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 вашей семье и под вашим руководством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растет будущий гражданин»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А.С.Макаренко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28CE066-A217-A05A-9016-2EE4C6A60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911" y="2103438"/>
            <a:ext cx="5140178" cy="3932237"/>
          </a:xfrm>
        </p:spPr>
      </p:pic>
    </p:spTree>
    <p:extLst>
      <p:ext uri="{BB962C8B-B14F-4D97-AF65-F5344CB8AC3E}">
        <p14:creationId xmlns:p14="http://schemas.microsoft.com/office/powerpoint/2010/main" val="2010964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BAE2C7-5ADD-252F-357E-DD7C300A5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7236" y="397666"/>
            <a:ext cx="10058400" cy="1978142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«Давайте детям больше и больше содержания общего, человеческого, мирового, но преимущественно старайтесь знакомить их с этим через родные и национальные явления».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В.Г.Белинский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7DAC099-7273-43EE-8656-274764F67D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743" y="2196192"/>
            <a:ext cx="6931478" cy="3976007"/>
          </a:xfrm>
        </p:spPr>
      </p:pic>
    </p:spTree>
    <p:extLst>
      <p:ext uri="{BB962C8B-B14F-4D97-AF65-F5344CB8AC3E}">
        <p14:creationId xmlns:p14="http://schemas.microsoft.com/office/powerpoint/2010/main" val="8254722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106140-7598-41C3-2428-D3CFE722E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1066800" y="596875"/>
            <a:ext cx="10058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4575EE-78CF-9D48-7381-B81DC4C6B6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642594"/>
            <a:ext cx="10058400" cy="539244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формирования нравственного сознания</a:t>
            </a:r>
          </a:p>
          <a:p>
            <a:pPr marL="0" indent="0">
              <a:buNone/>
            </a:pP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направлены на то, чтобы помочь человеку осознать нормы поведения и сформировать личные убеждения: </a:t>
            </a:r>
            <a:endParaRPr lang="ru-RU" sz="3800" dirty="0"/>
          </a:p>
          <a:p>
            <a:r>
              <a:rPr lang="ru-RU" sz="29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Этическая беседа</a:t>
            </a:r>
            <a:r>
              <a:rPr lang="ru-RU" sz="2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обсуждение конкретных поступков, ситуаций из жизни или литературы.</a:t>
            </a:r>
          </a:p>
          <a:p>
            <a:r>
              <a:rPr lang="ru-RU" sz="29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Убеждение: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логическое обоснование того, почему те или иные поступки считаются правильными.</a:t>
            </a:r>
          </a:p>
          <a:p>
            <a:r>
              <a:rPr lang="ru-RU" sz="29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и разъяснение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эмоциональное изложение событий, раскрывающее смысл нравственных понятий (честь, долг, доброта).</a:t>
            </a:r>
          </a:p>
          <a:p>
            <a:r>
              <a:rPr lang="ru-RU" sz="29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r>
              <a:rPr lang="ru-RU" sz="29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демонстрация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образцового поведения взрослых, исторических личностей или героев произведений как главного ориентира для подражания.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5323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68F901-4A5C-72A6-FDF0-AB0AEB138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1066800" y="596875"/>
            <a:ext cx="10058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7438CD-38AC-A990-5818-3B936595C8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791936"/>
            <a:ext cx="10058400" cy="5243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формирования нравственного поведения помогают закрепить осознанные ценности в реальных действиях и привычках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регулярное повторение положительных действий (например, помощь старшим), которые со временем становятся привычкой.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Приучение: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организация деятельности, в которой человек обязан соблюдать определенные правила и нормы.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Педагогическое требование: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прямое или косвенное указание на необходимость совершения того или иного нравственного поступка.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Воспитывающие ситуации: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условий, в которых человеку нужно самостоятельно сделать моральный выбор. </a:t>
            </a:r>
          </a:p>
        </p:txBody>
      </p:sp>
    </p:spTree>
    <p:extLst>
      <p:ext uri="{BB962C8B-B14F-4D97-AF65-F5344CB8AC3E}">
        <p14:creationId xmlns:p14="http://schemas.microsoft.com/office/powerpoint/2010/main" val="4208857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329BA4-DD38-2077-9183-F8E98265B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9A4606-B447-EB9B-475A-6C3AB02A44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642594"/>
            <a:ext cx="10058400" cy="5392446"/>
          </a:xfrm>
        </p:spPr>
        <p:txBody>
          <a:bodyPr/>
          <a:lstStyle/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стимулирования и коррекции поведения используются для оценки поступков и мотивации к правильным действиям: </a:t>
            </a:r>
          </a:p>
          <a:p>
            <a:r>
              <a:rPr lang="ru-RU" sz="2400" b="1" u="sng" dirty="0"/>
              <a:t>Поощрение: </a:t>
            </a:r>
            <a:r>
              <a:rPr lang="ru-RU" sz="2400" dirty="0"/>
              <a:t>одобрение, похвала или награда за проявление благородства, честности или трудолюбия.</a:t>
            </a:r>
          </a:p>
          <a:p>
            <a:r>
              <a:rPr lang="ru-RU" sz="2400" b="1" u="sng" dirty="0"/>
              <a:t>Наказание</a:t>
            </a:r>
            <a:r>
              <a:rPr lang="ru-RU" sz="2400" dirty="0"/>
              <a:t> (в форме порицания): осуждение негативного поступка коллективом или педагогом с целью вызвать чувство раскаяния.</a:t>
            </a:r>
          </a:p>
          <a:p>
            <a:r>
              <a:rPr lang="ru-RU" sz="2400" b="1" u="sng" dirty="0"/>
              <a:t>Соревнование:</a:t>
            </a:r>
            <a:r>
              <a:rPr lang="ru-RU" sz="2400" dirty="0"/>
              <a:t> использование стремления к первенству для достижения общественно значимых и добрых целей.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34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336417-B6A5-4331-9908-0E7A7334D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1668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04704CD-74C1-B08B-2D31-7509701B18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39" y="642594"/>
            <a:ext cx="10626782" cy="5480619"/>
          </a:xfrm>
        </p:spPr>
      </p:pic>
    </p:spTree>
    <p:extLst>
      <p:ext uri="{BB962C8B-B14F-4D97-AF65-F5344CB8AC3E}">
        <p14:creationId xmlns:p14="http://schemas.microsoft.com/office/powerpoint/2010/main" val="801494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7BE5E9-0309-57C8-7B23-C2C8BF683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803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1D516C9-5A6B-621C-E176-ED0C2F6DA9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95" y="432707"/>
            <a:ext cx="11263583" cy="6025243"/>
          </a:xfrm>
        </p:spPr>
      </p:pic>
    </p:spTree>
    <p:extLst>
      <p:ext uri="{BB962C8B-B14F-4D97-AF65-F5344CB8AC3E}">
        <p14:creationId xmlns:p14="http://schemas.microsoft.com/office/powerpoint/2010/main" val="18785265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E632A8-39C9-73AE-D5D2-02CA06262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5137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688C0F5-06D2-20C3-03D6-5FF81E547B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596743"/>
          </a:xfrm>
        </p:spPr>
      </p:pic>
    </p:spTree>
    <p:extLst>
      <p:ext uri="{BB962C8B-B14F-4D97-AF65-F5344CB8AC3E}">
        <p14:creationId xmlns:p14="http://schemas.microsoft.com/office/powerpoint/2010/main" val="35961563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7FC000-1967-4CF9-4725-6BBDE538D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4A2A2C-CF91-AC8C-1089-8B1389C55D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688313"/>
            <a:ext cx="10058400" cy="53467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составляющие основы семейных традиций: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Духовные ценности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Любовь, взаимное уважение, честность и готовность к прощению.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сопричастности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Важно, чтобы каждый член семьи осознавал свою значимость и принадлежность к «своим».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Преемственность поколений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Знание своей родословной и бережное отношение к памяти предков (например, через семейные фотоальбомы).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Регулярность и стабильность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Повторяющиеся действия (ритуалы, праздники, совместные ужины) создают ощущение предсказуемости и надежности семейного тыла.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492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C09E99-CFC3-F05B-F8D1-4A5E06ED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5953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CB5DE3-2DE4-5043-BE93-BBD67E207F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840921"/>
            <a:ext cx="10058400" cy="51941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Зачем нужны традиции?</a:t>
            </a:r>
          </a:p>
          <a:p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Сплочение: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Они превращают семью в «настоящую крепость», где каждый чувствует себя уверенно.</a:t>
            </a:r>
          </a:p>
          <a:p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Выступают фундаментом для передачи нравственных и культурных норм детям.</a:t>
            </a:r>
          </a:p>
          <a:p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Психологический комфорт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Дают ощущение незыблемости отношений в быстро меняющемся мире. </a:t>
            </a:r>
          </a:p>
        </p:txBody>
      </p:sp>
    </p:spTree>
    <p:extLst>
      <p:ext uri="{BB962C8B-B14F-4D97-AF65-F5344CB8AC3E}">
        <p14:creationId xmlns:p14="http://schemas.microsoft.com/office/powerpoint/2010/main" val="25912346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AD165-4E13-A536-DF2D-B46D2F31C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7E7F434-A4F7-FF2B-E31A-933450EFAA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288" y="2177034"/>
            <a:ext cx="5242982" cy="3932237"/>
          </a:xfrm>
        </p:spPr>
      </p:pic>
    </p:spTree>
    <p:extLst>
      <p:ext uri="{BB962C8B-B14F-4D97-AF65-F5344CB8AC3E}">
        <p14:creationId xmlns:p14="http://schemas.microsoft.com/office/powerpoint/2010/main" val="23373875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119</TotalTime>
  <Words>620</Words>
  <Application>Microsoft Office PowerPoint</Application>
  <PresentationFormat>Широкоэкранный</PresentationFormat>
  <Paragraphs>50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Century Gothic</vt:lpstr>
      <vt:lpstr>Times New Roman</vt:lpstr>
      <vt:lpstr>Савон</vt:lpstr>
      <vt:lpstr>ДУХОВНО-НРАВСТВЕННОЕ ВОСПИТАНИЕ  ДОШКОЛЬНИКОВ  ЧЕРЕЗ ОЗНАКОМЛЕНИЕ С КУЛЬТУРНЫМИ ТРАДИЦИЯМИ СВОЕЙ СЕМЬИ.</vt:lpstr>
      <vt:lpstr>Актуальность:</vt:lpstr>
      <vt:lpstr>Презентация PowerPoint</vt:lpstr>
      <vt:lpstr>ОСНОВНЫЕ ЗАДАЧИ ПО ДУХОВНО-НРАВСТВЕННОМУ ВОСПИТАНИЮ ДОШКОЛЬНИКОВ</vt:lpstr>
      <vt:lpstr>Презентация PowerPoint</vt:lpstr>
      <vt:lpstr>Презентация PowerPoint</vt:lpstr>
      <vt:lpstr>БАЗОВЫЕ ЦЕННОСТИ ФОРМИРУЮТСЯ В СЕМЬЕ</vt:lpstr>
      <vt:lpstr>«В вашей семье и под вашим руководством  растет будущий гражданин»  А.С.Макаренко</vt:lpstr>
      <vt:lpstr>«Давайте детям больше и больше содержания общего, человеческого, мирового, но преимущественно старайтесь знакомить их с этим через родные и национальные явления». В.Г.Белинский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Ноутбук</dc:creator>
  <cp:lastModifiedBy>Ноутбук</cp:lastModifiedBy>
  <cp:revision>1</cp:revision>
  <dcterms:created xsi:type="dcterms:W3CDTF">2026-03-23T09:58:17Z</dcterms:created>
  <dcterms:modified xsi:type="dcterms:W3CDTF">2026-03-23T11:58:05Z</dcterms:modified>
</cp:coreProperties>
</file>