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30"/>
  </p:notesMasterIdLst>
  <p:sldIdLst>
    <p:sldId id="256" r:id="rId2"/>
    <p:sldId id="271" r:id="rId3"/>
    <p:sldId id="273" r:id="rId4"/>
    <p:sldId id="276" r:id="rId5"/>
    <p:sldId id="277" r:id="rId6"/>
    <p:sldId id="278" r:id="rId7"/>
    <p:sldId id="295" r:id="rId8"/>
    <p:sldId id="296" r:id="rId9"/>
    <p:sldId id="297" r:id="rId10"/>
    <p:sldId id="299" r:id="rId11"/>
    <p:sldId id="283" r:id="rId12"/>
    <p:sldId id="284" r:id="rId13"/>
    <p:sldId id="285" r:id="rId14"/>
    <p:sldId id="286" r:id="rId15"/>
    <p:sldId id="288" r:id="rId16"/>
    <p:sldId id="289" r:id="rId17"/>
    <p:sldId id="290" r:id="rId18"/>
    <p:sldId id="292" r:id="rId19"/>
    <p:sldId id="300" r:id="rId20"/>
    <p:sldId id="301" r:id="rId21"/>
    <p:sldId id="302" r:id="rId22"/>
    <p:sldId id="303" r:id="rId23"/>
    <p:sldId id="291" r:id="rId24"/>
    <p:sldId id="304" r:id="rId25"/>
    <p:sldId id="305" r:id="rId26"/>
    <p:sldId id="306" r:id="rId27"/>
    <p:sldId id="308" r:id="rId28"/>
    <p:sldId id="307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-2274" y="-10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F2AD19-F698-4E6E-9CB0-168B8CBC7CFD}" type="doc">
      <dgm:prSet loTypeId="urn:microsoft.com/office/officeart/2005/8/layout/default#1" loCatId="list" qsTypeId="urn:microsoft.com/office/officeart/2005/8/quickstyle/3d3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1DC6462A-0492-4297-8D2D-B7053676DA5E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Использование инновационных технологий с применением </a:t>
          </a:r>
          <a:r>
            <a:rPr lang="ru-RU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ЭОР</a:t>
          </a:r>
          <a:endParaRPr lang="ru-RU" b="1" i="1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11636F-5415-47D7-88B4-9DFD7CD84B28}" type="parTrans" cxnId="{8E157C73-76EB-44E0-83D7-C877FA916A90}">
      <dgm:prSet/>
      <dgm:spPr/>
      <dgm:t>
        <a:bodyPr/>
        <a:lstStyle/>
        <a:p>
          <a:endParaRPr lang="ru-RU"/>
        </a:p>
      </dgm:t>
    </dgm:pt>
    <dgm:pt modelId="{9AE30492-0963-4AE2-A1B0-041D98B841EE}" type="sibTrans" cxnId="{8E157C73-76EB-44E0-83D7-C877FA916A90}">
      <dgm:prSet/>
      <dgm:spPr/>
      <dgm:t>
        <a:bodyPr/>
        <a:lstStyle/>
        <a:p>
          <a:endParaRPr lang="ru-RU"/>
        </a:p>
      </dgm:t>
    </dgm:pt>
    <dgm:pt modelId="{4E8DEE44-0DE8-4DF1-95C2-F264B18A2BE3}">
      <dgm:prSet phldrT="[Текст]"/>
      <dgm:spPr/>
      <dgm:t>
        <a:bodyPr/>
        <a:lstStyle/>
        <a:p>
          <a:pPr rtl="0"/>
          <a:r>
            <a:rPr kumimoji="0" lang="ru-RU" b="1" i="1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Обогащение предметно-развивающей среды оборудованием для спортивных игр </a:t>
          </a:r>
          <a:endParaRPr lang="ru-RU" b="1" i="1" dirty="0">
            <a:solidFill>
              <a:srgbClr val="FF0000"/>
            </a:solidFill>
          </a:endParaRPr>
        </a:p>
      </dgm:t>
    </dgm:pt>
    <dgm:pt modelId="{620C6A97-0052-43FA-8B8E-635D786D15D9}" type="parTrans" cxnId="{B5A87D25-F1FB-479E-985C-E164F158B65E}">
      <dgm:prSet/>
      <dgm:spPr/>
      <dgm:t>
        <a:bodyPr/>
        <a:lstStyle/>
        <a:p>
          <a:endParaRPr lang="ru-RU"/>
        </a:p>
      </dgm:t>
    </dgm:pt>
    <dgm:pt modelId="{1FF3D3C3-5D77-46F1-A533-D2A6C87393A7}" type="sibTrans" cxnId="{B5A87D25-F1FB-479E-985C-E164F158B65E}">
      <dgm:prSet/>
      <dgm:spPr/>
      <dgm:t>
        <a:bodyPr/>
        <a:lstStyle/>
        <a:p>
          <a:endParaRPr lang="ru-RU"/>
        </a:p>
      </dgm:t>
    </dgm:pt>
    <dgm:pt modelId="{646C8761-DD31-4167-8BD9-9DD9E8F0AAEA}">
      <dgm:prSet phldrT="[Текст]"/>
      <dgm:spPr/>
      <dgm:t>
        <a:bodyPr/>
        <a:lstStyle/>
        <a:p>
          <a:pPr rtl="0"/>
          <a:r>
            <a:rPr lang="ru-RU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Улучшение показателей групп здоровья за счёт снижения заболеваемости в группе</a:t>
          </a:r>
        </a:p>
      </dgm:t>
    </dgm:pt>
    <dgm:pt modelId="{A7D25391-A4A9-4E53-8810-F8CEB665E767}" type="parTrans" cxnId="{C57F3EF5-A6E7-4EF2-A0E0-A4EE28864323}">
      <dgm:prSet/>
      <dgm:spPr/>
      <dgm:t>
        <a:bodyPr/>
        <a:lstStyle/>
        <a:p>
          <a:endParaRPr lang="ru-RU"/>
        </a:p>
      </dgm:t>
    </dgm:pt>
    <dgm:pt modelId="{FD9CBD47-7BBC-4373-88FE-FC2B79C1CC03}" type="sibTrans" cxnId="{C57F3EF5-A6E7-4EF2-A0E0-A4EE28864323}">
      <dgm:prSet/>
      <dgm:spPr/>
      <dgm:t>
        <a:bodyPr/>
        <a:lstStyle/>
        <a:p>
          <a:endParaRPr lang="ru-RU"/>
        </a:p>
      </dgm:t>
    </dgm:pt>
    <dgm:pt modelId="{CE84E9AB-C4EF-42FB-A484-D4B036BDD32D}">
      <dgm:prSet phldrT="[Текст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kumimoji="0" lang="ru-RU" b="0" i="1" u="none" strike="noStrike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Освоение упражнений по развитию мелкой и артикуляционной  моторики совместно с учителем-логопедом</a:t>
          </a:r>
          <a:endParaRPr lang="ru-RU" i="1" dirty="0">
            <a:solidFill>
              <a:srgbClr val="FF0000"/>
            </a:solidFill>
          </a:endParaRPr>
        </a:p>
      </dgm:t>
    </dgm:pt>
    <dgm:pt modelId="{22B1B3A3-9F70-4A84-A87E-B53B6A78F4AF}" type="parTrans" cxnId="{6825B7B9-AEE3-42C4-BBC2-5391CA8F8EA7}">
      <dgm:prSet/>
      <dgm:spPr/>
      <dgm:t>
        <a:bodyPr/>
        <a:lstStyle/>
        <a:p>
          <a:endParaRPr lang="ru-RU"/>
        </a:p>
      </dgm:t>
    </dgm:pt>
    <dgm:pt modelId="{A8061A24-303A-4718-AE2D-4270880C741D}" type="sibTrans" cxnId="{6825B7B9-AEE3-42C4-BBC2-5391CA8F8EA7}">
      <dgm:prSet/>
      <dgm:spPr/>
      <dgm:t>
        <a:bodyPr/>
        <a:lstStyle/>
        <a:p>
          <a:endParaRPr lang="ru-RU"/>
        </a:p>
      </dgm:t>
    </dgm:pt>
    <dgm:pt modelId="{95F1333C-726E-462E-9263-53957CD75B53}" type="pres">
      <dgm:prSet presAssocID="{73F2AD19-F698-4E6E-9CB0-168B8CBC7CF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6EAA38F-295D-470A-81D3-217522795376}" type="pres">
      <dgm:prSet presAssocID="{1DC6462A-0492-4297-8D2D-B7053676DA5E}" presName="node" presStyleLbl="node1" presStyleIdx="0" presStyleCnt="4" custScaleX="107134" custLinFactNeighborX="1390" custLinFactNeighborY="-4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7D3515-09F9-4E9C-991B-4118D24658FB}" type="pres">
      <dgm:prSet presAssocID="{9AE30492-0963-4AE2-A1B0-041D98B841EE}" presName="sibTrans" presStyleCnt="0"/>
      <dgm:spPr/>
    </dgm:pt>
    <dgm:pt modelId="{011C89FB-A479-4A1B-BE45-68164054EFC2}" type="pres">
      <dgm:prSet presAssocID="{4E8DEE44-0DE8-4DF1-95C2-F264B18A2BE3}" presName="node" presStyleLbl="node1" presStyleIdx="1" presStyleCnt="4" custLinFactNeighborX="7699" custLinFactNeighborY="-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082624-E86C-4BF0-B024-89A13A6F3CC6}" type="pres">
      <dgm:prSet presAssocID="{1FF3D3C3-5D77-46F1-A533-D2A6C87393A7}" presName="sibTrans" presStyleCnt="0"/>
      <dgm:spPr/>
    </dgm:pt>
    <dgm:pt modelId="{9617AD18-0B5F-49AC-BF7C-24791567DA0B}" type="pres">
      <dgm:prSet presAssocID="{646C8761-DD31-4167-8BD9-9DD9E8F0AAE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38882B-4C97-41CC-90BE-D59D802C8BB4}" type="pres">
      <dgm:prSet presAssocID="{FD9CBD47-7BBC-4373-88FE-FC2B79C1CC03}" presName="sibTrans" presStyleCnt="0"/>
      <dgm:spPr/>
    </dgm:pt>
    <dgm:pt modelId="{A1C10F1A-57F0-43AA-B4A4-54789FF9D9BC}" type="pres">
      <dgm:prSet presAssocID="{CE84E9AB-C4EF-42FB-A484-D4B036BDD32D}" presName="node" presStyleLbl="node1" presStyleIdx="3" presStyleCnt="4" custScaleX="111547" custScaleY="1117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157C73-76EB-44E0-83D7-C877FA916A90}" srcId="{73F2AD19-F698-4E6E-9CB0-168B8CBC7CFD}" destId="{1DC6462A-0492-4297-8D2D-B7053676DA5E}" srcOrd="0" destOrd="0" parTransId="{2E11636F-5415-47D7-88B4-9DFD7CD84B28}" sibTransId="{9AE30492-0963-4AE2-A1B0-041D98B841EE}"/>
    <dgm:cxn modelId="{B5A87D25-F1FB-479E-985C-E164F158B65E}" srcId="{73F2AD19-F698-4E6E-9CB0-168B8CBC7CFD}" destId="{4E8DEE44-0DE8-4DF1-95C2-F264B18A2BE3}" srcOrd="1" destOrd="0" parTransId="{620C6A97-0052-43FA-8B8E-635D786D15D9}" sibTransId="{1FF3D3C3-5D77-46F1-A533-D2A6C87393A7}"/>
    <dgm:cxn modelId="{DF24606D-D203-4272-AD24-E5B701512A3E}" type="presOf" srcId="{73F2AD19-F698-4E6E-9CB0-168B8CBC7CFD}" destId="{95F1333C-726E-462E-9263-53957CD75B53}" srcOrd="0" destOrd="0" presId="urn:microsoft.com/office/officeart/2005/8/layout/default#1"/>
    <dgm:cxn modelId="{40EF7567-29E0-4063-9809-840648C90777}" type="presOf" srcId="{1DC6462A-0492-4297-8D2D-B7053676DA5E}" destId="{36EAA38F-295D-470A-81D3-217522795376}" srcOrd="0" destOrd="0" presId="urn:microsoft.com/office/officeart/2005/8/layout/default#1"/>
    <dgm:cxn modelId="{6825B7B9-AEE3-42C4-BBC2-5391CA8F8EA7}" srcId="{73F2AD19-F698-4E6E-9CB0-168B8CBC7CFD}" destId="{CE84E9AB-C4EF-42FB-A484-D4B036BDD32D}" srcOrd="3" destOrd="0" parTransId="{22B1B3A3-9F70-4A84-A87E-B53B6A78F4AF}" sibTransId="{A8061A24-303A-4718-AE2D-4270880C741D}"/>
    <dgm:cxn modelId="{081F56CA-A296-4DB4-96A9-798A962C330E}" type="presOf" srcId="{4E8DEE44-0DE8-4DF1-95C2-F264B18A2BE3}" destId="{011C89FB-A479-4A1B-BE45-68164054EFC2}" srcOrd="0" destOrd="0" presId="urn:microsoft.com/office/officeart/2005/8/layout/default#1"/>
    <dgm:cxn modelId="{14BFE22D-3F3B-4E3A-928C-BFA947002563}" type="presOf" srcId="{CE84E9AB-C4EF-42FB-A484-D4B036BDD32D}" destId="{A1C10F1A-57F0-43AA-B4A4-54789FF9D9BC}" srcOrd="0" destOrd="0" presId="urn:microsoft.com/office/officeart/2005/8/layout/default#1"/>
    <dgm:cxn modelId="{C57F3EF5-A6E7-4EF2-A0E0-A4EE28864323}" srcId="{73F2AD19-F698-4E6E-9CB0-168B8CBC7CFD}" destId="{646C8761-DD31-4167-8BD9-9DD9E8F0AAEA}" srcOrd="2" destOrd="0" parTransId="{A7D25391-A4A9-4E53-8810-F8CEB665E767}" sibTransId="{FD9CBD47-7BBC-4373-88FE-FC2B79C1CC03}"/>
    <dgm:cxn modelId="{519A7112-691C-48B9-88FB-F652B8D0FE60}" type="presOf" srcId="{646C8761-DD31-4167-8BD9-9DD9E8F0AAEA}" destId="{9617AD18-0B5F-49AC-BF7C-24791567DA0B}" srcOrd="0" destOrd="0" presId="urn:microsoft.com/office/officeart/2005/8/layout/default#1"/>
    <dgm:cxn modelId="{FB0E4034-6946-4158-A37B-041C5CB6D8EB}" type="presParOf" srcId="{95F1333C-726E-462E-9263-53957CD75B53}" destId="{36EAA38F-295D-470A-81D3-217522795376}" srcOrd="0" destOrd="0" presId="urn:microsoft.com/office/officeart/2005/8/layout/default#1"/>
    <dgm:cxn modelId="{6060AC6F-4CC5-4AB1-88C2-B85097B2D6E9}" type="presParOf" srcId="{95F1333C-726E-462E-9263-53957CD75B53}" destId="{FD7D3515-09F9-4E9C-991B-4118D24658FB}" srcOrd="1" destOrd="0" presId="urn:microsoft.com/office/officeart/2005/8/layout/default#1"/>
    <dgm:cxn modelId="{A707C210-0EBB-4DF1-9369-845DF7AA1A20}" type="presParOf" srcId="{95F1333C-726E-462E-9263-53957CD75B53}" destId="{011C89FB-A479-4A1B-BE45-68164054EFC2}" srcOrd="2" destOrd="0" presId="urn:microsoft.com/office/officeart/2005/8/layout/default#1"/>
    <dgm:cxn modelId="{E4DFA67A-3F98-4ACC-97CA-0E32BBD7DB09}" type="presParOf" srcId="{95F1333C-726E-462E-9263-53957CD75B53}" destId="{3E082624-E86C-4BF0-B024-89A13A6F3CC6}" srcOrd="3" destOrd="0" presId="urn:microsoft.com/office/officeart/2005/8/layout/default#1"/>
    <dgm:cxn modelId="{726BDDF3-8CCC-4897-B122-89C94442DDFF}" type="presParOf" srcId="{95F1333C-726E-462E-9263-53957CD75B53}" destId="{9617AD18-0B5F-49AC-BF7C-24791567DA0B}" srcOrd="4" destOrd="0" presId="urn:microsoft.com/office/officeart/2005/8/layout/default#1"/>
    <dgm:cxn modelId="{E58FE9EC-2C8E-4E86-876F-FF0F5C9CBFB4}" type="presParOf" srcId="{95F1333C-726E-462E-9263-53957CD75B53}" destId="{B838882B-4C97-41CC-90BE-D59D802C8BB4}" srcOrd="5" destOrd="0" presId="urn:microsoft.com/office/officeart/2005/8/layout/default#1"/>
    <dgm:cxn modelId="{4FE77D7B-AF2C-4B63-8098-06D391379234}" type="presParOf" srcId="{95F1333C-726E-462E-9263-53957CD75B53}" destId="{A1C10F1A-57F0-43AA-B4A4-54789FF9D9BC}" srcOrd="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6EAA38F-295D-470A-81D3-217522795376}">
      <dsp:nvSpPr>
        <dsp:cNvPr id="0" name=""/>
        <dsp:cNvSpPr/>
      </dsp:nvSpPr>
      <dsp:spPr>
        <a:xfrm>
          <a:off x="137549" y="114502"/>
          <a:ext cx="4042302" cy="2263876"/>
        </a:xfrm>
        <a:prstGeom prst="rect">
          <a:avLst/>
        </a:prstGeom>
        <a:gradFill rotWithShape="1">
          <a:gsLst>
            <a:gs pos="0">
              <a:schemeClr val="accent1">
                <a:tint val="83000"/>
                <a:satMod val="100000"/>
                <a:lumMod val="100000"/>
              </a:schemeClr>
            </a:gs>
            <a:gs pos="100000">
              <a:schemeClr val="accent1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 w="9525" cap="flat" cmpd="sng" algn="ctr">
          <a:solidFill>
            <a:schemeClr val="accent1"/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i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Использование инновационных технологий с применением </a:t>
          </a:r>
          <a:r>
            <a:rPr lang="ru-RU" sz="2600" b="1" i="1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ЭОР</a:t>
          </a:r>
          <a:endParaRPr lang="ru-RU" sz="2600" b="1" i="1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7549" y="114502"/>
        <a:ext cx="4042302" cy="2263876"/>
      </dsp:txXfrm>
    </dsp:sp>
    <dsp:sp modelId="{011C89FB-A479-4A1B-BE45-68164054EFC2}">
      <dsp:nvSpPr>
        <dsp:cNvPr id="0" name=""/>
        <dsp:cNvSpPr/>
      </dsp:nvSpPr>
      <dsp:spPr>
        <a:xfrm>
          <a:off x="4589822" y="205239"/>
          <a:ext cx="3773127" cy="226387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600" b="1" i="1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Обогащение предметно-развивающей среды оборудованием для спортивных игр </a:t>
          </a:r>
          <a:endParaRPr lang="ru-RU" sz="2600" b="1" i="1" kern="1200" dirty="0">
            <a:solidFill>
              <a:srgbClr val="FF0000"/>
            </a:solidFill>
          </a:endParaRPr>
        </a:p>
      </dsp:txBody>
      <dsp:txXfrm>
        <a:off x="4589822" y="205239"/>
        <a:ext cx="3773127" cy="2263876"/>
      </dsp:txXfrm>
    </dsp:sp>
    <dsp:sp modelId="{9617AD18-0B5F-49AC-BF7C-24791567DA0B}">
      <dsp:nvSpPr>
        <dsp:cNvPr id="0" name=""/>
        <dsp:cNvSpPr/>
      </dsp:nvSpPr>
      <dsp:spPr>
        <a:xfrm>
          <a:off x="1849" y="2981151"/>
          <a:ext cx="3773127" cy="226387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12700" dir="5400000" algn="ctr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i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Улучшение показателей групп здоровья за счёт снижения заболеваемости в группе</a:t>
          </a:r>
        </a:p>
      </dsp:txBody>
      <dsp:txXfrm>
        <a:off x="1849" y="2981151"/>
        <a:ext cx="3773127" cy="2263876"/>
      </dsp:txXfrm>
    </dsp:sp>
    <dsp:sp modelId="{A1C10F1A-57F0-43AA-B4A4-54789FF9D9BC}">
      <dsp:nvSpPr>
        <dsp:cNvPr id="0" name=""/>
        <dsp:cNvSpPr/>
      </dsp:nvSpPr>
      <dsp:spPr>
        <a:xfrm>
          <a:off x="4152289" y="2848488"/>
          <a:ext cx="4208810" cy="2529203"/>
        </a:xfrm>
        <a:prstGeom prst="rect">
          <a:avLst/>
        </a:prstGeom>
        <a:gradFill rotWithShape="1">
          <a:gsLst>
            <a:gs pos="0">
              <a:schemeClr val="accent2">
                <a:tint val="100000"/>
                <a:shade val="85000"/>
                <a:satMod val="100000"/>
                <a:lumMod val="100000"/>
              </a:schemeClr>
            </a:gs>
            <a:gs pos="100000">
              <a:schemeClr val="accent2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76200" dist="25400" dir="5400000" algn="ct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38100" h="44450" prst="angle"/>
          <a:contourClr>
            <a:schemeClr val="accent2">
              <a:shade val="35000"/>
              <a:satMod val="160000"/>
            </a:schemeClr>
          </a:contourClr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600" b="0" i="1" u="none" strike="noStrike" kern="1200" cap="none" normalizeH="0" baseline="0" dirty="0">
              <a:ln/>
              <a:solidFill>
                <a:srgbClr val="FF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rPr>
            <a:t>Освоение упражнений по развитию мелкой и артикуляционной  моторики совместно с учителем-логопедом</a:t>
          </a:r>
          <a:endParaRPr lang="ru-RU" sz="2600" i="1" kern="1200" dirty="0">
            <a:solidFill>
              <a:srgbClr val="FF0000"/>
            </a:solidFill>
          </a:endParaRPr>
        </a:p>
      </dsp:txBody>
      <dsp:txXfrm>
        <a:off x="4152289" y="2848488"/>
        <a:ext cx="4208810" cy="25292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D3F572-5CB3-47D8-9BF8-4DE865EA630C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C005EC-BD68-4761-B538-C31DDAA7DB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04672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>
            <a:extLst>
              <a:ext uri="{FF2B5EF4-FFF2-40B4-BE49-F238E27FC236}">
                <a16:creationId xmlns:a16="http://schemas.microsoft.com/office/drawing/2014/main" xmlns="" id="{D3667040-9112-86D2-7654-7E463A1F01C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>
            <a:extLst>
              <a:ext uri="{FF2B5EF4-FFF2-40B4-BE49-F238E27FC236}">
                <a16:creationId xmlns:a16="http://schemas.microsoft.com/office/drawing/2014/main" xmlns="" id="{6741911D-E72C-74BE-311E-B5026E47AF1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8676" name="Номер слайда 3">
            <a:extLst>
              <a:ext uri="{FF2B5EF4-FFF2-40B4-BE49-F238E27FC236}">
                <a16:creationId xmlns:a16="http://schemas.microsoft.com/office/drawing/2014/main" xmlns="" id="{8C054B1D-B33A-0C88-284A-96DF72437C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fld id="{514A2962-56BA-4F0E-AC56-FD86400DA8A4}" type="slidenum">
              <a:rPr lang="ru-RU" altLang="ru-RU"/>
              <a:pPr/>
              <a:t>7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539651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E26E584-9795-4303-80AF-43F2FE0626AB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04E2-2CE2-47CA-974D-C19F16B22B3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63762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E584-9795-4303-80AF-43F2FE0626AB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04E2-2CE2-47CA-974D-C19F16B22B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9723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E584-9795-4303-80AF-43F2FE0626AB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04E2-2CE2-47CA-974D-C19F16B22B3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42683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E584-9795-4303-80AF-43F2FE0626AB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04E2-2CE2-47CA-974D-C19F16B22B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0466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E584-9795-4303-80AF-43F2FE0626AB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04E2-2CE2-47CA-974D-C19F16B22B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9214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E584-9795-4303-80AF-43F2FE0626AB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04E2-2CE2-47CA-974D-C19F16B22B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2407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E584-9795-4303-80AF-43F2FE0626AB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04E2-2CE2-47CA-974D-C19F16B22B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1837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E584-9795-4303-80AF-43F2FE0626AB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04E2-2CE2-47CA-974D-C19F16B22B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5052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E584-9795-4303-80AF-43F2FE0626AB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04E2-2CE2-47CA-974D-C19F16B22B3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37480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E584-9795-4303-80AF-43F2FE0626AB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04E2-2CE2-47CA-974D-C19F16B22B3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30962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E584-9795-4303-80AF-43F2FE0626AB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04E2-2CE2-47CA-974D-C19F16B22B3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527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E26E584-9795-4303-80AF-43F2FE0626AB}" type="datetimeFigureOut">
              <a:rPr lang="ru-RU" smtClean="0"/>
              <a:pPr/>
              <a:t>06.03.2023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6F604E2-2CE2-47CA-974D-C19F16B22B3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86138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06828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1DAACB4-F77B-8A05-5111-AC68DD50AF96}"/>
              </a:ext>
            </a:extLst>
          </p:cNvPr>
          <p:cNvSpPr txBox="1"/>
          <p:nvPr/>
        </p:nvSpPr>
        <p:spPr>
          <a:xfrm>
            <a:off x="1611086" y="2162629"/>
            <a:ext cx="837562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технологии </a:t>
            </a:r>
          </a:p>
          <a:p>
            <a:pPr algn="ctr"/>
            <a:r>
              <a:rPr lang="ru-RU" sz="54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здоровьесбережения</a:t>
            </a:r>
            <a:endParaRPr lang="ru-RU" sz="5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239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AB40A62-7A66-D3A4-C939-607FE8BC3A7E}"/>
              </a:ext>
            </a:extLst>
          </p:cNvPr>
          <p:cNvSpPr txBox="1"/>
          <p:nvPr/>
        </p:nvSpPr>
        <p:spPr>
          <a:xfrm>
            <a:off x="344568" y="377673"/>
            <a:ext cx="113974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– это состояние </a:t>
            </a:r>
          </a:p>
          <a:p>
            <a:pPr algn="ctr"/>
            <a:r>
              <a:rPr lang="ru-RU" sz="40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полного физического, психического и социального</a:t>
            </a:r>
          </a:p>
          <a:p>
            <a:pPr algn="ctr"/>
            <a:r>
              <a:rPr lang="ru-RU" sz="40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благополучия, а не просто отсутствие </a:t>
            </a:r>
          </a:p>
          <a:p>
            <a:r>
              <a:rPr lang="ru-RU" sz="40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болезней или физических дефектов.</a:t>
            </a:r>
          </a:p>
          <a:p>
            <a:pPr algn="r"/>
            <a:r>
              <a:rPr lang="ru-RU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(Всемирная организация здравоохранения</a:t>
            </a:r>
            <a:r>
              <a:rPr lang="ru-RU" sz="3200" dirty="0">
                <a:solidFill>
                  <a:srgbClr val="FF00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394097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521177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43C2277-955A-6B11-65E6-46120E2190AE}"/>
              </a:ext>
            </a:extLst>
          </p:cNvPr>
          <p:cNvSpPr txBox="1"/>
          <p:nvPr/>
        </p:nvSpPr>
        <p:spPr>
          <a:xfrm>
            <a:off x="553156" y="-1174044"/>
            <a:ext cx="9810043" cy="6986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3200" b="1" i="1" u="sng" dirty="0">
              <a:solidFill>
                <a:srgbClr val="7030A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i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i="1" u="sng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b="1" i="1" u="sng" dirty="0" smtClean="0">
              <a:solidFill>
                <a:srgbClr val="7030A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i="1" u="sng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</a:t>
            </a:r>
            <a:r>
              <a:rPr lang="ru-RU" sz="3200" b="1" i="1" u="sng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технологии </a:t>
            </a:r>
            <a:r>
              <a:rPr lang="ru-RU" sz="3200" b="1" i="1" u="sng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br>
              <a:rPr lang="ru-RU" sz="3200" b="1" i="1" u="sng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это система мер, включающая взаимосвязь и взаимодействие всех факторов образовательной среды, направленных на сохранение здоровья ребенка на всех этапах его обучения и развития.</a:t>
            </a:r>
          </a:p>
          <a:p>
            <a:r>
              <a:rPr lang="ru-RU" sz="3200" b="1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«Забота о здоровье — это важнейший труд воспитателя. От жизнерадостности, бодрости детей зависит их духовная жизнь, мировоззрение, умственное развитие, прочность знаний, вера </a:t>
            </a:r>
            <a:endParaRPr lang="ru-RU" sz="3200" b="1" i="1" dirty="0" smtClean="0">
              <a:solidFill>
                <a:srgbClr val="7030A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i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b="1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свои силы» </a:t>
            </a:r>
            <a:br>
              <a:rPr lang="ru-RU" sz="3200" b="1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</a:t>
            </a:r>
            <a:r>
              <a:rPr lang="ru-RU" sz="3200" b="1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В. А. Сухомлинский</a:t>
            </a:r>
          </a:p>
        </p:txBody>
      </p:sp>
    </p:spTree>
    <p:extLst>
      <p:ext uri="{BB962C8B-B14F-4D97-AF65-F5344CB8AC3E}">
        <p14:creationId xmlns:p14="http://schemas.microsoft.com/office/powerpoint/2010/main" xmlns="" val="428410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ABF7C15-0001-B775-7074-791DEC588ECB}"/>
              </a:ext>
            </a:extLst>
          </p:cNvPr>
          <p:cNvSpPr txBox="1"/>
          <p:nvPr/>
        </p:nvSpPr>
        <p:spPr>
          <a:xfrm>
            <a:off x="1140178" y="101600"/>
            <a:ext cx="1022773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800" b="1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2800" b="1" i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sz="2800" b="1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 – </a:t>
            </a:r>
            <a:r>
              <a:rPr lang="ru-RU" sz="2800" b="1" i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</a:t>
            </a:r>
            <a:r>
              <a:rPr lang="ru-RU" sz="2800" b="1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дошкольнику </a:t>
            </a:r>
            <a:r>
              <a:rPr lang="ru-RU" sz="2800" b="1" i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возможности </a:t>
            </a:r>
            <a:r>
              <a:rPr lang="ru-RU" sz="2800" b="1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сохранения здоровья, </a:t>
            </a:r>
            <a:r>
              <a:rPr lang="ru-RU" sz="2800" b="1" i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2800" b="1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него необходимые знания, умения и навыки  по </a:t>
            </a:r>
            <a:r>
              <a:rPr lang="ru-RU" sz="2800" b="1" i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культуре здоровья, </a:t>
            </a:r>
            <a:r>
              <a:rPr lang="ru-RU" sz="2800" b="1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 использовать полученные знания в повседневной жизни.</a:t>
            </a:r>
            <a:endParaRPr lang="ru-RU" sz="28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DFFF21F-4F97-248E-70FF-B5EB675294CF}"/>
              </a:ext>
            </a:extLst>
          </p:cNvPr>
          <p:cNvSpPr txBox="1"/>
          <p:nvPr/>
        </p:nvSpPr>
        <p:spPr>
          <a:xfrm>
            <a:off x="1140178" y="2348369"/>
            <a:ext cx="617502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1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i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сохранить здоровье </a:t>
            </a:r>
            <a: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детей и </a:t>
            </a:r>
            <a:r>
              <a:rPr lang="ru-RU" sz="2400" i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повысить </a:t>
            </a:r>
            <a: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двигательную активность </a:t>
            </a:r>
            <a: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i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умственную </a:t>
            </a:r>
            <a: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работоспособность</a:t>
            </a:r>
            <a: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i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положительный эмоциональный </a:t>
            </a:r>
            <a: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настрой </a:t>
            </a:r>
            <a: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i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снять </a:t>
            </a:r>
            <a:r>
              <a:rPr lang="ru-RU" sz="2400" i="1" dirty="0" err="1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психоэмоциональное</a:t>
            </a:r>
            <a: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напряжение</a:t>
            </a:r>
            <a: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i="1" dirty="0" smtClean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адекватные условия </a:t>
            </a:r>
            <a: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развития, </a:t>
            </a:r>
            <a:b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обучения, оздоровления детей</a:t>
            </a:r>
            <a:endParaRPr lang="ru-RU" sz="2400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253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2903815-0E6F-803C-F7A0-3CC498A1EEE3}"/>
              </a:ext>
            </a:extLst>
          </p:cNvPr>
          <p:cNvSpPr txBox="1"/>
          <p:nvPr/>
        </p:nvSpPr>
        <p:spPr>
          <a:xfrm>
            <a:off x="928913" y="362857"/>
            <a:ext cx="1047931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i="0" dirty="0">
                <a:solidFill>
                  <a:srgbClr val="7030A0"/>
                </a:solidFill>
                <a:effectLst/>
                <a:latin typeface="Times New Roman" panose="02020603050405020304" pitchFamily="18" charset="0"/>
              </a:rPr>
              <a:t>Педагогический процесс в ДОУ существенно влияет на состояние здоровья воспитанников. Поэтому, необходимо обеспечить ребенку хорошую двигательную активность, повысить его работоспособность, физическую подготовленность, сопротивляемость неблагоприятным внешним условиям.</a:t>
            </a:r>
            <a:endParaRPr lang="ru-RU" sz="3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421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2060729-AB15-3E80-269B-CCD8B78B44E8}"/>
              </a:ext>
            </a:extLst>
          </p:cNvPr>
          <p:cNvSpPr txBox="1"/>
          <p:nvPr/>
        </p:nvSpPr>
        <p:spPr>
          <a:xfrm>
            <a:off x="566057" y="0"/>
            <a:ext cx="862874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 технологии</a:t>
            </a: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xmlns="" id="{FA87E911-4750-BF99-06A3-6C307D1F93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50505280"/>
              </p:ext>
            </p:extLst>
          </p:nvPr>
        </p:nvGraphicFramePr>
        <p:xfrm>
          <a:off x="1609725" y="719666"/>
          <a:ext cx="8013245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4579">
                  <a:extLst>
                    <a:ext uri="{9D8B030D-6E8A-4147-A177-3AD203B41FA5}">
                      <a16:colId xmlns:a16="http://schemas.microsoft.com/office/drawing/2014/main" xmlns="" val="132722379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xmlns="" val="323657596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xmlns="" val="32109049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Технология сохранения и стимулирования здоровья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Технология обучения здоровому образу жизни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Коррекционные технологии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077835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Стретчинг</a:t>
                      </a:r>
                    </a:p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пальчиковая</a:t>
                      </a:r>
                    </a:p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гимнастика</a:t>
                      </a:r>
                    </a:p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Гимнастика для глаз</a:t>
                      </a:r>
                    </a:p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Дыхательная гимнастика</a:t>
                      </a:r>
                    </a:p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Ленивая гимнастика</a:t>
                      </a:r>
                    </a:p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Динамические паузы</a:t>
                      </a:r>
                    </a:p>
                    <a:p>
                      <a:r>
                        <a:rPr lang="ru-RU" b="1" i="1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Физ.минутки</a:t>
                      </a:r>
                      <a:endParaRPr lang="ru-RU" b="1" i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Релаксация</a:t>
                      </a:r>
                    </a:p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Подвижные игры</a:t>
                      </a:r>
                    </a:p>
                    <a:p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Утренняя гимнастика</a:t>
                      </a:r>
                    </a:p>
                    <a:p>
                      <a:r>
                        <a:rPr lang="ru-RU" b="1" i="1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Физ.занятия</a:t>
                      </a:r>
                      <a:endParaRPr lang="ru-RU" b="1" i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Самомассаж, точечный массаж</a:t>
                      </a:r>
                    </a:p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Спортивные игры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Сказкотерапия</a:t>
                      </a:r>
                    </a:p>
                    <a:p>
                      <a:r>
                        <a:rPr lang="ru-RU" b="1" i="1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Психогимнастика</a:t>
                      </a:r>
                      <a:endParaRPr lang="ru-RU" b="1" i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Технологии воздействия цветом</a:t>
                      </a:r>
                    </a:p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Технология музыкального воздействии</a:t>
                      </a:r>
                    </a:p>
                    <a:p>
                      <a:r>
                        <a:rPr lang="ru-RU" b="1" i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Артикуляционная гимнастика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079501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84119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8" descr="http://img1.gtsstatic.com/wallpapers/645dd21fac99f63ddb5bffb37fbf4cc5_large.jpeg">
            <a:extLst>
              <a:ext uri="{FF2B5EF4-FFF2-40B4-BE49-F238E27FC236}">
                <a16:creationId xmlns:a16="http://schemas.microsoft.com/office/drawing/2014/main" xmlns="" id="{A7D5F09F-A467-2933-C85A-2B2326971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44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5">
            <a:extLst>
              <a:ext uri="{FF2B5EF4-FFF2-40B4-BE49-F238E27FC236}">
                <a16:creationId xmlns:a16="http://schemas.microsoft.com/office/drawing/2014/main" xmlns="" id="{3326AAE5-E101-363A-420D-776AA13DB7BB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1981200" y="0"/>
            <a:ext cx="8229600" cy="5775325"/>
          </a:xfrm>
        </p:spPr>
        <p:txBody>
          <a:bodyPr/>
          <a:lstStyle/>
          <a:p>
            <a:pPr marL="495300" indent="-495300">
              <a:lnSpc>
                <a:spcPct val="80000"/>
              </a:lnSpc>
              <a:buNone/>
            </a:pPr>
            <a:r>
              <a:rPr lang="ru-RU" altLang="ru-RU" sz="3600" i="1" dirty="0">
                <a:solidFill>
                  <a:srgbClr val="9900CC"/>
                </a:solidFill>
                <a:latin typeface="Times New Roman" panose="02020603050405020304" pitchFamily="18" charset="0"/>
              </a:rPr>
              <a:t> </a:t>
            </a:r>
            <a:endParaRPr lang="ru-RU" altLang="ru-RU" sz="3600" b="1" i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marL="495300" indent="-495300"/>
            <a:endParaRPr lang="ru-RU" altLang="ru-RU" sz="3600" b="1" i="1" dirty="0">
              <a:latin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E36597F-535C-2C79-11C5-7130A4261365}"/>
              </a:ext>
            </a:extLst>
          </p:cNvPr>
          <p:cNvSpPr txBox="1"/>
          <p:nvPr/>
        </p:nvSpPr>
        <p:spPr>
          <a:xfrm>
            <a:off x="1519237" y="-414111"/>
            <a:ext cx="9153525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>
              <a:solidFill>
                <a:srgbClr val="7030A0"/>
              </a:solidFill>
            </a:endParaRPr>
          </a:p>
          <a:p>
            <a:endParaRPr lang="ru-RU" sz="2800" dirty="0">
              <a:solidFill>
                <a:srgbClr val="7030A0"/>
              </a:solidFill>
            </a:endParaRPr>
          </a:p>
          <a:p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сохранения и стимулирования здоровья </a:t>
            </a:r>
            <a:r>
              <a:rPr lang="ru-RU" sz="32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 </a:t>
            </a:r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технологии, 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направленные на сохранение и укрепление здоровья детей, развитие </a:t>
            </a:r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</a:t>
            </a:r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двигательной </a:t>
            </a:r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активности.</a:t>
            </a:r>
            <a:endParaRPr lang="ru-RU" sz="3200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0366539"/>
      </p:ext>
    </p:extLst>
  </p:cSld>
  <p:clrMapOvr>
    <a:masterClrMapping/>
  </p:clrMapOvr>
  <p:transition spd="slow" advClick="0" advTm="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http://knu.znate.ru/pars_docs/refs/533/532694/532694_html_m63213bdb.jpg">
            <a:extLst>
              <a:ext uri="{FF2B5EF4-FFF2-40B4-BE49-F238E27FC236}">
                <a16:creationId xmlns:a16="http://schemas.microsoft.com/office/drawing/2014/main" xmlns="" id="{E4812E1F-DD06-9D3D-0958-B8DA8E394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C446AA3C-0F56-1E27-DFDB-1EDC55E1D2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42357" y="0"/>
            <a:ext cx="8458200" cy="11430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4000" b="1" i="1" u="sng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5362" name="Rectangle 3">
            <a:extLst>
              <a:ext uri="{FF2B5EF4-FFF2-40B4-BE49-F238E27FC236}">
                <a16:creationId xmlns:a16="http://schemas.microsoft.com/office/drawing/2014/main" xmlns="" id="{E95E646C-677B-818A-F6C0-319F8958300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95085" y="478971"/>
            <a:ext cx="10551885" cy="3788229"/>
          </a:xfrm>
        </p:spPr>
        <p:txBody>
          <a:bodyPr>
            <a:normAutofit fontScale="85000" lnSpcReduction="10000"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11100" b="1" i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sz="3600" b="1" i="1" dirty="0">
                <a:solidFill>
                  <a:srgbClr val="FF0000"/>
                </a:solidFill>
                <a:latin typeface="Times New Roman" pitchFamily="18" charset="0"/>
              </a:rPr>
              <a:t>Стретчинг  </a:t>
            </a:r>
            <a:r>
              <a:rPr lang="ru-RU" sz="4100" b="1" i="1" dirty="0">
                <a:solidFill>
                  <a:srgbClr val="002060"/>
                </a:solidFill>
                <a:latin typeface="Times New Roman" pitchFamily="18" charset="0"/>
              </a:rPr>
              <a:t>представляет собой упражнения на растяжку, которые делают мышцы более эластичными, а суставы подвижными и гибкими. Специальные упражнения под музыку проводятся не раньше чем за 30 минут после приема пищи.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4100" b="1" i="1" dirty="0">
                <a:solidFill>
                  <a:srgbClr val="002060"/>
                </a:solidFill>
                <a:latin typeface="Times New Roman" pitchFamily="18" charset="0"/>
              </a:rPr>
              <a:t>2 раза в неделю по 30 минут со среднего возраста </a:t>
            </a:r>
            <a:r>
              <a:rPr lang="ru-RU" sz="4100" b="0" i="0" dirty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  </a:t>
            </a:r>
            <a:endParaRPr lang="ru-RU" sz="4100" b="1" i="1" dirty="0">
              <a:solidFill>
                <a:srgbClr val="002060"/>
              </a:solidFill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  <a:buFont typeface="Wingdings 3" pitchFamily="18" charset="2"/>
              <a:buNone/>
              <a:defRPr/>
            </a:pPr>
            <a:endParaRPr lang="ru-RU" sz="2000" b="1" i="1" dirty="0">
              <a:solidFill>
                <a:srgbClr val="9900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Click="0" advTm="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fullsizeMedia" descr=" photo asd16.jpg">
            <a:extLst>
              <a:ext uri="{FF2B5EF4-FFF2-40B4-BE49-F238E27FC236}">
                <a16:creationId xmlns:a16="http://schemas.microsoft.com/office/drawing/2014/main" xmlns="" id="{249E9669-635E-7921-A31C-BB53F681AD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8">
            <a:extLst>
              <a:ext uri="{FF2B5EF4-FFF2-40B4-BE49-F238E27FC236}">
                <a16:creationId xmlns:a16="http://schemas.microsoft.com/office/drawing/2014/main" xmlns="" id="{32A63075-4975-E007-3436-D0DE7572C3F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847850" y="333375"/>
            <a:ext cx="8301038" cy="863600"/>
          </a:xfrm>
        </p:spPr>
        <p:txBody>
          <a:bodyPr>
            <a:normAutofit/>
          </a:bodyPr>
          <a:lstStyle/>
          <a:p>
            <a:pPr algn="ctr"/>
            <a:r>
              <a:rPr lang="ru-RU" altLang="ru-RU" sz="4400" b="1" i="1" u="sng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4340" name="Rectangle 9">
            <a:extLst>
              <a:ext uri="{FF2B5EF4-FFF2-40B4-BE49-F238E27FC236}">
                <a16:creationId xmlns:a16="http://schemas.microsoft.com/office/drawing/2014/main" xmlns="" id="{16989E7F-6027-E7CF-BE11-C99E5A41583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992314" y="1844676"/>
            <a:ext cx="8218487" cy="4479925"/>
          </a:xfrm>
        </p:spPr>
        <p:txBody>
          <a:bodyPr/>
          <a:lstStyle/>
          <a:p>
            <a:r>
              <a:rPr lang="ru-RU" altLang="ru-RU" sz="3600" b="1" i="1" dirty="0">
                <a:solidFill>
                  <a:srgbClr val="FF33CC"/>
                </a:solidFill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4341" name="Rectangle 6">
            <a:extLst>
              <a:ext uri="{FF2B5EF4-FFF2-40B4-BE49-F238E27FC236}">
                <a16:creationId xmlns:a16="http://schemas.microsoft.com/office/drawing/2014/main" xmlns="" id="{8EE320EE-3539-82B6-B409-F09A413368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213" y="620714"/>
            <a:ext cx="74279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Times New Roman" panose="02020603050405020304" pitchFamily="18" charset="0"/>
              </a:defRPr>
            </a:lvl9pPr>
          </a:lstStyle>
          <a:p>
            <a:pPr algn="ctr"/>
            <a:endParaRPr lang="ru-RU" altLang="ru-RU" sz="4000" b="1" i="1" u="sng">
              <a:solidFill>
                <a:srgbClr val="0000FF"/>
              </a:solidFill>
            </a:endParaRPr>
          </a:p>
        </p:txBody>
      </p:sp>
      <p:pic>
        <p:nvPicPr>
          <p:cNvPr id="2" name="Picture 11" descr="http://i48.fastpic.ru/big/2012/1202/ee/6daed3ba63b409ce3828678a912bdaee.jpg">
            <a:extLst>
              <a:ext uri="{FF2B5EF4-FFF2-40B4-BE49-F238E27FC236}">
                <a16:creationId xmlns:a16="http://schemas.microsoft.com/office/drawing/2014/main" xmlns="" id="{0FFAF80E-987C-1D9E-C684-F8C6BCCDE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9220" y="708243"/>
            <a:ext cx="3657599" cy="3779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8A35CEF-0630-669F-C5E0-2A21F554F773}"/>
              </a:ext>
            </a:extLst>
          </p:cNvPr>
          <p:cNvSpPr txBox="1"/>
          <p:nvPr/>
        </p:nvSpPr>
        <p:spPr>
          <a:xfrm>
            <a:off x="5894678" y="796707"/>
            <a:ext cx="5025571" cy="341632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ru-RU" sz="2400" b="1" i="1" dirty="0">
                <a:solidFill>
                  <a:srgbClr val="FF33CC"/>
                </a:solidFill>
                <a:latin typeface="Times New Roman" panose="02020603050405020304" pitchFamily="18" charset="0"/>
              </a:rPr>
              <a:t>Способствует овладению навыкам мелкой моторики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ru-RU" sz="2400" b="1" i="1" dirty="0">
                <a:solidFill>
                  <a:srgbClr val="FF33CC"/>
                </a:solidFill>
                <a:latin typeface="Times New Roman" panose="02020603050405020304" pitchFamily="18" charset="0"/>
              </a:rPr>
              <a:t>Помогает развивать речь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ru-RU" sz="2400" b="1" i="1" dirty="0">
                <a:solidFill>
                  <a:srgbClr val="FF33CC"/>
                </a:solidFill>
                <a:latin typeface="Times New Roman" panose="02020603050405020304" pitchFamily="18" charset="0"/>
              </a:rPr>
              <a:t>Повышает работоспособность коры головного мозга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ru-RU" sz="2400" b="1" i="1" dirty="0">
                <a:solidFill>
                  <a:srgbClr val="FF33CC"/>
                </a:solidFill>
                <a:latin typeface="Times New Roman" panose="02020603050405020304" pitchFamily="18" charset="0"/>
              </a:rPr>
              <a:t>Развивает психические способности: мышление, память, воображение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altLang="ru-RU" sz="2400" b="1" i="1" dirty="0">
                <a:solidFill>
                  <a:srgbClr val="FF33CC"/>
                </a:solidFill>
                <a:latin typeface="Times New Roman" panose="02020603050405020304" pitchFamily="18" charset="0"/>
              </a:rPr>
              <a:t>Снимает тревожность</a:t>
            </a:r>
            <a:endParaRPr lang="ru-RU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088590C-1CE7-08E7-FC43-1348B51B6D0D}"/>
              </a:ext>
            </a:extLst>
          </p:cNvPr>
          <p:cNvSpPr txBox="1"/>
          <p:nvPr/>
        </p:nvSpPr>
        <p:spPr>
          <a:xfrm>
            <a:off x="3569589" y="0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altLang="ru-RU" sz="36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Пальчиковая  гимнастика</a:t>
            </a:r>
            <a:endParaRPr lang="ru-RU" sz="3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0931FD1-E2BB-C21D-C3A8-20379EEC59DE}"/>
              </a:ext>
            </a:extLst>
          </p:cNvPr>
          <p:cNvSpPr txBox="1"/>
          <p:nvPr/>
        </p:nvSpPr>
        <p:spPr>
          <a:xfrm>
            <a:off x="1540443" y="4619463"/>
            <a:ext cx="9118374" cy="193899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Пальчиковая гимнастика – это комплекс упражнений для развития мелкой моторики.</a:t>
            </a:r>
          </a:p>
          <a:p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Проводится в любой  удобный отрезок времени с младшего возраста индивидуально либо с подгруппой ежедневно. Рекомендуется всем детям особенно с речевыми проблемами</a:t>
            </a:r>
          </a:p>
        </p:txBody>
      </p:sp>
    </p:spTree>
  </p:cSld>
  <p:clrMapOvr>
    <a:masterClrMapping/>
  </p:clrMapOvr>
  <p:transition spd="slow" advClick="0" advTm="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5" descr="http://st3.flashrolls.net/wallpaper/9d6/e972c725c58b051fbfb7b5261903763b_800x.jpg">
            <a:extLst>
              <a:ext uri="{FF2B5EF4-FFF2-40B4-BE49-F238E27FC236}">
                <a16:creationId xmlns:a16="http://schemas.microsoft.com/office/drawing/2014/main" xmlns="" id="{3677D5FD-8002-D2E2-32BA-B849AAA44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xmlns="" id="{D59F7E02-7814-9604-FEC5-1CADCC0E02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47927" y="360480"/>
            <a:ext cx="9720072" cy="1499616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4000" b="1" i="1" dirty="0">
                <a:solidFill>
                  <a:srgbClr val="0000FF"/>
                </a:solidFill>
                <a:latin typeface="Times New Roman" pitchFamily="18" charset="0"/>
              </a:rPr>
              <a:t>Дыхательная гимнастика </a:t>
            </a:r>
            <a:br>
              <a:rPr lang="ru-RU" sz="4000" b="1" i="1" dirty="0">
                <a:solidFill>
                  <a:srgbClr val="0000FF"/>
                </a:solidFill>
                <a:latin typeface="Times New Roman" pitchFamily="18" charset="0"/>
              </a:rPr>
            </a:br>
            <a:endParaRPr lang="ru-RU" sz="4000" b="1" i="1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6388" name="Rectangle 16">
            <a:extLst>
              <a:ext uri="{FF2B5EF4-FFF2-40B4-BE49-F238E27FC236}">
                <a16:creationId xmlns:a16="http://schemas.microsoft.com/office/drawing/2014/main" xmlns="" id="{A4B19427-C560-B130-18EA-1B4C338A370E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1807780" y="1704045"/>
            <a:ext cx="5076825" cy="3214796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Это система дыхательных упражнений, направленная главным образом на профилактику и лечение заболеваний связанных с органами дыхания.</a:t>
            </a:r>
          </a:p>
          <a:p>
            <a:r>
              <a:rPr lang="ru-RU" altLang="ru-RU" sz="2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Проводится в различных формах </a:t>
            </a:r>
            <a:r>
              <a:rPr lang="ru-RU" alt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физкультурно</a:t>
            </a:r>
            <a:r>
              <a:rPr lang="ru-RU" altLang="ru-RU" sz="24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– оздоровительной работы с младшего возраста</a:t>
            </a:r>
          </a:p>
        </p:txBody>
      </p:sp>
      <p:pic>
        <p:nvPicPr>
          <p:cNvPr id="16389" name="Объект 9">
            <a:extLst>
              <a:ext uri="{FF2B5EF4-FFF2-40B4-BE49-F238E27FC236}">
                <a16:creationId xmlns:a16="http://schemas.microsoft.com/office/drawing/2014/main" xmlns="" id="{3E3F6A98-C541-ACE5-33E7-DE926CC1DC73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7659045" y="1341438"/>
            <a:ext cx="2858692" cy="3811133"/>
          </a:xfrm>
        </p:spPr>
      </p:pic>
    </p:spTree>
  </p:cSld>
  <p:clrMapOvr>
    <a:masterClrMapping/>
  </p:clrMapOvr>
  <p:transition spd="slow" advClick="0" advTm="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A9B3365-12AE-983B-FE8A-DC02D7C01DE3}"/>
              </a:ext>
            </a:extLst>
          </p:cNvPr>
          <p:cNvSpPr txBox="1"/>
          <p:nvPr/>
        </p:nvSpPr>
        <p:spPr>
          <a:xfrm>
            <a:off x="519890" y="574213"/>
            <a:ext cx="1090785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 для глаз – это комплекс упражнений </a:t>
            </a:r>
          </a:p>
          <a:p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снятия, профилактики близорукости и улучшения </a:t>
            </a:r>
          </a:p>
          <a:p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Зрения. Ежедневно по 3 – 5 минут в любое свободное </a:t>
            </a:r>
          </a:p>
          <a:p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Время, в зависимости от интенсивности зрительной </a:t>
            </a:r>
          </a:p>
          <a:p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нагрузки с младшей группы</a:t>
            </a:r>
          </a:p>
        </p:txBody>
      </p:sp>
    </p:spTree>
    <p:extLst>
      <p:ext uri="{BB962C8B-B14F-4D97-AF65-F5344CB8AC3E}">
        <p14:creationId xmlns:p14="http://schemas.microsoft.com/office/powerpoint/2010/main" xmlns="" val="209793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A3195F5-E44E-07FF-EA34-7EFACE6FF49F}"/>
              </a:ext>
            </a:extLst>
          </p:cNvPr>
          <p:cNvSpPr txBox="1"/>
          <p:nvPr/>
        </p:nvSpPr>
        <p:spPr>
          <a:xfrm>
            <a:off x="2654567" y="465864"/>
            <a:ext cx="55009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Релаксация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B5A315E-A085-9FD1-A794-489E1F27FCC4}"/>
              </a:ext>
            </a:extLst>
          </p:cNvPr>
          <p:cNvSpPr txBox="1"/>
          <p:nvPr/>
        </p:nvSpPr>
        <p:spPr>
          <a:xfrm>
            <a:off x="627618" y="1779941"/>
            <a:ext cx="6197600" cy="25545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altLang="ru-RU" sz="32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Учит детей расслабляться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altLang="ru-RU" sz="32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Способствует концентрации внимания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altLang="ru-RU" sz="32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Помогает снять напряжение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altLang="ru-RU" sz="32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 Снимает возбуждение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0BCE224-3815-4CA6-7F6C-5566AA2B32D8}"/>
              </a:ext>
            </a:extLst>
          </p:cNvPr>
          <p:cNvSpPr txBox="1"/>
          <p:nvPr/>
        </p:nvSpPr>
        <p:spPr>
          <a:xfrm>
            <a:off x="646887" y="4575316"/>
            <a:ext cx="7634719" cy="138499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Релаксация проводится в любом подходящем </a:t>
            </a:r>
          </a:p>
          <a:p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помещении. </a:t>
            </a:r>
          </a:p>
          <a:p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зависимости от состояния детей и целей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303507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E9EEAE1-99DC-0662-257A-2D55ED30F8EF}"/>
              </a:ext>
            </a:extLst>
          </p:cNvPr>
          <p:cNvSpPr txBox="1"/>
          <p:nvPr/>
        </p:nvSpPr>
        <p:spPr>
          <a:xfrm>
            <a:off x="4245428" y="163677"/>
            <a:ext cx="61976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altLang="ru-RU" sz="4800" b="1" i="1" dirty="0">
                <a:solidFill>
                  <a:srgbClr val="3333FF"/>
                </a:solidFill>
                <a:latin typeface="Times New Roman" panose="02020603050405020304" pitchFamily="18" charset="0"/>
              </a:rPr>
              <a:t> </a:t>
            </a:r>
            <a:endParaRPr lang="ru-RU" sz="4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49880C2-5542-226D-2556-DA681C476223}"/>
              </a:ext>
            </a:extLst>
          </p:cNvPr>
          <p:cNvSpPr txBox="1"/>
          <p:nvPr/>
        </p:nvSpPr>
        <p:spPr>
          <a:xfrm>
            <a:off x="921656" y="163677"/>
            <a:ext cx="952137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altLang="ru-RU" sz="36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Ленивая гимнастика </a:t>
            </a:r>
            <a:r>
              <a:rPr lang="ru-RU" altLang="ru-RU" sz="28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(гимнастика пробуждения) – это комплекс упражнений, облегчающий переход от сна к бодрствованию. Ежедневно после сна, 5 – 10 мин во всех возрастных группах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7790772-722A-9BBB-ACE7-1F39CDB602CD}"/>
              </a:ext>
            </a:extLst>
          </p:cNvPr>
          <p:cNvSpPr txBox="1"/>
          <p:nvPr/>
        </p:nvSpPr>
        <p:spPr>
          <a:xfrm>
            <a:off x="517742" y="2385536"/>
            <a:ext cx="4886209" cy="26776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проведения различна:</a:t>
            </a:r>
          </a:p>
          <a:p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на кроватках,</a:t>
            </a:r>
          </a:p>
          <a:p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Умывание после сна,</a:t>
            </a:r>
          </a:p>
          <a:p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по профилактику </a:t>
            </a:r>
          </a:p>
          <a:p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Плоскостопия и нарушения осанки,</a:t>
            </a:r>
          </a:p>
          <a:p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Ходьба по массажным дорожкам,</a:t>
            </a:r>
          </a:p>
          <a:p>
            <a:r>
              <a:rPr lang="ru-RU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Ребристым дощечкам</a:t>
            </a:r>
          </a:p>
        </p:txBody>
      </p:sp>
    </p:spTree>
    <p:extLst>
      <p:ext uri="{BB962C8B-B14F-4D97-AF65-F5344CB8AC3E}">
        <p14:creationId xmlns:p14="http://schemas.microsoft.com/office/powerpoint/2010/main" xmlns="" val="2519682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35857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148DA8D-F767-DCA6-5611-DA70D059A117}"/>
              </a:ext>
            </a:extLst>
          </p:cNvPr>
          <p:cNvSpPr txBox="1"/>
          <p:nvPr/>
        </p:nvSpPr>
        <p:spPr>
          <a:xfrm>
            <a:off x="457198" y="603490"/>
            <a:ext cx="10602688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i="1" dirty="0">
                <a:solidFill>
                  <a:srgbClr val="0000FF"/>
                </a:solidFill>
                <a:latin typeface="Times New Roman" pitchFamily="18" charset="0"/>
              </a:rPr>
              <a:t>Дыхательная гимнастика</a:t>
            </a:r>
            <a:r>
              <a:rPr lang="ru-RU" sz="3200" b="1" i="1" dirty="0">
                <a:solidFill>
                  <a:srgbClr val="0000FF"/>
                </a:solidFill>
                <a:latin typeface="Times New Roman" pitchFamily="18" charset="0"/>
              </a:rPr>
              <a:t> –  </a:t>
            </a:r>
            <a:r>
              <a:rPr lang="ru-RU" sz="2800" b="1" i="1" dirty="0">
                <a:solidFill>
                  <a:srgbClr val="0000FF"/>
                </a:solidFill>
                <a:latin typeface="Times New Roman" pitchFamily="18" charset="0"/>
              </a:rPr>
              <a:t>это система дыхательных упражнений, направленная главным образом на профилактику и лечение заболеваний связанных с органами дыхания. </a:t>
            </a:r>
            <a:r>
              <a:rPr lang="ru-RU" altLang="ru-RU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Проводится в различных формах </a:t>
            </a:r>
            <a:r>
              <a:rPr lang="ru-RU" altLang="ru-RU" sz="2800" b="1" i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физкультурно</a:t>
            </a:r>
            <a:r>
              <a:rPr lang="ru-RU" altLang="ru-RU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 – оздоровительной работы с младшего возраста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396197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45CC541-3AD1-45C2-AA89-EF2B99923563}"/>
              </a:ext>
            </a:extLst>
          </p:cNvPr>
          <p:cNvSpPr txBox="1"/>
          <p:nvPr/>
        </p:nvSpPr>
        <p:spPr>
          <a:xfrm>
            <a:off x="203200" y="188686"/>
            <a:ext cx="1154873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Физкультминутки и динамические паузы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паузы в учебной </a:t>
            </a:r>
          </a:p>
          <a:p>
            <a:r>
              <a:rPr lang="ru-RU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трудовой деятельности, заполненная разнообразными видами </a:t>
            </a:r>
          </a:p>
          <a:p>
            <a:r>
              <a:rPr lang="ru-RU" sz="28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двигательной активности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819471A-0062-82E7-1DAF-402A7D9AFF32}"/>
              </a:ext>
            </a:extLst>
          </p:cNvPr>
          <p:cNvSpPr txBox="1"/>
          <p:nvPr/>
        </p:nvSpPr>
        <p:spPr>
          <a:xfrm>
            <a:off x="203200" y="2032000"/>
            <a:ext cx="6200736" cy="224676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занятий , 1-2 мин, </a:t>
            </a:r>
          </a:p>
          <a:p>
            <a:r>
              <a:rPr lang="ru-RU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мере утомляемости детей</a:t>
            </a:r>
          </a:p>
          <a:p>
            <a:r>
              <a:rPr lang="ru-RU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всех возрастных группах.</a:t>
            </a:r>
          </a:p>
          <a:p>
            <a:r>
              <a:rPr lang="ru-RU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Предназначены для предупреждения</a:t>
            </a:r>
          </a:p>
          <a:p>
            <a:r>
              <a:rPr lang="ru-RU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Утомления и снижения утомляемости</a:t>
            </a:r>
          </a:p>
        </p:txBody>
      </p:sp>
    </p:spTree>
    <p:extLst>
      <p:ext uri="{BB962C8B-B14F-4D97-AF65-F5344CB8AC3E}">
        <p14:creationId xmlns:p14="http://schemas.microsoft.com/office/powerpoint/2010/main" xmlns="" val="60226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14339B2-5D92-CE1E-5B50-351A69BD98D3}"/>
              </a:ext>
            </a:extLst>
          </p:cNvPr>
          <p:cNvSpPr txBox="1"/>
          <p:nvPr/>
        </p:nvSpPr>
        <p:spPr>
          <a:xfrm>
            <a:off x="0" y="472966"/>
            <a:ext cx="1202964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Подвижная игра – это эмоциональная деятельность детей, </a:t>
            </a:r>
          </a:p>
          <a:p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которая связана с выполнением основных движений, связанных </a:t>
            </a:r>
          </a:p>
          <a:p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обязательными для всех играющих правилами. </a:t>
            </a:r>
          </a:p>
          <a:p>
            <a:r>
              <a:rPr 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прогулке, в игровой комнате – малой и со средней степенью подвижности</a:t>
            </a:r>
          </a:p>
        </p:txBody>
      </p:sp>
    </p:spTree>
    <p:extLst>
      <p:ext uri="{BB962C8B-B14F-4D97-AF65-F5344CB8AC3E}">
        <p14:creationId xmlns:p14="http://schemas.microsoft.com/office/powerpoint/2010/main" xmlns="" val="88018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A6A8FA2-EE9F-55CD-1535-A20071DE5438}"/>
              </a:ext>
            </a:extLst>
          </p:cNvPr>
          <p:cNvSpPr txBox="1"/>
          <p:nvPr/>
        </p:nvSpPr>
        <p:spPr>
          <a:xfrm>
            <a:off x="682171" y="116114"/>
            <a:ext cx="1100182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Технология обучения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культуре здоровья.</a:t>
            </a:r>
            <a:endParaRPr lang="ru-RU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i="1" u="sng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этих технологий </a:t>
            </a:r>
            <a:r>
              <a:rPr lang="ru-RU" sz="32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развитие физических качеств и становление физической культуры дошкольников осознанного отношения к здоровью и жизни человека накопление знаний о здоровье и развитие умения оберегать поддерживать и сохранять его.</a:t>
            </a:r>
          </a:p>
        </p:txBody>
      </p:sp>
    </p:spTree>
    <p:extLst>
      <p:ext uri="{BB962C8B-B14F-4D97-AF65-F5344CB8AC3E}">
        <p14:creationId xmlns:p14="http://schemas.microsoft.com/office/powerpoint/2010/main" xmlns="" val="35553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DC88452-20F3-D7BA-E78D-3EB065CA80DC}"/>
              </a:ext>
            </a:extLst>
          </p:cNvPr>
          <p:cNvSpPr txBox="1"/>
          <p:nvPr/>
        </p:nvSpPr>
        <p:spPr>
          <a:xfrm>
            <a:off x="226635" y="0"/>
            <a:ext cx="11812336" cy="41242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Физкультурное занятие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ведущая форма, организованного систематического </a:t>
            </a:r>
          </a:p>
          <a:p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детей двигательным умениям и навыкам.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Утренняя  гимнастика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комплекс упражнений который настраивает, заряжает весь </a:t>
            </a:r>
          </a:p>
          <a:p>
            <a:r>
              <a:rPr lang="ru-RU" sz="2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 ребенка положительной энергией и бодростью на весь предстоящий день в целом</a:t>
            </a:r>
          </a:p>
        </p:txBody>
      </p:sp>
    </p:spTree>
    <p:extLst>
      <p:ext uri="{BB962C8B-B14F-4D97-AF65-F5344CB8AC3E}">
        <p14:creationId xmlns:p14="http://schemas.microsoft.com/office/powerpoint/2010/main" xmlns="" val="1290301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E5DB4C2-5D7A-22D5-A42B-DE170383D96F}"/>
              </a:ext>
            </a:extLst>
          </p:cNvPr>
          <p:cNvSpPr txBox="1"/>
          <p:nvPr/>
        </p:nvSpPr>
        <p:spPr>
          <a:xfrm>
            <a:off x="71594" y="230637"/>
            <a:ext cx="11431719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Самомассаж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самостоятельное массирование отдельных мышечных групп или всего тела </a:t>
            </a:r>
          </a:p>
          <a:p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собственными  руками, без помощи другого лица. Проводится в игровой форме ежедневно в виде пятиминутного </a:t>
            </a:r>
          </a:p>
          <a:p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или в виде динамической паузы на занятиях.</a:t>
            </a:r>
          </a:p>
          <a:p>
            <a:endParaRPr lang="ru-RU" sz="2400" b="1" i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i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i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i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Точечный   самомассаж </a:t>
            </a:r>
            <a:r>
              <a:rPr lang="ru-RU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регулирует деятельность внутренних органов повышает защитные </a:t>
            </a:r>
          </a:p>
          <a:p>
            <a:r>
              <a:rPr lang="ru-RU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силы организма в целом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5499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1E49FF2-BEB7-777B-38D4-F4DF07C59B78}"/>
              </a:ext>
            </a:extLst>
          </p:cNvPr>
          <p:cNvSpPr txBox="1"/>
          <p:nvPr/>
        </p:nvSpPr>
        <p:spPr>
          <a:xfrm>
            <a:off x="0" y="158043"/>
            <a:ext cx="11989116" cy="32008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</a:rPr>
              <a:t>3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Коррекционные технологии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направлены на обеспечение психического и </a:t>
            </a:r>
          </a:p>
          <a:p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социального здоровья ребенка – дошкольника.</a:t>
            </a:r>
          </a:p>
          <a:p>
            <a:endParaRPr lang="ru-RU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задача этих технологий </a:t>
            </a:r>
            <a:r>
              <a:rPr lang="ru-RU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эмоциональной комфортности и </a:t>
            </a:r>
          </a:p>
          <a:p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позитивного психологического самочувствия ребенка в процессе общения со </a:t>
            </a:r>
          </a:p>
          <a:p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сверстниками и взрослыми в детском саду и семье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3971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462023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7B811B8-28C4-AF8A-8A5E-6FECCFCA4961}"/>
              </a:ext>
            </a:extLst>
          </p:cNvPr>
          <p:cNvSpPr txBox="1"/>
          <p:nvPr/>
        </p:nvSpPr>
        <p:spPr>
          <a:xfrm>
            <a:off x="316089" y="259645"/>
            <a:ext cx="1137434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Сказкатерапия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способ передачи ребенку необходимых моральных норм и правил.</a:t>
            </a:r>
          </a:p>
          <a:p>
            <a:r>
              <a:rPr lang="ru-RU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для психотерапевтической и развивающей работы. Сказка – зеркало отражающая реальный мир через призму личного восприятия.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воздействия цветом </a:t>
            </a:r>
            <a:r>
              <a:rPr lang="ru-RU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правильные  подобранные цвета в группе снимают напряжение и повышают эмоциональный настрой ребенка.</a:t>
            </a:r>
          </a:p>
          <a:p>
            <a:endParaRPr lang="ru-RU" sz="2400" b="1" i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музыкального воздействия </a:t>
            </a:r>
            <a:r>
              <a:rPr lang="ru-RU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в качестве вспомогательного</a:t>
            </a:r>
          </a:p>
          <a:p>
            <a:r>
              <a:rPr lang="ru-RU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средства как часть других технологий для снятия напряжения, повышения эмоционального настроя.</a:t>
            </a:r>
          </a:p>
          <a:p>
            <a:endParaRPr lang="ru-RU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Психогимнастика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специальные упражнения, игры направленные на развитие и коррекцию </a:t>
            </a:r>
          </a:p>
          <a:p>
            <a:r>
              <a:rPr lang="ru-RU" sz="20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различных аспектов психики ребенка его познавательной и эмоционально – личностной сферы</a:t>
            </a:r>
          </a:p>
        </p:txBody>
      </p:sp>
    </p:spTree>
    <p:extLst>
      <p:ext uri="{BB962C8B-B14F-4D97-AF65-F5344CB8AC3E}">
        <p14:creationId xmlns:p14="http://schemas.microsoft.com/office/powerpoint/2010/main" xmlns="" val="221076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17D0112-3ED1-A4C8-C0B8-52067D3B9841}"/>
              </a:ext>
            </a:extLst>
          </p:cNvPr>
          <p:cNvSpPr txBox="1"/>
          <p:nvPr/>
        </p:nvSpPr>
        <p:spPr>
          <a:xfrm>
            <a:off x="248355" y="489566"/>
            <a:ext cx="11115802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Артикуляционная гимнастика </a:t>
            </a:r>
            <a:r>
              <a:rPr lang="ru-RU" sz="2000" b="0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 это совокупность специальных упражнений, направленных на укрепление мышц артикуляционного аппарата, развитие силы, подвижности и дифференцированности движений органов, участвующих в речевом процессе.</a:t>
            </a:r>
          </a:p>
          <a:p>
            <a:r>
              <a:rPr lang="ru-RU" sz="20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для тренировки органов артикуляции (губ, языка, нижней челюсти) необходимые для правильного произношения, помогают быстрее «поставить» правильное звукопроизношение, преодолеть уже сложившиеся нарушения звукопроизношения</a:t>
            </a:r>
          </a:p>
        </p:txBody>
      </p:sp>
    </p:spTree>
    <p:extLst>
      <p:ext uri="{BB962C8B-B14F-4D97-AF65-F5344CB8AC3E}">
        <p14:creationId xmlns:p14="http://schemas.microsoft.com/office/powerpoint/2010/main" xmlns="" val="3187924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F28E62F-93A9-4927-9B0F-D9AAA5FE1661}"/>
              </a:ext>
            </a:extLst>
          </p:cNvPr>
          <p:cNvSpPr txBox="1"/>
          <p:nvPr/>
        </p:nvSpPr>
        <p:spPr>
          <a:xfrm>
            <a:off x="1959429" y="121422"/>
            <a:ext cx="84763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altLang="ru-RU" sz="40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Перспектива в работе с детьми.</a:t>
            </a:r>
            <a:endParaRPr lang="ru-RU" sz="4000" dirty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6">
            <a:extLst>
              <a:ext uri="{FF2B5EF4-FFF2-40B4-BE49-F238E27FC236}">
                <a16:creationId xmlns:a16="http://schemas.microsoft.com/office/drawing/2014/main" xmlns="" id="{1A69FCD2-A901-1485-C12E-E1B2C25E28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91232089"/>
              </p:ext>
            </p:extLst>
          </p:nvPr>
        </p:nvGraphicFramePr>
        <p:xfrm>
          <a:off x="1451429" y="1331729"/>
          <a:ext cx="8362950" cy="55849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2945701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E99D325-2694-305F-3BA7-116231059EE6}"/>
              </a:ext>
            </a:extLst>
          </p:cNvPr>
          <p:cNvSpPr txBox="1"/>
          <p:nvPr/>
        </p:nvSpPr>
        <p:spPr>
          <a:xfrm>
            <a:off x="1241778" y="406400"/>
            <a:ext cx="7989110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>
                <a:solidFill>
                  <a:srgbClr val="FF0000"/>
                </a:solidFill>
              </a:rPr>
              <a:t>Формы работы с детьми</a:t>
            </a:r>
            <a:r>
              <a:rPr lang="ru-RU" dirty="0"/>
              <a:t>:</a:t>
            </a:r>
          </a:p>
          <a:p>
            <a:pPr marL="342900" indent="-342900">
              <a:buAutoNum type="arabicPeriod"/>
            </a:pPr>
            <a:r>
              <a:rPr lang="ru-RU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НОД</a:t>
            </a:r>
          </a:p>
          <a:p>
            <a:pPr marL="342900" indent="-342900">
              <a:buAutoNum type="arabicPeriod"/>
            </a:pPr>
            <a:r>
              <a:rPr lang="ru-RU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Утренняя гимнастика</a:t>
            </a:r>
          </a:p>
          <a:p>
            <a:pPr marL="342900" indent="-342900">
              <a:buAutoNum type="arabicPeriod"/>
            </a:pPr>
            <a:r>
              <a:rPr lang="ru-RU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Прогулки, экскурсии</a:t>
            </a:r>
          </a:p>
          <a:p>
            <a:pPr marL="342900" indent="-342900">
              <a:buAutoNum type="arabicPeriod"/>
            </a:pPr>
            <a:r>
              <a:rPr lang="ru-RU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Праздники, досуги, развлечения</a:t>
            </a:r>
          </a:p>
          <a:p>
            <a:pPr marL="342900" indent="-342900">
              <a:buAutoNum type="arabicPeriod"/>
            </a:pPr>
            <a:r>
              <a:rPr lang="ru-RU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игры и игровые упражнения</a:t>
            </a:r>
          </a:p>
          <a:p>
            <a:pPr marL="342900" indent="-342900">
              <a:buAutoNum type="arabicPeriod"/>
            </a:pPr>
            <a:r>
              <a:rPr lang="ru-RU" sz="32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Спортивные игры</a:t>
            </a:r>
          </a:p>
        </p:txBody>
      </p:sp>
    </p:spTree>
    <p:extLst>
      <p:ext uri="{BB962C8B-B14F-4D97-AF65-F5344CB8AC3E}">
        <p14:creationId xmlns:p14="http://schemas.microsoft.com/office/powerpoint/2010/main" xmlns="" val="60834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C6C8409-E775-036F-5A18-28BCAA4C1F1B}"/>
              </a:ext>
            </a:extLst>
          </p:cNvPr>
          <p:cNvSpPr txBox="1"/>
          <p:nvPr/>
        </p:nvSpPr>
        <p:spPr>
          <a:xfrm>
            <a:off x="1219200" y="846667"/>
            <a:ext cx="951653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Внедряя в работу комплексное сочетание технологий решаются следующие задачи: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повышается интерес к занятиям, а так же к выполнению физических упражнений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Увеличивается уровень их физической подготовленности, развитие физических качеств </a:t>
            </a:r>
          </a:p>
          <a:p>
            <a:r>
              <a:rPr lang="ru-RU" sz="24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мышечной силы, ловкости, выносливости, гибкости, координационных способностей)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Развиваются психические качества(внимание, память, воображение, умственные способности)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Происходит воспитание нравственных качеств, коммуникабельности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Происходит укрепление </a:t>
            </a:r>
            <a:r>
              <a:rPr lang="ru-RU" sz="2400" dirty="0" err="1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костно</a:t>
            </a:r>
            <a:r>
              <a:rPr lang="ru-RU" sz="2400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мышечной системы повышение функциональной деятельности органов и систем организма</a:t>
            </a:r>
          </a:p>
        </p:txBody>
      </p:sp>
    </p:spTree>
    <p:extLst>
      <p:ext uri="{BB962C8B-B14F-4D97-AF65-F5344CB8AC3E}">
        <p14:creationId xmlns:p14="http://schemas.microsoft.com/office/powerpoint/2010/main" xmlns="" val="90398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3D2CCDF-8BF2-0221-775D-B58FA081CEDE}"/>
              </a:ext>
            </a:extLst>
          </p:cNvPr>
          <p:cNvSpPr txBox="1"/>
          <p:nvPr/>
        </p:nvSpPr>
        <p:spPr>
          <a:xfrm>
            <a:off x="219919" y="146756"/>
            <a:ext cx="1069500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использование </a:t>
            </a:r>
            <a:r>
              <a:rPr lang="ru-RU" sz="3200" b="1" i="1" dirty="0" err="1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sz="3200" b="1" i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технологий, поможет решить самую главную задачу  </a:t>
            </a:r>
          </a:p>
          <a:p>
            <a:r>
              <a:rPr lang="ru-RU" sz="3200" b="1" i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образования – сохранить, поддержать и обогатить здоровье детей.</a:t>
            </a:r>
          </a:p>
          <a:p>
            <a:r>
              <a:rPr lang="ru-RU" sz="3200" b="1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здоровья не </a:t>
            </a:r>
            <a:r>
              <a:rPr lang="ru-RU" sz="3200" b="1" i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занимает пока первое место в иерархии потребностей и  ценностей в нашем обществе, </a:t>
            </a:r>
          </a:p>
          <a:p>
            <a:r>
              <a:rPr lang="ru-RU" sz="3200" b="1" i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если научить детей с самого раннего возраста ценить, беречь и укреплять свое здоровье, если личным </a:t>
            </a:r>
          </a:p>
          <a:p>
            <a:r>
              <a:rPr lang="ru-RU" sz="3200" b="1" i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примером демонстрировать </a:t>
            </a:r>
            <a:r>
              <a:rPr lang="ru-RU" sz="3200" b="1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культуру здоровья, </a:t>
            </a:r>
            <a:r>
              <a:rPr lang="ru-RU" sz="3200" b="1" i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можно надеяться, что будущее поколение </a:t>
            </a:r>
          </a:p>
          <a:p>
            <a:r>
              <a:rPr lang="ru-RU" sz="3200" b="1" i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более </a:t>
            </a:r>
            <a:r>
              <a:rPr lang="ru-RU" sz="3200" b="1" i="1" dirty="0" smtClean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здоровым. </a:t>
            </a:r>
            <a:endParaRPr lang="ru-RU" sz="3200" b="1" i="1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i="1" dirty="0">
              <a:solidFill>
                <a:srgbClr val="0033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828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62C3EE6-52B5-160C-5D81-BC51B5A88284}"/>
              </a:ext>
            </a:extLst>
          </p:cNvPr>
          <p:cNvSpPr txBox="1"/>
          <p:nvPr/>
        </p:nvSpPr>
        <p:spPr>
          <a:xfrm>
            <a:off x="666044" y="595202"/>
            <a:ext cx="9674578" cy="5047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десять золотых правил </a:t>
            </a:r>
            <a:r>
              <a:rPr lang="ru-RU" sz="3200" b="1" i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здоровьесбережения</a:t>
            </a:r>
            <a:r>
              <a:rPr lang="ru-RU" sz="3200" b="1" i="0" dirty="0">
                <a:solidFill>
                  <a:srgbClr val="FF0000"/>
                </a:solidFill>
                <a:effectLst/>
                <a:latin typeface="YS Text"/>
              </a:rPr>
              <a:t>:</a:t>
            </a:r>
            <a:endParaRPr lang="ru-RU" sz="3200" dirty="0">
              <a:solidFill>
                <a:srgbClr val="FF0000"/>
              </a:solidFill>
              <a:latin typeface="YS Text"/>
            </a:endParaRPr>
          </a:p>
          <a:p>
            <a:endParaRPr lang="ru-RU" dirty="0">
              <a:solidFill>
                <a:srgbClr val="FF0000"/>
              </a:solidFill>
              <a:latin typeface="YS Tex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0" i="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Соблюдайте режим дня!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0" i="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Обращайте внимание на питание</a:t>
            </a:r>
            <a:r>
              <a:rPr lang="ru-RU" sz="2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0" i="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двигайтесь!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0" i="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Спите в прохладной комнате!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0" i="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гасите в себе гнев, дайте вырваться ему наружу!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0" i="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Постоянно занимайтесь интеллектуальной деятельностью!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0" i="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Гоните прочь уныние и хандру!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0" i="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Адекватно реагируйте на все проявления своего организма!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0" i="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Старайтесь получать как можно больше положительных эмоций!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0" i="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Желайте себе и окружающим только добра!</a:t>
            </a:r>
          </a:p>
        </p:txBody>
      </p:sp>
    </p:spTree>
    <p:extLst>
      <p:ext uri="{BB962C8B-B14F-4D97-AF65-F5344CB8AC3E}">
        <p14:creationId xmlns:p14="http://schemas.microsoft.com/office/powerpoint/2010/main" xmlns="" val="202011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C39F8883-8AD0-6E12-B15D-6065E1E81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81000"/>
            <a:ext cx="12192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62C3EE6-52B5-160C-5D81-BC51B5A88284}"/>
              </a:ext>
            </a:extLst>
          </p:cNvPr>
          <p:cNvSpPr txBox="1"/>
          <p:nvPr/>
        </p:nvSpPr>
        <p:spPr>
          <a:xfrm>
            <a:off x="969380" y="595202"/>
            <a:ext cx="61750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b="1" i="0" dirty="0">
                <a:solidFill>
                  <a:srgbClr val="333333"/>
                </a:solidFill>
                <a:effectLst/>
                <a:latin typeface="YS Text"/>
              </a:rPr>
              <a:t> </a:t>
            </a:r>
            <a:endParaRPr lang="ru-RU" b="0" i="0" dirty="0">
              <a:solidFill>
                <a:srgbClr val="333333"/>
              </a:solidFill>
              <a:effectLst/>
              <a:latin typeface="YS Tex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1209BFF-B33A-D361-2975-9456BD970B64}"/>
              </a:ext>
            </a:extLst>
          </p:cNvPr>
          <p:cNvSpPr txBox="1"/>
          <p:nvPr/>
        </p:nvSpPr>
        <p:spPr>
          <a:xfrm rot="21367223">
            <a:off x="1953708" y="2301360"/>
            <a:ext cx="56896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Будьте здоровы</a:t>
            </a:r>
          </a:p>
        </p:txBody>
      </p:sp>
    </p:spTree>
    <p:extLst>
      <p:ext uri="{BB962C8B-B14F-4D97-AF65-F5344CB8AC3E}">
        <p14:creationId xmlns:p14="http://schemas.microsoft.com/office/powerpoint/2010/main" xmlns="" val="349159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753</TotalTime>
  <Words>1064</Words>
  <Application>Microsoft Office PowerPoint</Application>
  <PresentationFormat>Произвольный</PresentationFormat>
  <Paragraphs>177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Интеграл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 </vt:lpstr>
      <vt:lpstr> </vt:lpstr>
      <vt:lpstr>Дыхательная гимнастика  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belyx0998@icloud.com</dc:creator>
  <cp:lastModifiedBy>user</cp:lastModifiedBy>
  <cp:revision>7</cp:revision>
  <dcterms:created xsi:type="dcterms:W3CDTF">2023-01-30T19:31:22Z</dcterms:created>
  <dcterms:modified xsi:type="dcterms:W3CDTF">2023-03-06T04:48:50Z</dcterms:modified>
</cp:coreProperties>
</file>