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67" r:id="rId4"/>
    <p:sldId id="270" r:id="rId5"/>
    <p:sldId id="261" r:id="rId6"/>
    <p:sldId id="262" r:id="rId7"/>
    <p:sldId id="258" r:id="rId8"/>
    <p:sldId id="272" r:id="rId9"/>
    <p:sldId id="26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FF99"/>
    <a:srgbClr val="1563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F24835-934E-4EE7-8C5C-AF62E1AA9FBF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3A4EE5-751E-4A9C-9B1F-0EEDB6D92F0D}">
      <dgm:prSet phldrT="[Текст]"/>
      <dgm:spPr/>
      <dgm:t>
        <a:bodyPr/>
        <a:lstStyle/>
        <a:p>
          <a:r>
            <a:rPr lang="ru-RU" dirty="0" smtClean="0"/>
            <a:t>МБОУ «СКОШ»</a:t>
          </a:r>
          <a:endParaRPr lang="ru-RU" dirty="0"/>
        </a:p>
      </dgm:t>
    </dgm:pt>
    <dgm:pt modelId="{13E35264-C9BA-4DD9-AF4F-385C4B8622AA}" type="parTrans" cxnId="{94B8A9B2-3990-455E-A1C8-647596385C82}">
      <dgm:prSet/>
      <dgm:spPr/>
      <dgm:t>
        <a:bodyPr/>
        <a:lstStyle/>
        <a:p>
          <a:endParaRPr lang="ru-RU"/>
        </a:p>
      </dgm:t>
    </dgm:pt>
    <dgm:pt modelId="{D613D937-239C-479D-9337-7F4ABD0FE25F}" type="sibTrans" cxnId="{94B8A9B2-3990-455E-A1C8-647596385C82}">
      <dgm:prSet/>
      <dgm:spPr/>
      <dgm:t>
        <a:bodyPr/>
        <a:lstStyle/>
        <a:p>
          <a:endParaRPr lang="ru-RU"/>
        </a:p>
      </dgm:t>
    </dgm:pt>
    <dgm:pt modelId="{74098CFB-797D-40B0-8852-ACAA0EB482B1}">
      <dgm:prSet phldrT="[Текст]"/>
      <dgm:spPr/>
      <dgm:t>
        <a:bodyPr/>
        <a:lstStyle/>
        <a:p>
          <a:r>
            <a:rPr lang="ru-RU" b="1" i="0" u="sng" dirty="0" smtClean="0"/>
            <a:t>МБУ ДО «ДШИ №2» </a:t>
          </a:r>
        </a:p>
        <a:p>
          <a:r>
            <a:rPr lang="ru-RU" b="0" i="0" u="none" dirty="0" smtClean="0"/>
            <a:t>ДООП в области декоративно-прикладного искусства «Художественная обработка древесины»</a:t>
          </a:r>
          <a:endParaRPr lang="ru-RU" u="none" dirty="0"/>
        </a:p>
      </dgm:t>
    </dgm:pt>
    <dgm:pt modelId="{BF76203E-84A2-4CAB-8B03-938D8D9DDDF3}" type="parTrans" cxnId="{6ECFB17F-2B97-4E3A-9D9B-0039AE3FFC1A}">
      <dgm:prSet/>
      <dgm:spPr>
        <a:solidFill>
          <a:srgbClr val="99CCFF"/>
        </a:solidFill>
        <a:ln>
          <a:solidFill>
            <a:srgbClr val="002060"/>
          </a:solidFill>
        </a:ln>
      </dgm:spPr>
      <dgm:t>
        <a:bodyPr/>
        <a:lstStyle/>
        <a:p>
          <a:endParaRPr lang="ru-RU"/>
        </a:p>
      </dgm:t>
    </dgm:pt>
    <dgm:pt modelId="{6C18928E-43F6-4832-920E-5AEBA24F6010}" type="sibTrans" cxnId="{6ECFB17F-2B97-4E3A-9D9B-0039AE3FFC1A}">
      <dgm:prSet/>
      <dgm:spPr/>
      <dgm:t>
        <a:bodyPr/>
        <a:lstStyle/>
        <a:p>
          <a:endParaRPr lang="ru-RU"/>
        </a:p>
      </dgm:t>
    </dgm:pt>
    <dgm:pt modelId="{454D271F-89CB-449B-8155-FC801EB22C74}">
      <dgm:prSet phldrT="[Текст]"/>
      <dgm:spPr/>
      <dgm:t>
        <a:bodyPr/>
        <a:lstStyle/>
        <a:p>
          <a:endParaRPr lang="ru-RU" dirty="0"/>
        </a:p>
      </dgm:t>
    </dgm:pt>
    <dgm:pt modelId="{BA24ADB8-6AFF-4914-9079-8072FD7D8F92}" type="parTrans" cxnId="{20CEC108-67CD-49BA-9EC9-99B01E368278}">
      <dgm:prSet/>
      <dgm:spPr/>
      <dgm:t>
        <a:bodyPr/>
        <a:lstStyle/>
        <a:p>
          <a:endParaRPr lang="ru-RU"/>
        </a:p>
      </dgm:t>
    </dgm:pt>
    <dgm:pt modelId="{9B5AD00F-79F0-48FC-AD9D-401FA7EB1578}" type="sibTrans" cxnId="{20CEC108-67CD-49BA-9EC9-99B01E368278}">
      <dgm:prSet/>
      <dgm:spPr/>
      <dgm:t>
        <a:bodyPr/>
        <a:lstStyle/>
        <a:p>
          <a:endParaRPr lang="ru-RU"/>
        </a:p>
      </dgm:t>
    </dgm:pt>
    <dgm:pt modelId="{D1CA6937-3AD6-4970-AAA0-3DE8BAB3DF7E}">
      <dgm:prSet phldrT="[Текст]"/>
      <dgm:spPr/>
      <dgm:t>
        <a:bodyPr/>
        <a:lstStyle/>
        <a:p>
          <a:endParaRPr lang="ru-RU"/>
        </a:p>
      </dgm:t>
    </dgm:pt>
    <dgm:pt modelId="{F2F2EC85-99C0-4B20-823C-41F8F95837F1}" type="parTrans" cxnId="{06D004C3-08D2-4704-BC04-57225A0507BD}">
      <dgm:prSet/>
      <dgm:spPr/>
      <dgm:t>
        <a:bodyPr/>
        <a:lstStyle/>
        <a:p>
          <a:endParaRPr lang="ru-RU"/>
        </a:p>
      </dgm:t>
    </dgm:pt>
    <dgm:pt modelId="{83E87AEA-1DFB-4701-9E39-EABB62DAD44D}" type="sibTrans" cxnId="{06D004C3-08D2-4704-BC04-57225A0507BD}">
      <dgm:prSet/>
      <dgm:spPr/>
      <dgm:t>
        <a:bodyPr/>
        <a:lstStyle/>
        <a:p>
          <a:endParaRPr lang="ru-RU"/>
        </a:p>
      </dgm:t>
    </dgm:pt>
    <dgm:pt modelId="{BB11C41E-494C-471E-BE45-9C48DA1F59B4}">
      <dgm:prSet phldrT="[Текст]"/>
      <dgm:spPr/>
      <dgm:t>
        <a:bodyPr/>
        <a:lstStyle/>
        <a:p>
          <a:endParaRPr lang="ru-RU" dirty="0"/>
        </a:p>
      </dgm:t>
    </dgm:pt>
    <dgm:pt modelId="{BACB4EE5-EB41-4115-8838-367FE4DB6D07}" type="parTrans" cxnId="{C7490EDD-92F6-4299-8C70-3183F0653E66}">
      <dgm:prSet/>
      <dgm:spPr/>
      <dgm:t>
        <a:bodyPr/>
        <a:lstStyle/>
        <a:p>
          <a:endParaRPr lang="ru-RU"/>
        </a:p>
      </dgm:t>
    </dgm:pt>
    <dgm:pt modelId="{75B1BB7E-227C-4B38-8149-83BD331501D9}" type="sibTrans" cxnId="{C7490EDD-92F6-4299-8C70-3183F0653E66}">
      <dgm:prSet/>
      <dgm:spPr/>
      <dgm:t>
        <a:bodyPr/>
        <a:lstStyle/>
        <a:p>
          <a:endParaRPr lang="ru-RU"/>
        </a:p>
      </dgm:t>
    </dgm:pt>
    <dgm:pt modelId="{B8260D38-240D-4915-A3FB-2F3E326DECA9}">
      <dgm:prSet phldrT="[Текст]" custT="1"/>
      <dgm:spPr>
        <a:ln>
          <a:solidFill>
            <a:schemeClr val="bg1"/>
          </a:solidFill>
        </a:ln>
      </dgm:spPr>
      <dgm:t>
        <a:bodyPr/>
        <a:lstStyle/>
        <a:p>
          <a:r>
            <a:rPr lang="ru-RU" sz="1700" b="1" i="0" u="sng" dirty="0" smtClean="0"/>
            <a:t>Филиал ГБПОУ ЯНАО «</a:t>
          </a:r>
          <a:r>
            <a:rPr lang="ru-RU" sz="1700" b="1" i="0" u="sng" dirty="0" err="1" smtClean="0"/>
            <a:t>Муравленковский</a:t>
          </a:r>
          <a:r>
            <a:rPr lang="ru-RU" sz="1700" b="1" i="0" u="sng" dirty="0" smtClean="0"/>
            <a:t>  многопрофильный колледж»</a:t>
          </a:r>
          <a:endParaRPr lang="ru-RU" sz="1700" b="1" dirty="0">
            <a:solidFill>
              <a:schemeClr val="bg1"/>
            </a:solidFill>
          </a:endParaRPr>
        </a:p>
      </dgm:t>
    </dgm:pt>
    <dgm:pt modelId="{40AC9C6F-D70D-4A69-8BCE-0165875DCF67}" type="sibTrans" cxnId="{B46E5A84-2257-4CED-A42F-137C606EAFEF}">
      <dgm:prSet/>
      <dgm:spPr/>
      <dgm:t>
        <a:bodyPr/>
        <a:lstStyle/>
        <a:p>
          <a:endParaRPr lang="ru-RU"/>
        </a:p>
      </dgm:t>
    </dgm:pt>
    <dgm:pt modelId="{62542605-90A7-4185-BCE6-827BCAA3948F}" type="parTrans" cxnId="{B46E5A84-2257-4CED-A42F-137C606EAFEF}">
      <dgm:prSet/>
      <dgm:spPr>
        <a:solidFill>
          <a:srgbClr val="99CCFF"/>
        </a:solidFill>
        <a:ln>
          <a:solidFill>
            <a:srgbClr val="002060"/>
          </a:solidFill>
        </a:ln>
      </dgm:spPr>
      <dgm:t>
        <a:bodyPr/>
        <a:lstStyle/>
        <a:p>
          <a:endParaRPr lang="ru-RU"/>
        </a:p>
      </dgm:t>
    </dgm:pt>
    <dgm:pt modelId="{F1D75947-F05C-4476-8D1D-C86DFF7C16E4}">
      <dgm:prSet phldrT="[Текст]" custT="1"/>
      <dgm:spPr/>
      <dgm:t>
        <a:bodyPr/>
        <a:lstStyle/>
        <a:p>
          <a:r>
            <a:rPr lang="ru-RU" sz="1700" b="1" u="sng" dirty="0" smtClean="0"/>
            <a:t>МБОУ «ООШ №3» </a:t>
          </a:r>
        </a:p>
        <a:p>
          <a:r>
            <a:rPr lang="ru-RU" sz="1700" u="sng" dirty="0" smtClean="0"/>
            <a:t>учебный предмет «Технология»:</a:t>
          </a:r>
        </a:p>
        <a:p>
          <a:r>
            <a:rPr lang="ru-RU" sz="1700" dirty="0" smtClean="0"/>
            <a:t>столярное  дело (мальчики).   </a:t>
          </a:r>
          <a:r>
            <a:rPr lang="ru-RU" sz="1700" u="sng" dirty="0" smtClean="0"/>
            <a:t> </a:t>
          </a:r>
          <a:endParaRPr lang="ru-RU" sz="1700" u="sng" dirty="0"/>
        </a:p>
      </dgm:t>
    </dgm:pt>
    <dgm:pt modelId="{56D84A8F-57BA-4A82-846D-063656E14CA4}" type="sibTrans" cxnId="{14E4D54A-5D8B-47D2-9B16-232436AF0397}">
      <dgm:prSet/>
      <dgm:spPr/>
      <dgm:t>
        <a:bodyPr/>
        <a:lstStyle/>
        <a:p>
          <a:endParaRPr lang="ru-RU"/>
        </a:p>
      </dgm:t>
    </dgm:pt>
    <dgm:pt modelId="{A4B4188D-3DC3-4AEB-AD95-68E8717DF46E}" type="parTrans" cxnId="{14E4D54A-5D8B-47D2-9B16-232436AF0397}">
      <dgm:prSet/>
      <dgm:spPr>
        <a:solidFill>
          <a:srgbClr val="99CCFF"/>
        </a:solidFill>
        <a:ln>
          <a:solidFill>
            <a:srgbClr val="002060"/>
          </a:solidFill>
        </a:ln>
      </dgm:spPr>
      <dgm:t>
        <a:bodyPr/>
        <a:lstStyle/>
        <a:p>
          <a:endParaRPr lang="ru-RU"/>
        </a:p>
      </dgm:t>
    </dgm:pt>
    <dgm:pt modelId="{58995A2F-899F-4571-A2C4-4D6892D3EC05}" type="pres">
      <dgm:prSet presAssocID="{76F24835-934E-4EE7-8C5C-AF62E1AA9FB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87DEB8-0C0A-436A-BEEA-FFB4DC2B9E31}" type="pres">
      <dgm:prSet presAssocID="{F83A4EE5-751E-4A9C-9B1F-0EEDB6D92F0D}" presName="centerShape" presStyleLbl="node0" presStyleIdx="0" presStyleCnt="1" custScaleX="91054" custScaleY="79702" custLinFactNeighborX="-1731" custLinFactNeighborY="-10522"/>
      <dgm:spPr/>
      <dgm:t>
        <a:bodyPr/>
        <a:lstStyle/>
        <a:p>
          <a:endParaRPr lang="ru-RU"/>
        </a:p>
      </dgm:t>
    </dgm:pt>
    <dgm:pt modelId="{0540F3F4-D64B-42E7-A945-4BBDDF50C9A8}" type="pres">
      <dgm:prSet presAssocID="{BF76203E-84A2-4CAB-8B03-938D8D9DDDF3}" presName="parTrans" presStyleLbl="bgSibTrans2D1" presStyleIdx="0" presStyleCnt="3" custScaleX="52948" custLinFactNeighborX="45760" custLinFactNeighborY="-10242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0F694799-613A-4991-BC03-D557C23DAD52}" type="pres">
      <dgm:prSet presAssocID="{74098CFB-797D-40B0-8852-ACAA0EB482B1}" presName="node" presStyleLbl="node1" presStyleIdx="0" presStyleCnt="3" custScaleX="126420" custScaleY="83461" custRadScaleRad="122191" custRadScaleInc="19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0649E4-312D-4E84-9A07-FB349D7D654F}" type="pres">
      <dgm:prSet presAssocID="{62542605-90A7-4185-BCE6-827BCAA3948F}" presName="parTrans" presStyleLbl="bgSibTrans2D1" presStyleIdx="1" presStyleCnt="3" custScaleX="68140" custLinFactNeighborX="2028" custLinFactNeighborY="54780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4835CF9C-232A-44B9-8C27-2F50AD9B5AB2}" type="pres">
      <dgm:prSet presAssocID="{B8260D38-240D-4915-A3FB-2F3E326DECA9}" presName="node" presStyleLbl="node1" presStyleIdx="1" presStyleCnt="3" custScaleX="108723" custScaleY="66290" custRadScaleRad="112329" custRadScaleInc="-3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D30DE0-E2F5-4A43-8E6E-6E0BA88F901B}" type="pres">
      <dgm:prSet presAssocID="{A4B4188D-3DC3-4AEB-AD95-68E8717DF46E}" presName="parTrans" presStyleLbl="bgSibTrans2D1" presStyleIdx="2" presStyleCnt="3" custScaleX="50763" custLinFactNeighborX="-41592" custLinFactNeighborY="878"/>
      <dgm:spPr>
        <a:prstGeom prst="leftRightArrow">
          <a:avLst/>
        </a:prstGeom>
      </dgm:spPr>
      <dgm:t>
        <a:bodyPr/>
        <a:lstStyle/>
        <a:p>
          <a:endParaRPr lang="ru-RU"/>
        </a:p>
      </dgm:t>
    </dgm:pt>
    <dgm:pt modelId="{F8189D44-3A36-433D-966D-E0E738B83C8F}" type="pres">
      <dgm:prSet presAssocID="{F1D75947-F05C-4476-8D1D-C86DFF7C16E4}" presName="node" presStyleLbl="node1" presStyleIdx="2" presStyleCnt="3" custScaleX="127409" custScaleY="83120" custRadScaleRad="122823" custRadScaleInc="-64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6E5A84-2257-4CED-A42F-137C606EAFEF}" srcId="{F83A4EE5-751E-4A9C-9B1F-0EEDB6D92F0D}" destId="{B8260D38-240D-4915-A3FB-2F3E326DECA9}" srcOrd="1" destOrd="0" parTransId="{62542605-90A7-4185-BCE6-827BCAA3948F}" sibTransId="{40AC9C6F-D70D-4A69-8BCE-0165875DCF67}"/>
    <dgm:cxn modelId="{7FCDFE68-80E1-4E49-A0B7-5D35129396C7}" type="presOf" srcId="{62542605-90A7-4185-BCE6-827BCAA3948F}" destId="{7C0649E4-312D-4E84-9A07-FB349D7D654F}" srcOrd="0" destOrd="0" presId="urn:microsoft.com/office/officeart/2005/8/layout/radial4"/>
    <dgm:cxn modelId="{B5EB533B-0A59-40D1-B448-3E4FC5454C5E}" type="presOf" srcId="{F1D75947-F05C-4476-8D1D-C86DFF7C16E4}" destId="{F8189D44-3A36-433D-966D-E0E738B83C8F}" srcOrd="0" destOrd="0" presId="urn:microsoft.com/office/officeart/2005/8/layout/radial4"/>
    <dgm:cxn modelId="{6ECFB17F-2B97-4E3A-9D9B-0039AE3FFC1A}" srcId="{F83A4EE5-751E-4A9C-9B1F-0EEDB6D92F0D}" destId="{74098CFB-797D-40B0-8852-ACAA0EB482B1}" srcOrd="0" destOrd="0" parTransId="{BF76203E-84A2-4CAB-8B03-938D8D9DDDF3}" sibTransId="{6C18928E-43F6-4832-920E-5AEBA24F6010}"/>
    <dgm:cxn modelId="{14E4D54A-5D8B-47D2-9B16-232436AF0397}" srcId="{F83A4EE5-751E-4A9C-9B1F-0EEDB6D92F0D}" destId="{F1D75947-F05C-4476-8D1D-C86DFF7C16E4}" srcOrd="2" destOrd="0" parTransId="{A4B4188D-3DC3-4AEB-AD95-68E8717DF46E}" sibTransId="{56D84A8F-57BA-4A82-846D-063656E14CA4}"/>
    <dgm:cxn modelId="{62A5AD28-CEA3-4EE1-BAF7-BB790A2A5898}" type="presOf" srcId="{F83A4EE5-751E-4A9C-9B1F-0EEDB6D92F0D}" destId="{D187DEB8-0C0A-436A-BEEA-FFB4DC2B9E31}" srcOrd="0" destOrd="0" presId="urn:microsoft.com/office/officeart/2005/8/layout/radial4"/>
    <dgm:cxn modelId="{C7490EDD-92F6-4299-8C70-3183F0653E66}" srcId="{76F24835-934E-4EE7-8C5C-AF62E1AA9FBF}" destId="{BB11C41E-494C-471E-BE45-9C48DA1F59B4}" srcOrd="3" destOrd="0" parTransId="{BACB4EE5-EB41-4115-8838-367FE4DB6D07}" sibTransId="{75B1BB7E-227C-4B38-8149-83BD331501D9}"/>
    <dgm:cxn modelId="{4B699968-5C1B-47DD-9C2C-D827D238C5D8}" type="presOf" srcId="{76F24835-934E-4EE7-8C5C-AF62E1AA9FBF}" destId="{58995A2F-899F-4571-A2C4-4D6892D3EC05}" srcOrd="0" destOrd="0" presId="urn:microsoft.com/office/officeart/2005/8/layout/radial4"/>
    <dgm:cxn modelId="{06D004C3-08D2-4704-BC04-57225A0507BD}" srcId="{76F24835-934E-4EE7-8C5C-AF62E1AA9FBF}" destId="{D1CA6937-3AD6-4970-AAA0-3DE8BAB3DF7E}" srcOrd="2" destOrd="0" parTransId="{F2F2EC85-99C0-4B20-823C-41F8F95837F1}" sibTransId="{83E87AEA-1DFB-4701-9E39-EABB62DAD44D}"/>
    <dgm:cxn modelId="{8C79AB25-7C43-4C90-8CD1-013CE1E21955}" type="presOf" srcId="{A4B4188D-3DC3-4AEB-AD95-68E8717DF46E}" destId="{7ED30DE0-E2F5-4A43-8E6E-6E0BA88F901B}" srcOrd="0" destOrd="0" presId="urn:microsoft.com/office/officeart/2005/8/layout/radial4"/>
    <dgm:cxn modelId="{20CEC108-67CD-49BA-9EC9-99B01E368278}" srcId="{76F24835-934E-4EE7-8C5C-AF62E1AA9FBF}" destId="{454D271F-89CB-449B-8155-FC801EB22C74}" srcOrd="1" destOrd="0" parTransId="{BA24ADB8-6AFF-4914-9079-8072FD7D8F92}" sibTransId="{9B5AD00F-79F0-48FC-AD9D-401FA7EB1578}"/>
    <dgm:cxn modelId="{94B8A9B2-3990-455E-A1C8-647596385C82}" srcId="{76F24835-934E-4EE7-8C5C-AF62E1AA9FBF}" destId="{F83A4EE5-751E-4A9C-9B1F-0EEDB6D92F0D}" srcOrd="0" destOrd="0" parTransId="{13E35264-C9BA-4DD9-AF4F-385C4B8622AA}" sibTransId="{D613D937-239C-479D-9337-7F4ABD0FE25F}"/>
    <dgm:cxn modelId="{35AECAAE-D77B-4FD4-B523-0E3443EBF09B}" type="presOf" srcId="{BF76203E-84A2-4CAB-8B03-938D8D9DDDF3}" destId="{0540F3F4-D64B-42E7-A945-4BBDDF50C9A8}" srcOrd="0" destOrd="0" presId="urn:microsoft.com/office/officeart/2005/8/layout/radial4"/>
    <dgm:cxn modelId="{8D39555B-1312-449E-819C-C7D2B2AFA23D}" type="presOf" srcId="{B8260D38-240D-4915-A3FB-2F3E326DECA9}" destId="{4835CF9C-232A-44B9-8C27-2F50AD9B5AB2}" srcOrd="0" destOrd="0" presId="urn:microsoft.com/office/officeart/2005/8/layout/radial4"/>
    <dgm:cxn modelId="{868A1CF2-FA2D-42C6-8D7A-AC2F7B9D9BAA}" type="presOf" srcId="{74098CFB-797D-40B0-8852-ACAA0EB482B1}" destId="{0F694799-613A-4991-BC03-D557C23DAD52}" srcOrd="0" destOrd="0" presId="urn:microsoft.com/office/officeart/2005/8/layout/radial4"/>
    <dgm:cxn modelId="{5720A14B-D384-4FB8-A9E4-276354C977BB}" type="presParOf" srcId="{58995A2F-899F-4571-A2C4-4D6892D3EC05}" destId="{D187DEB8-0C0A-436A-BEEA-FFB4DC2B9E31}" srcOrd="0" destOrd="0" presId="urn:microsoft.com/office/officeart/2005/8/layout/radial4"/>
    <dgm:cxn modelId="{6DC8F2C8-87E5-49A7-B10E-3723DC9C8F77}" type="presParOf" srcId="{58995A2F-899F-4571-A2C4-4D6892D3EC05}" destId="{0540F3F4-D64B-42E7-A945-4BBDDF50C9A8}" srcOrd="1" destOrd="0" presId="urn:microsoft.com/office/officeart/2005/8/layout/radial4"/>
    <dgm:cxn modelId="{0E15DA04-DC3E-48DB-B58A-AABE3C9B2938}" type="presParOf" srcId="{58995A2F-899F-4571-A2C4-4D6892D3EC05}" destId="{0F694799-613A-4991-BC03-D557C23DAD52}" srcOrd="2" destOrd="0" presId="urn:microsoft.com/office/officeart/2005/8/layout/radial4"/>
    <dgm:cxn modelId="{CDC482C3-4D03-4A20-9888-FFED9C5F1FB4}" type="presParOf" srcId="{58995A2F-899F-4571-A2C4-4D6892D3EC05}" destId="{7C0649E4-312D-4E84-9A07-FB349D7D654F}" srcOrd="3" destOrd="0" presId="urn:microsoft.com/office/officeart/2005/8/layout/radial4"/>
    <dgm:cxn modelId="{A90CFE1A-49AF-45F8-84CA-5D7BF41875E3}" type="presParOf" srcId="{58995A2F-899F-4571-A2C4-4D6892D3EC05}" destId="{4835CF9C-232A-44B9-8C27-2F50AD9B5AB2}" srcOrd="4" destOrd="0" presId="urn:microsoft.com/office/officeart/2005/8/layout/radial4"/>
    <dgm:cxn modelId="{F2F94850-E82C-405F-8104-120A104DFDD4}" type="presParOf" srcId="{58995A2F-899F-4571-A2C4-4D6892D3EC05}" destId="{7ED30DE0-E2F5-4A43-8E6E-6E0BA88F901B}" srcOrd="5" destOrd="0" presId="urn:microsoft.com/office/officeart/2005/8/layout/radial4"/>
    <dgm:cxn modelId="{AE90AEEB-F5C1-4DC8-B58D-482D46F19226}" type="presParOf" srcId="{58995A2F-899F-4571-A2C4-4D6892D3EC05}" destId="{F8189D44-3A36-433D-966D-E0E738B83C8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4106CB-5F79-4954-B06D-9D5C8EC0A0A0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AD7FD9-33CC-4D66-9C72-F9B77B6F4C7F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spcAft>
              <a:spcPts val="0"/>
            </a:spcAft>
          </a:pPr>
          <a:r>
            <a:rPr lang="ru-RU" sz="2000" b="1" i="1" u="sng" dirty="0" smtClean="0">
              <a:solidFill>
                <a:srgbClr val="C00000"/>
              </a:solidFill>
            </a:rPr>
            <a:t>ЗНАНИЯ</a:t>
          </a:r>
        </a:p>
        <a:p>
          <a:pPr algn="just">
            <a:spcAft>
              <a:spcPts val="0"/>
            </a:spcAft>
          </a:pPr>
          <a:r>
            <a:rPr lang="ru-RU" sz="1600" b="1" i="1" dirty="0" smtClean="0">
              <a:solidFill>
                <a:srgbClr val="002060"/>
              </a:solidFill>
            </a:rPr>
            <a:t>актуализация процесса профессионального самоопределения обучающихся с ОВЗ за счет специальной организации их деятельности, включающей получение знаний о себе, о мире профессионального труда</a:t>
          </a:r>
          <a:endParaRPr lang="ru-RU" sz="1600" b="1" i="1" u="sng" dirty="0" smtClean="0">
            <a:solidFill>
              <a:srgbClr val="002060"/>
            </a:solidFill>
          </a:endParaRPr>
        </a:p>
      </dgm:t>
    </dgm:pt>
    <dgm:pt modelId="{CE56AA99-9ECD-479B-88CB-6F57510A1A51}" type="parTrans" cxnId="{AB9002F8-D3A5-4112-9AB2-5A60B7251C23}">
      <dgm:prSet/>
      <dgm:spPr/>
      <dgm:t>
        <a:bodyPr/>
        <a:lstStyle/>
        <a:p>
          <a:endParaRPr lang="ru-RU"/>
        </a:p>
      </dgm:t>
    </dgm:pt>
    <dgm:pt modelId="{500033D4-9E21-4269-8EF8-B187CD901191}" type="sibTrans" cxnId="{AB9002F8-D3A5-4112-9AB2-5A60B7251C23}">
      <dgm:prSet/>
      <dgm:spPr/>
      <dgm:t>
        <a:bodyPr/>
        <a:lstStyle/>
        <a:p>
          <a:endParaRPr lang="ru-RU"/>
        </a:p>
      </dgm:t>
    </dgm:pt>
    <dgm:pt modelId="{A3747D76-2829-4305-B1F1-DB6A564F326A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000" b="1" i="1" u="sng" dirty="0" smtClean="0">
              <a:solidFill>
                <a:schemeClr val="accent3">
                  <a:lumMod val="50000"/>
                </a:schemeClr>
              </a:solidFill>
            </a:rPr>
            <a:t>УМЕНИЯ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1" i="1" dirty="0" smtClean="0">
              <a:solidFill>
                <a:srgbClr val="002060"/>
              </a:solidFill>
            </a:rPr>
            <a:t>формирование представления о перспективах профессионального роста и мастерства, правилах выбора профессии, а также умение адекватно оценивать свои личностные возможности в соответствии с требованиями избираемой профессии</a:t>
          </a:r>
          <a:endParaRPr lang="ru-RU" sz="1600" b="1" i="1" u="sng" dirty="0" smtClean="0">
            <a:solidFill>
              <a:srgbClr val="002060"/>
            </a:solidFill>
          </a:endParaRPr>
        </a:p>
      </dgm:t>
    </dgm:pt>
    <dgm:pt modelId="{88329D39-3501-4E38-A5C1-EB86DF7729B5}" type="parTrans" cxnId="{443488FB-77EE-4EAE-8124-2C41B3C33A88}">
      <dgm:prSet/>
      <dgm:spPr/>
      <dgm:t>
        <a:bodyPr/>
        <a:lstStyle/>
        <a:p>
          <a:endParaRPr lang="ru-RU"/>
        </a:p>
      </dgm:t>
    </dgm:pt>
    <dgm:pt modelId="{CDC0AD72-4CD9-4996-9270-C5FC4A377F0C}" type="sibTrans" cxnId="{443488FB-77EE-4EAE-8124-2C41B3C33A88}">
      <dgm:prSet/>
      <dgm:spPr/>
      <dgm:t>
        <a:bodyPr/>
        <a:lstStyle/>
        <a:p>
          <a:endParaRPr lang="ru-RU"/>
        </a:p>
      </dgm:t>
    </dgm:pt>
    <dgm:pt modelId="{9256C8FA-54C7-48A8-AD69-DCE51C50A254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800" b="1" i="1" u="sng" dirty="0" smtClean="0">
              <a:solidFill>
                <a:schemeClr val="accent6">
                  <a:lumMod val="50000"/>
                </a:schemeClr>
              </a:solidFill>
            </a:rPr>
            <a:t>КАЧЕСТВА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1" i="1" dirty="0" smtClean="0">
              <a:solidFill>
                <a:srgbClr val="002060"/>
              </a:solidFill>
            </a:rPr>
            <a:t>формирование профессионально важных качеств в избранном виде деятельности, оценка и коррекция профессиональных планов; знакомство обучающихся с ОВЗ со способами достижения результатов в профессиональной деятельности</a:t>
          </a:r>
          <a:endParaRPr lang="ru-RU" sz="1600" b="1" i="1" u="sng" dirty="0" smtClean="0">
            <a:solidFill>
              <a:srgbClr val="002060"/>
            </a:solidFill>
          </a:endParaRPr>
        </a:p>
      </dgm:t>
    </dgm:pt>
    <dgm:pt modelId="{7A9155C8-9855-41D4-93CE-CA817FFD3B9F}" type="parTrans" cxnId="{8AE2A376-5B24-4AD1-AA8F-D4D085324E7C}">
      <dgm:prSet/>
      <dgm:spPr/>
      <dgm:t>
        <a:bodyPr/>
        <a:lstStyle/>
        <a:p>
          <a:endParaRPr lang="ru-RU"/>
        </a:p>
      </dgm:t>
    </dgm:pt>
    <dgm:pt modelId="{152C7EDA-844A-44E8-9D85-ECA367C485C7}" type="sibTrans" cxnId="{8AE2A376-5B24-4AD1-AA8F-D4D085324E7C}">
      <dgm:prSet/>
      <dgm:spPr/>
      <dgm:t>
        <a:bodyPr/>
        <a:lstStyle/>
        <a:p>
          <a:endParaRPr lang="ru-RU"/>
        </a:p>
      </dgm:t>
    </dgm:pt>
    <dgm:pt modelId="{2A9FA82F-3F3A-4918-AB7F-8ACF782B6109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000" b="1" i="1" u="sng" dirty="0" smtClean="0">
              <a:solidFill>
                <a:srgbClr val="7030A0"/>
              </a:solidFill>
            </a:rPr>
            <a:t>УСПЕХ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1" i="1" dirty="0" smtClean="0">
              <a:solidFill>
                <a:srgbClr val="002060"/>
              </a:solidFill>
            </a:rPr>
            <a:t>обучающиеся с ОВЗ научатся добиваться поставленных целей в сроки, без серьезных ошибок и финансовых издержек;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600" b="1" i="1" u="none" dirty="0" smtClean="0">
              <a:solidFill>
                <a:srgbClr val="002060"/>
              </a:solidFill>
            </a:rPr>
            <a:t>повышение самооценки, вера в себя и свои возможности</a:t>
          </a:r>
          <a:endParaRPr lang="ru-RU" sz="1600" b="1" i="1" dirty="0">
            <a:solidFill>
              <a:srgbClr val="002060"/>
            </a:solidFill>
          </a:endParaRPr>
        </a:p>
      </dgm:t>
    </dgm:pt>
    <dgm:pt modelId="{295824DB-76FC-4B78-9AB0-2C90A2D81697}" type="parTrans" cxnId="{3B732BF7-8348-4FD1-A2B0-8CC1E63B1E19}">
      <dgm:prSet/>
      <dgm:spPr/>
      <dgm:t>
        <a:bodyPr/>
        <a:lstStyle/>
        <a:p>
          <a:endParaRPr lang="ru-RU"/>
        </a:p>
      </dgm:t>
    </dgm:pt>
    <dgm:pt modelId="{7B3BB4E3-624E-4B6B-B24E-95E91E67DFF8}" type="sibTrans" cxnId="{3B732BF7-8348-4FD1-A2B0-8CC1E63B1E19}">
      <dgm:prSet/>
      <dgm:spPr/>
      <dgm:t>
        <a:bodyPr/>
        <a:lstStyle/>
        <a:p>
          <a:endParaRPr lang="ru-RU"/>
        </a:p>
      </dgm:t>
    </dgm:pt>
    <dgm:pt modelId="{1B7F77ED-556A-4B6C-A725-C85694F1BE8D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000" b="1" i="1" u="sng" dirty="0" smtClean="0">
              <a:solidFill>
                <a:srgbClr val="C00000"/>
              </a:solidFill>
            </a:rPr>
            <a:t>КАРЬЕРА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700" b="1" i="1" u="none" dirty="0" smtClean="0">
              <a:solidFill>
                <a:srgbClr val="002060"/>
              </a:solidFill>
            </a:rPr>
            <a:t>развитие способности к профессиональной адаптации в современных социально-экономических условиях;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ru-RU" sz="1700" b="1" i="1" u="none" dirty="0" smtClean="0">
              <a:solidFill>
                <a:srgbClr val="002060"/>
              </a:solidFill>
            </a:rPr>
            <a:t> успешная с</a:t>
          </a:r>
          <a:r>
            <a:rPr lang="ru-RU" sz="1700" b="1" i="1" dirty="0" smtClean="0">
              <a:solidFill>
                <a:srgbClr val="002060"/>
              </a:solidFill>
            </a:rPr>
            <a:t>оциализация выпускников МБОУ «СКОШ»</a:t>
          </a:r>
          <a:endParaRPr lang="ru-RU" sz="1700" b="1" i="1" dirty="0">
            <a:solidFill>
              <a:srgbClr val="002060"/>
            </a:solidFill>
          </a:endParaRPr>
        </a:p>
      </dgm:t>
    </dgm:pt>
    <dgm:pt modelId="{395AA10F-7F45-4125-8B19-469994D4FA88}" type="parTrans" cxnId="{ECD51B31-7B64-45AB-9843-AA9F054F2A13}">
      <dgm:prSet/>
      <dgm:spPr/>
      <dgm:t>
        <a:bodyPr/>
        <a:lstStyle/>
        <a:p>
          <a:endParaRPr lang="ru-RU"/>
        </a:p>
      </dgm:t>
    </dgm:pt>
    <dgm:pt modelId="{78E8479D-0A75-4161-AED0-58461C66E583}" type="sibTrans" cxnId="{ECD51B31-7B64-45AB-9843-AA9F054F2A13}">
      <dgm:prSet/>
      <dgm:spPr/>
      <dgm:t>
        <a:bodyPr/>
        <a:lstStyle/>
        <a:p>
          <a:endParaRPr lang="ru-RU"/>
        </a:p>
      </dgm:t>
    </dgm:pt>
    <dgm:pt modelId="{B9C597A5-00DE-415F-B242-AD15E3820507}" type="pres">
      <dgm:prSet presAssocID="{A84106CB-5F79-4954-B06D-9D5C8EC0A0A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9260F3-614C-4A1C-A87C-2BEFA03D24F9}" type="pres">
      <dgm:prSet presAssocID="{F9AD7FD9-33CC-4D66-9C72-F9B77B6F4C7F}" presName="node" presStyleLbl="node1" presStyleIdx="0" presStyleCnt="5" custScaleX="221095" custScaleY="170133" custLinFactNeighborX="-3345" custLinFactNeighborY="-39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3CA123-8FA6-4038-B4CF-EAA44D2D9CF8}" type="pres">
      <dgm:prSet presAssocID="{500033D4-9E21-4269-8EF8-B187CD901191}" presName="sibTrans" presStyleCnt="0"/>
      <dgm:spPr/>
    </dgm:pt>
    <dgm:pt modelId="{CF6644BB-6F0D-45E5-9594-E73110850910}" type="pres">
      <dgm:prSet presAssocID="{A3747D76-2829-4305-B1F1-DB6A564F326A}" presName="node" presStyleLbl="node1" presStyleIdx="1" presStyleCnt="5" custScaleX="237809" custScaleY="168755" custLinFactNeighborX="2343" custLinFactNeighborY="-10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40C0E-F1C4-4B2E-8E09-1B0877F653B6}" type="pres">
      <dgm:prSet presAssocID="{CDC0AD72-4CD9-4996-9270-C5FC4A377F0C}" presName="sibTrans" presStyleCnt="0"/>
      <dgm:spPr/>
    </dgm:pt>
    <dgm:pt modelId="{63DD52CA-7F2B-4D91-8A02-9B6240901623}" type="pres">
      <dgm:prSet presAssocID="{9256C8FA-54C7-48A8-AD69-DCE51C50A254}" presName="node" presStyleLbl="node1" presStyleIdx="2" presStyleCnt="5" custScaleX="230481" custScaleY="149406" custLinFactNeighborX="-25489" custLinFactNeighborY="-58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438949-9AA6-4F26-86A3-BBFD932D3594}" type="pres">
      <dgm:prSet presAssocID="{152C7EDA-844A-44E8-9D85-ECA367C485C7}" presName="sibTrans" presStyleCnt="0"/>
      <dgm:spPr/>
    </dgm:pt>
    <dgm:pt modelId="{4D3B2839-4254-4BB2-B249-50603EA9D32F}" type="pres">
      <dgm:prSet presAssocID="{2A9FA82F-3F3A-4918-AB7F-8ACF782B6109}" presName="node" presStyleLbl="node1" presStyleIdx="3" presStyleCnt="5" custScaleX="231174" custScaleY="146400" custLinFactNeighborX="-1765" custLinFactNeighborY="-53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9C7226-84C9-4AB2-8EC5-FF0E4A265379}" type="pres">
      <dgm:prSet presAssocID="{7B3BB4E3-624E-4B6B-B24E-95E91E67DFF8}" presName="sibTrans" presStyleCnt="0"/>
      <dgm:spPr/>
    </dgm:pt>
    <dgm:pt modelId="{5C6A3A79-496B-4F97-9581-6489439358DA}" type="pres">
      <dgm:prSet presAssocID="{1B7F77ED-556A-4B6C-A725-C85694F1BE8D}" presName="node" presStyleLbl="node1" presStyleIdx="4" presStyleCnt="5" custScaleX="300160" custScaleY="114563" custLinFactNeighborX="9056" custLinFactNeighborY="-70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B9002F8-D3A5-4112-9AB2-5A60B7251C23}" srcId="{A84106CB-5F79-4954-B06D-9D5C8EC0A0A0}" destId="{F9AD7FD9-33CC-4D66-9C72-F9B77B6F4C7F}" srcOrd="0" destOrd="0" parTransId="{CE56AA99-9ECD-479B-88CB-6F57510A1A51}" sibTransId="{500033D4-9E21-4269-8EF8-B187CD901191}"/>
    <dgm:cxn modelId="{FFE7AFE6-6C69-4058-8399-710CEF7D0CE7}" type="presOf" srcId="{F9AD7FD9-33CC-4D66-9C72-F9B77B6F4C7F}" destId="{139260F3-614C-4A1C-A87C-2BEFA03D24F9}" srcOrd="0" destOrd="0" presId="urn:microsoft.com/office/officeart/2005/8/layout/default"/>
    <dgm:cxn modelId="{5CFA2C0C-1BD8-4D0B-BF7A-015F12818E31}" type="presOf" srcId="{2A9FA82F-3F3A-4918-AB7F-8ACF782B6109}" destId="{4D3B2839-4254-4BB2-B249-50603EA9D32F}" srcOrd="0" destOrd="0" presId="urn:microsoft.com/office/officeart/2005/8/layout/default"/>
    <dgm:cxn modelId="{3B732BF7-8348-4FD1-A2B0-8CC1E63B1E19}" srcId="{A84106CB-5F79-4954-B06D-9D5C8EC0A0A0}" destId="{2A9FA82F-3F3A-4918-AB7F-8ACF782B6109}" srcOrd="3" destOrd="0" parTransId="{295824DB-76FC-4B78-9AB0-2C90A2D81697}" sibTransId="{7B3BB4E3-624E-4B6B-B24E-95E91E67DFF8}"/>
    <dgm:cxn modelId="{8AE2A376-5B24-4AD1-AA8F-D4D085324E7C}" srcId="{A84106CB-5F79-4954-B06D-9D5C8EC0A0A0}" destId="{9256C8FA-54C7-48A8-AD69-DCE51C50A254}" srcOrd="2" destOrd="0" parTransId="{7A9155C8-9855-41D4-93CE-CA817FFD3B9F}" sibTransId="{152C7EDA-844A-44E8-9D85-ECA367C485C7}"/>
    <dgm:cxn modelId="{B4AC02DE-741C-4107-8BF2-EF85A7B3CADA}" type="presOf" srcId="{9256C8FA-54C7-48A8-AD69-DCE51C50A254}" destId="{63DD52CA-7F2B-4D91-8A02-9B6240901623}" srcOrd="0" destOrd="0" presId="urn:microsoft.com/office/officeart/2005/8/layout/default"/>
    <dgm:cxn modelId="{443488FB-77EE-4EAE-8124-2C41B3C33A88}" srcId="{A84106CB-5F79-4954-B06D-9D5C8EC0A0A0}" destId="{A3747D76-2829-4305-B1F1-DB6A564F326A}" srcOrd="1" destOrd="0" parTransId="{88329D39-3501-4E38-A5C1-EB86DF7729B5}" sibTransId="{CDC0AD72-4CD9-4996-9270-C5FC4A377F0C}"/>
    <dgm:cxn modelId="{07C9C2BE-A53E-4D8B-B82A-738E2D8011FE}" type="presOf" srcId="{A84106CB-5F79-4954-B06D-9D5C8EC0A0A0}" destId="{B9C597A5-00DE-415F-B242-AD15E3820507}" srcOrd="0" destOrd="0" presId="urn:microsoft.com/office/officeart/2005/8/layout/default"/>
    <dgm:cxn modelId="{ECD51B31-7B64-45AB-9843-AA9F054F2A13}" srcId="{A84106CB-5F79-4954-B06D-9D5C8EC0A0A0}" destId="{1B7F77ED-556A-4B6C-A725-C85694F1BE8D}" srcOrd="4" destOrd="0" parTransId="{395AA10F-7F45-4125-8B19-469994D4FA88}" sibTransId="{78E8479D-0A75-4161-AED0-58461C66E583}"/>
    <dgm:cxn modelId="{DB9B609D-A927-479E-8B63-B81673423817}" type="presOf" srcId="{A3747D76-2829-4305-B1F1-DB6A564F326A}" destId="{CF6644BB-6F0D-45E5-9594-E73110850910}" srcOrd="0" destOrd="0" presId="urn:microsoft.com/office/officeart/2005/8/layout/default"/>
    <dgm:cxn modelId="{A1437C11-8E92-438D-A69B-754434BD9683}" type="presOf" srcId="{1B7F77ED-556A-4B6C-A725-C85694F1BE8D}" destId="{5C6A3A79-496B-4F97-9581-6489439358DA}" srcOrd="0" destOrd="0" presId="urn:microsoft.com/office/officeart/2005/8/layout/default"/>
    <dgm:cxn modelId="{260F11BC-7BE8-45D1-AFD0-D80533167E84}" type="presParOf" srcId="{B9C597A5-00DE-415F-B242-AD15E3820507}" destId="{139260F3-614C-4A1C-A87C-2BEFA03D24F9}" srcOrd="0" destOrd="0" presId="urn:microsoft.com/office/officeart/2005/8/layout/default"/>
    <dgm:cxn modelId="{C1B5B605-E2A7-48BC-8A9D-828F3B543EC7}" type="presParOf" srcId="{B9C597A5-00DE-415F-B242-AD15E3820507}" destId="{723CA123-8FA6-4038-B4CF-EAA44D2D9CF8}" srcOrd="1" destOrd="0" presId="urn:microsoft.com/office/officeart/2005/8/layout/default"/>
    <dgm:cxn modelId="{733D6101-0F8D-47BC-BB91-4E760CFF4C8A}" type="presParOf" srcId="{B9C597A5-00DE-415F-B242-AD15E3820507}" destId="{CF6644BB-6F0D-45E5-9594-E73110850910}" srcOrd="2" destOrd="0" presId="urn:microsoft.com/office/officeart/2005/8/layout/default"/>
    <dgm:cxn modelId="{7A23290E-6118-48A9-BD10-DF5856824D1B}" type="presParOf" srcId="{B9C597A5-00DE-415F-B242-AD15E3820507}" destId="{A2940C0E-F1C4-4B2E-8E09-1B0877F653B6}" srcOrd="3" destOrd="0" presId="urn:microsoft.com/office/officeart/2005/8/layout/default"/>
    <dgm:cxn modelId="{DB3EEE55-522A-4CC9-B3CD-A1A21BD79ACF}" type="presParOf" srcId="{B9C597A5-00DE-415F-B242-AD15E3820507}" destId="{63DD52CA-7F2B-4D91-8A02-9B6240901623}" srcOrd="4" destOrd="0" presId="urn:microsoft.com/office/officeart/2005/8/layout/default"/>
    <dgm:cxn modelId="{38BC9078-2A9D-48A1-87C8-A3DB16E5B9D9}" type="presParOf" srcId="{B9C597A5-00DE-415F-B242-AD15E3820507}" destId="{F2438949-9AA6-4F26-86A3-BBFD932D3594}" srcOrd="5" destOrd="0" presId="urn:microsoft.com/office/officeart/2005/8/layout/default"/>
    <dgm:cxn modelId="{459078CB-CAB2-4731-9198-933A1C3326CA}" type="presParOf" srcId="{B9C597A5-00DE-415F-B242-AD15E3820507}" destId="{4D3B2839-4254-4BB2-B249-50603EA9D32F}" srcOrd="6" destOrd="0" presId="urn:microsoft.com/office/officeart/2005/8/layout/default"/>
    <dgm:cxn modelId="{F37D54FF-6CE5-4534-8D89-FE341FA1846A}" type="presParOf" srcId="{B9C597A5-00DE-415F-B242-AD15E3820507}" destId="{A19C7226-84C9-4AB2-8EC5-FF0E4A265379}" srcOrd="7" destOrd="0" presId="urn:microsoft.com/office/officeart/2005/8/layout/default"/>
    <dgm:cxn modelId="{297B1949-E994-4015-8A06-CA0C744954F3}" type="presParOf" srcId="{B9C597A5-00DE-415F-B242-AD15E3820507}" destId="{5C6A3A79-496B-4F97-9581-6489439358D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87DEB8-0C0A-436A-BEEA-FFB4DC2B9E31}">
      <dsp:nvSpPr>
        <dsp:cNvPr id="0" name=""/>
        <dsp:cNvSpPr/>
      </dsp:nvSpPr>
      <dsp:spPr>
        <a:xfrm>
          <a:off x="3158580" y="2257683"/>
          <a:ext cx="2047391" cy="17921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МБОУ «СКОШ»</a:t>
          </a:r>
          <a:endParaRPr lang="ru-RU" sz="3000" kern="1200" dirty="0"/>
        </a:p>
      </dsp:txBody>
      <dsp:txXfrm>
        <a:off x="3458413" y="2520135"/>
        <a:ext cx="1447725" cy="1267232"/>
      </dsp:txXfrm>
    </dsp:sp>
    <dsp:sp modelId="{0540F3F4-D64B-42E7-A945-4BBDDF50C9A8}">
      <dsp:nvSpPr>
        <dsp:cNvPr id="0" name=""/>
        <dsp:cNvSpPr/>
      </dsp:nvSpPr>
      <dsp:spPr>
        <a:xfrm rot="12491047">
          <a:off x="2688663" y="1753009"/>
          <a:ext cx="1098259" cy="640835"/>
        </a:xfrm>
        <a:prstGeom prst="leftRightArrow">
          <a:avLst/>
        </a:prstGeom>
        <a:solidFill>
          <a:srgbClr val="99CCFF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694799-613A-4991-BC03-D557C23DAD52}">
      <dsp:nvSpPr>
        <dsp:cNvPr id="0" name=""/>
        <dsp:cNvSpPr/>
      </dsp:nvSpPr>
      <dsp:spPr>
        <a:xfrm>
          <a:off x="24241" y="936096"/>
          <a:ext cx="2700481" cy="14262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u="sng" kern="1200" dirty="0" smtClean="0"/>
            <a:t>МБУ ДО «ДШИ №2»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u="none" kern="1200" dirty="0" smtClean="0"/>
            <a:t>ДООП в области декоративно-прикладного искусства «Художественная обработка древесины»</a:t>
          </a:r>
          <a:endParaRPr lang="ru-RU" sz="1600" u="none" kern="1200" dirty="0"/>
        </a:p>
      </dsp:txBody>
      <dsp:txXfrm>
        <a:off x="66015" y="977870"/>
        <a:ext cx="2616933" cy="1342713"/>
      </dsp:txXfrm>
    </dsp:sp>
    <dsp:sp modelId="{7C0649E4-312D-4E84-9A07-FB349D7D654F}">
      <dsp:nvSpPr>
        <dsp:cNvPr id="0" name=""/>
        <dsp:cNvSpPr/>
      </dsp:nvSpPr>
      <dsp:spPr>
        <a:xfrm rot="16192794">
          <a:off x="3666415" y="1396171"/>
          <a:ext cx="1089051" cy="640835"/>
        </a:xfrm>
        <a:prstGeom prst="leftRightArrow">
          <a:avLst/>
        </a:prstGeom>
        <a:solidFill>
          <a:srgbClr val="99CCFF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5CF9C-232A-44B9-8C27-2F50AD9B5AB2}">
      <dsp:nvSpPr>
        <dsp:cNvPr id="0" name=""/>
        <dsp:cNvSpPr/>
      </dsp:nvSpPr>
      <dsp:spPr>
        <a:xfrm>
          <a:off x="3015627" y="0"/>
          <a:ext cx="2322452" cy="11328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i="0" u="sng" kern="1200" dirty="0" smtClean="0"/>
            <a:t>Филиал ГБПОУ ЯНАО «</a:t>
          </a:r>
          <a:r>
            <a:rPr lang="ru-RU" sz="1700" b="1" i="0" u="sng" kern="1200" dirty="0" err="1" smtClean="0"/>
            <a:t>Муравленковский</a:t>
          </a:r>
          <a:r>
            <a:rPr lang="ru-RU" sz="1700" b="1" i="0" u="sng" kern="1200" dirty="0" smtClean="0"/>
            <a:t>  многопрофильный колледж»</a:t>
          </a:r>
          <a:endParaRPr lang="ru-RU" sz="1700" b="1" kern="1200" dirty="0">
            <a:solidFill>
              <a:schemeClr val="bg1"/>
            </a:solidFill>
          </a:endParaRPr>
        </a:p>
      </dsp:txBody>
      <dsp:txXfrm>
        <a:off x="3048806" y="33179"/>
        <a:ext cx="2256094" cy="1066468"/>
      </dsp:txXfrm>
    </dsp:sp>
    <dsp:sp modelId="{7ED30DE0-E2F5-4A43-8E6E-6E0BA88F901B}">
      <dsp:nvSpPr>
        <dsp:cNvPr id="0" name=""/>
        <dsp:cNvSpPr/>
      </dsp:nvSpPr>
      <dsp:spPr>
        <a:xfrm rot="19831907">
          <a:off x="4630956" y="1738193"/>
          <a:ext cx="1136510" cy="640835"/>
        </a:xfrm>
        <a:prstGeom prst="leftRightArrow">
          <a:avLst/>
        </a:prstGeom>
        <a:solidFill>
          <a:srgbClr val="99CCFF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189D44-3A36-433D-966D-E0E738B83C8F}">
      <dsp:nvSpPr>
        <dsp:cNvPr id="0" name=""/>
        <dsp:cNvSpPr/>
      </dsp:nvSpPr>
      <dsp:spPr>
        <a:xfrm>
          <a:off x="5744198" y="792075"/>
          <a:ext cx="2721607" cy="14204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u="sng" kern="1200" dirty="0" smtClean="0"/>
            <a:t>МБОУ «ООШ №3»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u="sng" kern="1200" dirty="0" smtClean="0"/>
            <a:t>учебный предмет «Технология»: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столярное  дело (мальчики).   </a:t>
          </a:r>
          <a:r>
            <a:rPr lang="ru-RU" sz="1700" u="sng" kern="1200" dirty="0" smtClean="0"/>
            <a:t> </a:t>
          </a:r>
          <a:endParaRPr lang="ru-RU" sz="1700" u="sng" kern="1200" dirty="0"/>
        </a:p>
      </dsp:txBody>
      <dsp:txXfrm>
        <a:off x="5785801" y="833678"/>
        <a:ext cx="2638401" cy="13372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9260F3-614C-4A1C-A87C-2BEFA03D24F9}">
      <dsp:nvSpPr>
        <dsp:cNvPr id="0" name=""/>
        <dsp:cNvSpPr/>
      </dsp:nvSpPr>
      <dsp:spPr>
        <a:xfrm>
          <a:off x="0" y="0"/>
          <a:ext cx="4101811" cy="1893810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i="1" u="sng" kern="1200" dirty="0" smtClean="0">
              <a:solidFill>
                <a:srgbClr val="C00000"/>
              </a:solidFill>
            </a:rPr>
            <a:t>ЗНАНИЯ</a:t>
          </a: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i="1" kern="1200" dirty="0" smtClean="0">
              <a:solidFill>
                <a:srgbClr val="002060"/>
              </a:solidFill>
            </a:rPr>
            <a:t>актуализация процесса профессионального самоопределения обучающихся с ОВЗ за счет специальной организации их деятельности, включающей получение знаний о себе, о мире профессионального труда</a:t>
          </a:r>
          <a:endParaRPr lang="ru-RU" sz="1600" b="1" i="1" u="sng" kern="1200" dirty="0" smtClean="0">
            <a:solidFill>
              <a:srgbClr val="002060"/>
            </a:solidFill>
          </a:endParaRPr>
        </a:p>
      </dsp:txBody>
      <dsp:txXfrm>
        <a:off x="0" y="0"/>
        <a:ext cx="4101811" cy="1893810"/>
      </dsp:txXfrm>
    </dsp:sp>
    <dsp:sp modelId="{CF6644BB-6F0D-45E5-9594-E73110850910}">
      <dsp:nvSpPr>
        <dsp:cNvPr id="0" name=""/>
        <dsp:cNvSpPr/>
      </dsp:nvSpPr>
      <dsp:spPr>
        <a:xfrm>
          <a:off x="4373082" y="0"/>
          <a:ext cx="4411893" cy="1878471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i="1" u="sng" kern="1200" dirty="0" smtClean="0">
              <a:solidFill>
                <a:schemeClr val="accent3">
                  <a:lumMod val="50000"/>
                </a:schemeClr>
              </a:solidFill>
            </a:rPr>
            <a:t>УМЕНИЯ</a:t>
          </a:r>
        </a:p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1" kern="1200" dirty="0" smtClean="0">
              <a:solidFill>
                <a:srgbClr val="002060"/>
              </a:solidFill>
            </a:rPr>
            <a:t>формирование представления о перспективах профессионального роста и мастерства, правилах выбора профессии, а также умение адекватно оценивать свои личностные возможности в соответствии с требованиями избираемой профессии</a:t>
          </a:r>
          <a:endParaRPr lang="ru-RU" sz="1600" b="1" i="1" u="sng" kern="1200" dirty="0" smtClean="0">
            <a:solidFill>
              <a:srgbClr val="002060"/>
            </a:solidFill>
          </a:endParaRPr>
        </a:p>
      </dsp:txBody>
      <dsp:txXfrm>
        <a:off x="4373082" y="0"/>
        <a:ext cx="4411893" cy="1878471"/>
      </dsp:txXfrm>
    </dsp:sp>
    <dsp:sp modelId="{63DD52CA-7F2B-4D91-8A02-9B6240901623}">
      <dsp:nvSpPr>
        <dsp:cNvPr id="0" name=""/>
        <dsp:cNvSpPr/>
      </dsp:nvSpPr>
      <dsp:spPr>
        <a:xfrm>
          <a:off x="0" y="2112464"/>
          <a:ext cx="4275942" cy="1663091"/>
        </a:xfrm>
        <a:prstGeom prst="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i="1" u="sng" kern="1200" dirty="0" smtClean="0">
              <a:solidFill>
                <a:schemeClr val="accent6">
                  <a:lumMod val="50000"/>
                </a:schemeClr>
              </a:solidFill>
            </a:rPr>
            <a:t>КАЧЕСТВА</a:t>
          </a:r>
        </a:p>
        <a:p>
          <a:pPr lvl="0" algn="just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1" kern="1200" dirty="0" smtClean="0">
              <a:solidFill>
                <a:srgbClr val="002060"/>
              </a:solidFill>
            </a:rPr>
            <a:t>формирование профессионально важных качеств в избранном виде деятельности, оценка и коррекция профессиональных планов; знакомство обучающихся с ОВЗ со способами достижения результатов в профессиональной деятельности</a:t>
          </a:r>
          <a:endParaRPr lang="ru-RU" sz="1600" b="1" i="1" u="sng" kern="1200" dirty="0" smtClean="0">
            <a:solidFill>
              <a:srgbClr val="002060"/>
            </a:solidFill>
          </a:endParaRPr>
        </a:p>
      </dsp:txBody>
      <dsp:txXfrm>
        <a:off x="0" y="2112464"/>
        <a:ext cx="4275942" cy="1663091"/>
      </dsp:txXfrm>
    </dsp:sp>
    <dsp:sp modelId="{4D3B2839-4254-4BB2-B249-50603EA9D32F}">
      <dsp:nvSpPr>
        <dsp:cNvPr id="0" name=""/>
        <dsp:cNvSpPr/>
      </dsp:nvSpPr>
      <dsp:spPr>
        <a:xfrm>
          <a:off x="4446076" y="2134949"/>
          <a:ext cx="4288799" cy="1629630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i="1" u="sng" kern="1200" dirty="0" smtClean="0">
              <a:solidFill>
                <a:srgbClr val="7030A0"/>
              </a:solidFill>
            </a:rPr>
            <a:t>УСПЕХ</a:t>
          </a:r>
        </a:p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1" kern="1200" dirty="0" smtClean="0">
              <a:solidFill>
                <a:srgbClr val="002060"/>
              </a:solidFill>
            </a:rPr>
            <a:t>обучающиеся с ОВЗ научатся добиваться поставленных целей в сроки, без серьезных ошибок и финансовых издержек;</a:t>
          </a:r>
        </a:p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1" u="none" kern="1200" dirty="0" smtClean="0">
              <a:solidFill>
                <a:srgbClr val="002060"/>
              </a:solidFill>
            </a:rPr>
            <a:t>повышение самооценки, вера в себя и свои возможности</a:t>
          </a:r>
          <a:endParaRPr lang="ru-RU" sz="1600" b="1" i="1" kern="1200" dirty="0">
            <a:solidFill>
              <a:srgbClr val="002060"/>
            </a:solidFill>
          </a:endParaRPr>
        </a:p>
      </dsp:txBody>
      <dsp:txXfrm>
        <a:off x="4446076" y="2134949"/>
        <a:ext cx="4288799" cy="1629630"/>
      </dsp:txXfrm>
    </dsp:sp>
    <dsp:sp modelId="{5C6A3A79-496B-4F97-9581-6489439358DA}">
      <dsp:nvSpPr>
        <dsp:cNvPr id="0" name=""/>
        <dsp:cNvSpPr/>
      </dsp:nvSpPr>
      <dsp:spPr>
        <a:xfrm>
          <a:off x="1776174" y="3948432"/>
          <a:ext cx="5568645" cy="1275241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b="1" i="1" u="sng" kern="1200" dirty="0" smtClean="0">
              <a:solidFill>
                <a:srgbClr val="C00000"/>
              </a:solidFill>
            </a:rPr>
            <a:t>КАРЬЕРА</a:t>
          </a:r>
        </a:p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700" b="1" i="1" u="none" kern="1200" dirty="0" smtClean="0">
              <a:solidFill>
                <a:srgbClr val="002060"/>
              </a:solidFill>
            </a:rPr>
            <a:t>развитие способности к профессиональной адаптации в современных социально-экономических условиях;</a:t>
          </a:r>
        </a:p>
        <a:p>
          <a:pPr lvl="0" algn="just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700" b="1" i="1" u="none" kern="1200" dirty="0" smtClean="0">
              <a:solidFill>
                <a:srgbClr val="002060"/>
              </a:solidFill>
            </a:rPr>
            <a:t> успешная с</a:t>
          </a:r>
          <a:r>
            <a:rPr lang="ru-RU" sz="1700" b="1" i="1" kern="1200" dirty="0" smtClean="0">
              <a:solidFill>
                <a:srgbClr val="002060"/>
              </a:solidFill>
            </a:rPr>
            <a:t>оциализация выпускников МБОУ «СКОШ»</a:t>
          </a:r>
          <a:endParaRPr lang="ru-RU" sz="1700" b="1" i="1" kern="1200" dirty="0">
            <a:solidFill>
              <a:srgbClr val="002060"/>
            </a:solidFill>
          </a:endParaRPr>
        </a:p>
      </dsp:txBody>
      <dsp:txXfrm>
        <a:off x="1776174" y="3948432"/>
        <a:ext cx="5568645" cy="12752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7186745" cy="1138138"/>
          </a:xfrm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chemeClr val="accent5">
                    <a:lumMod val="10000"/>
                  </a:schemeClr>
                </a:solidFill>
                <a:ea typeface="宋体" pitchFamily="2" charset="-122"/>
              </a:rPr>
              <a:t/>
            </a:r>
            <a:br>
              <a:rPr lang="ru-RU" sz="2800" b="1" i="1" dirty="0" smtClean="0">
                <a:solidFill>
                  <a:schemeClr val="accent5">
                    <a:lumMod val="10000"/>
                  </a:schemeClr>
                </a:solidFill>
                <a:ea typeface="宋体" pitchFamily="2" charset="-122"/>
              </a:rPr>
            </a:br>
            <a:r>
              <a:rPr lang="ru-RU" sz="2300" b="1" i="1" dirty="0" smtClean="0">
                <a:solidFill>
                  <a:srgbClr val="002060"/>
                </a:solidFill>
                <a:ea typeface="宋体" pitchFamily="2" charset="-122"/>
              </a:rPr>
              <a:t>Муниципальное бюджетное общеобразовательное учреждение  «</a:t>
            </a:r>
            <a:r>
              <a:rPr lang="ru-RU" sz="2300" b="1" i="1" dirty="0">
                <a:solidFill>
                  <a:srgbClr val="002060"/>
                </a:solidFill>
                <a:ea typeface="宋体" pitchFamily="2" charset="-122"/>
              </a:rPr>
              <a:t>Специальная (коррекционная)       общеобразовательная школа»</a:t>
            </a:r>
            <a:r>
              <a:rPr lang="ru-RU" sz="2300" b="1" i="1" dirty="0">
                <a:solidFill>
                  <a:schemeClr val="accent5">
                    <a:lumMod val="10000"/>
                  </a:schemeClr>
                </a:solidFill>
                <a:ea typeface="宋体" pitchFamily="2" charset="-122"/>
              </a:rPr>
              <a:t/>
            </a:r>
            <a:br>
              <a:rPr lang="ru-RU" sz="2300" b="1" i="1" dirty="0">
                <a:solidFill>
                  <a:schemeClr val="accent5">
                    <a:lumMod val="10000"/>
                  </a:schemeClr>
                </a:solidFill>
                <a:ea typeface="宋体" pitchFamily="2" charset="-122"/>
              </a:rPr>
            </a:br>
            <a:endParaRPr lang="ru-RU" sz="2300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421225" cy="3384376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ru-RU" b="1" i="1" dirty="0" smtClean="0">
              <a:solidFill>
                <a:schemeClr val="accent5">
                  <a:lumMod val="10000"/>
                </a:schemeClr>
              </a:solidFill>
              <a:ea typeface="宋体" pitchFamily="2" charset="-122"/>
            </a:endParaRPr>
          </a:p>
          <a:p>
            <a:pPr marL="0" indent="0" algn="ctr">
              <a:buNone/>
            </a:pPr>
            <a:r>
              <a:rPr lang="ru-RU" sz="3900" b="1" i="1" dirty="0" smtClean="0">
                <a:solidFill>
                  <a:srgbClr val="002060"/>
                </a:solidFill>
                <a:ea typeface="宋体" pitchFamily="2" charset="-122"/>
              </a:rPr>
              <a:t>Модель </a:t>
            </a:r>
            <a:r>
              <a:rPr lang="ru-RU" sz="3900" b="1" i="1" dirty="0">
                <a:solidFill>
                  <a:srgbClr val="002060"/>
                </a:solidFill>
                <a:ea typeface="宋体" pitchFamily="2" charset="-122"/>
              </a:rPr>
              <a:t>технологического пространства коррекционной школы с учетом обновления содержания и методов обучения предметной области «Технология»</a:t>
            </a:r>
            <a:r>
              <a:rPr lang="ru-RU" sz="3900" dirty="0">
                <a:solidFill>
                  <a:srgbClr val="002060"/>
                </a:solidFill>
                <a:ea typeface="宋体" pitchFamily="2" charset="-122"/>
              </a:rPr>
              <a:t/>
            </a:r>
            <a:br>
              <a:rPr lang="ru-RU" sz="3900" dirty="0">
                <a:solidFill>
                  <a:srgbClr val="002060"/>
                </a:solidFill>
                <a:ea typeface="宋体" pitchFamily="2" charset="-122"/>
              </a:rPr>
            </a:br>
            <a:endParaRPr lang="ru-RU" sz="3900" dirty="0">
              <a:solidFill>
                <a:srgbClr val="002060"/>
              </a:solidFill>
              <a:ea typeface="宋体" pitchFamily="2" charset="-122"/>
            </a:endParaRPr>
          </a:p>
          <a:p>
            <a:pPr marL="0" indent="0">
              <a:buNone/>
            </a:pPr>
            <a:r>
              <a:rPr lang="ru-RU" sz="3000" b="1" i="1" dirty="0" smtClean="0">
                <a:solidFill>
                  <a:srgbClr val="002060"/>
                </a:solidFill>
                <a:ea typeface="宋体" pitchFamily="2" charset="-122"/>
              </a:rPr>
              <a:t>             </a:t>
            </a:r>
            <a:endParaRPr lang="ru-RU" dirty="0"/>
          </a:p>
        </p:txBody>
      </p:sp>
      <p:pic>
        <p:nvPicPr>
          <p:cNvPr id="4" name="Picture 2" descr="C:\Users\3\Pictures\titu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22272"/>
            <a:ext cx="1443663" cy="1965469"/>
          </a:xfrm>
          <a:prstGeom prst="rect">
            <a:avLst/>
          </a:prstGeom>
          <a:noFill/>
        </p:spPr>
      </p:pic>
      <p:pic>
        <p:nvPicPr>
          <p:cNvPr id="5" name="Picture 2" descr="C:\Users\User\Desktop\ФОТО 2013-2017\Слайд-шоу\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86851"/>
            <a:ext cx="3694865" cy="27711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1560" y="5589240"/>
            <a:ext cx="4608512" cy="830997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ea typeface="宋体" pitchFamily="2" charset="-122"/>
              </a:rPr>
              <a:t>ЯНАО, город Губкинский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ea typeface="宋体" pitchFamily="2" charset="-122"/>
              </a:rPr>
              <a:t>2021г</a:t>
            </a:r>
            <a:r>
              <a:rPr lang="ru-RU" sz="2400" b="1" i="1" dirty="0">
                <a:solidFill>
                  <a:srgbClr val="002060"/>
                </a:solidFill>
                <a:ea typeface="宋体" pitchFamily="2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560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568952" cy="994122"/>
          </a:xfrm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b="1" i="1" dirty="0">
                <a:solidFill>
                  <a:srgbClr val="002060"/>
                </a:solidFill>
                <a:ea typeface="宋体" pitchFamily="2" charset="-122"/>
              </a:rPr>
              <a:t>Обновление содержания предметной области «Технология»</a:t>
            </a:r>
            <a:endParaRPr lang="ru-RU" sz="3200" i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712968" cy="4709120"/>
          </a:xfrm>
          <a:ln>
            <a:solidFill>
              <a:schemeClr val="bg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r">
              <a:buNone/>
            </a:pPr>
            <a:r>
              <a:rPr lang="ru-RU" sz="3100" b="1" i="1" dirty="0">
                <a:solidFill>
                  <a:srgbClr val="002060"/>
                </a:solidFill>
                <a:ea typeface="宋体" pitchFamily="2" charset="-122"/>
              </a:rPr>
              <a:t>Указ Президента Российской Федерации</a:t>
            </a:r>
          </a:p>
          <a:p>
            <a:pPr marL="0" indent="0" algn="r">
              <a:buNone/>
            </a:pPr>
            <a:r>
              <a:rPr lang="ru-RU" sz="3100" b="1" i="1" dirty="0">
                <a:solidFill>
                  <a:srgbClr val="002060"/>
                </a:solidFill>
                <a:ea typeface="宋体" pitchFamily="2" charset="-122"/>
              </a:rPr>
              <a:t> от 07.05.2018г. № 204</a:t>
            </a:r>
          </a:p>
          <a:p>
            <a:pPr marL="0" indent="0" algn="r">
              <a:buNone/>
            </a:pPr>
            <a:endParaRPr lang="ru-RU" sz="3100" b="1" i="1" dirty="0">
              <a:solidFill>
                <a:srgbClr val="002060"/>
              </a:solidFill>
              <a:ea typeface="宋体" pitchFamily="2" charset="-122"/>
            </a:endParaRPr>
          </a:p>
          <a:p>
            <a:pPr marL="0" indent="0" algn="r">
              <a:buNone/>
            </a:pPr>
            <a:r>
              <a:rPr lang="ru-RU" sz="2900" b="1" i="1" dirty="0" smtClean="0">
                <a:solidFill>
                  <a:srgbClr val="002060"/>
                </a:solidFill>
                <a:ea typeface="宋体" pitchFamily="2" charset="-122"/>
              </a:rPr>
              <a:t>О </a:t>
            </a:r>
            <a:r>
              <a:rPr lang="ru-RU" sz="2900" b="1" i="1" dirty="0">
                <a:solidFill>
                  <a:srgbClr val="002060"/>
                </a:solidFill>
                <a:ea typeface="宋体" pitchFamily="2" charset="-122"/>
              </a:rPr>
              <a:t>национальных </a:t>
            </a:r>
            <a:r>
              <a:rPr lang="ru-RU" sz="2900" b="1" i="1" dirty="0" smtClean="0">
                <a:solidFill>
                  <a:srgbClr val="002060"/>
                </a:solidFill>
                <a:ea typeface="宋体" pitchFamily="2" charset="-122"/>
              </a:rPr>
              <a:t>целях </a:t>
            </a:r>
            <a:r>
              <a:rPr lang="ru-RU" sz="2900" b="1" i="1" dirty="0">
                <a:solidFill>
                  <a:srgbClr val="002060"/>
                </a:solidFill>
                <a:ea typeface="宋体" pitchFamily="2" charset="-122"/>
              </a:rPr>
              <a:t>и стратегических </a:t>
            </a:r>
          </a:p>
          <a:p>
            <a:pPr marL="0" indent="0" algn="r">
              <a:buNone/>
            </a:pPr>
            <a:r>
              <a:rPr lang="ru-RU" sz="2900" b="1" i="1" dirty="0">
                <a:solidFill>
                  <a:srgbClr val="002060"/>
                </a:solidFill>
                <a:ea typeface="宋体" pitchFamily="2" charset="-122"/>
              </a:rPr>
              <a:t>задачах </a:t>
            </a:r>
            <a:r>
              <a:rPr lang="ru-RU" sz="2900" b="1" i="1" dirty="0" smtClean="0">
                <a:solidFill>
                  <a:srgbClr val="002060"/>
                </a:solidFill>
                <a:ea typeface="宋体" pitchFamily="2" charset="-122"/>
              </a:rPr>
              <a:t>развития </a:t>
            </a:r>
            <a:r>
              <a:rPr lang="ru-RU" sz="2900" b="1" i="1" dirty="0">
                <a:solidFill>
                  <a:srgbClr val="002060"/>
                </a:solidFill>
                <a:ea typeface="宋体" pitchFamily="2" charset="-122"/>
              </a:rPr>
              <a:t>Российской Федерации </a:t>
            </a:r>
          </a:p>
          <a:p>
            <a:pPr marL="0" indent="0" algn="r">
              <a:buNone/>
            </a:pPr>
            <a:r>
              <a:rPr lang="ru-RU" sz="2900" b="1" i="1" dirty="0">
                <a:solidFill>
                  <a:srgbClr val="002060"/>
                </a:solidFill>
                <a:ea typeface="宋体" pitchFamily="2" charset="-122"/>
              </a:rPr>
              <a:t>на период до 2024 </a:t>
            </a:r>
            <a:r>
              <a:rPr lang="ru-RU" sz="2900" b="1" i="1" dirty="0" smtClean="0">
                <a:solidFill>
                  <a:srgbClr val="002060"/>
                </a:solidFill>
                <a:ea typeface="宋体" pitchFamily="2" charset="-122"/>
              </a:rPr>
              <a:t>года</a:t>
            </a:r>
            <a:endParaRPr lang="ru-RU" sz="2900" b="1" i="1" dirty="0">
              <a:solidFill>
                <a:srgbClr val="002060"/>
              </a:solidFill>
              <a:ea typeface="宋体" pitchFamily="2" charset="-122"/>
            </a:endParaRPr>
          </a:p>
          <a:p>
            <a:pPr marL="0" indent="0" algn="r">
              <a:buNone/>
            </a:pPr>
            <a:endParaRPr lang="ru-RU" sz="3100" b="1" i="1" dirty="0">
              <a:solidFill>
                <a:srgbClr val="002060"/>
              </a:solidFill>
              <a:ea typeface="宋体" pitchFamily="2" charset="-122"/>
            </a:endParaRPr>
          </a:p>
          <a:p>
            <a:pPr marL="0" indent="0" algn="just">
              <a:buNone/>
            </a:pPr>
            <a:r>
              <a:rPr lang="ru-RU" b="1" i="1" dirty="0">
                <a:solidFill>
                  <a:srgbClr val="002060"/>
                </a:solidFill>
                <a:ea typeface="宋体" pitchFamily="2" charset="-122"/>
              </a:rPr>
              <a:t>В соответствии с «майскими указами» Президента РФ одна из первоочередных задач, которую необходимо решить в сфере образования задача обновления содержания и совершенствования методов обучения предметной области «Технология»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Picture 5" descr="C:\Users\User\Desktop\116800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5" r="2061"/>
          <a:stretch/>
        </p:blipFill>
        <p:spPr bwMode="auto">
          <a:xfrm>
            <a:off x="-108520" y="1556792"/>
            <a:ext cx="3203848" cy="24791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941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9284" y="274638"/>
            <a:ext cx="5605204" cy="142617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600" b="1" i="1" dirty="0" smtClean="0">
                <a:solidFill>
                  <a:srgbClr val="002060"/>
                </a:solidFill>
              </a:rPr>
              <a:t>Задачи </a:t>
            </a:r>
            <a:r>
              <a:rPr lang="ru-RU" sz="2600" b="1" i="1" dirty="0">
                <a:solidFill>
                  <a:srgbClr val="002060"/>
                </a:solidFill>
              </a:rPr>
              <a:t>трудовой подготовки </a:t>
            </a:r>
            <a:r>
              <a:rPr lang="ru-RU" sz="2600" b="1" i="1" dirty="0" smtClean="0">
                <a:solidFill>
                  <a:srgbClr val="002060"/>
                </a:solidFill>
              </a:rPr>
              <a:t>обучающихся </a:t>
            </a:r>
            <a:r>
              <a:rPr lang="ru-RU" sz="2600" b="1" i="1" dirty="0">
                <a:solidFill>
                  <a:srgbClr val="002060"/>
                </a:solidFill>
              </a:rPr>
              <a:t>с ограниченными возможностями здоровья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492895"/>
            <a:ext cx="8136904" cy="410445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2060"/>
                </a:solidFill>
              </a:rPr>
              <a:t>воспитание </a:t>
            </a:r>
            <a:r>
              <a:rPr lang="ru-RU" sz="2000" b="1" i="1" dirty="0">
                <a:solidFill>
                  <a:srgbClr val="002060"/>
                </a:solidFill>
              </a:rPr>
              <a:t>мотивированного жизненно-заинтересованного отношения к </a:t>
            </a:r>
            <a:r>
              <a:rPr lang="ru-RU" sz="2000" b="1" i="1" dirty="0" smtClean="0">
                <a:solidFill>
                  <a:srgbClr val="002060"/>
                </a:solidFill>
              </a:rPr>
              <a:t>трудовой деятельности;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>
                <a:solidFill>
                  <a:srgbClr val="002060"/>
                </a:solidFill>
              </a:rPr>
              <a:t>формирование соответствующих качеств личности (умения работать в коллективе, чувства </a:t>
            </a:r>
            <a:r>
              <a:rPr lang="ru-RU" sz="2000" b="1" i="1" dirty="0" smtClean="0">
                <a:solidFill>
                  <a:srgbClr val="002060"/>
                </a:solidFill>
              </a:rPr>
              <a:t>самостоятельности, </a:t>
            </a:r>
            <a:r>
              <a:rPr lang="ru-RU" sz="2000" b="1" i="1" dirty="0">
                <a:solidFill>
                  <a:srgbClr val="002060"/>
                </a:solidFill>
              </a:rPr>
              <a:t>ответственности</a:t>
            </a:r>
            <a:r>
              <a:rPr lang="ru-RU" sz="2000" b="1" i="1" dirty="0" smtClean="0">
                <a:solidFill>
                  <a:srgbClr val="002060"/>
                </a:solidFill>
              </a:rPr>
              <a:t>);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  <a:r>
              <a:rPr lang="ru-RU" sz="2000" b="1" i="1" dirty="0">
                <a:solidFill>
                  <a:srgbClr val="002060"/>
                </a:solidFill>
              </a:rPr>
              <a:t>коррекция и компенсация средствами трудового обучения недостатков физического и умственного </a:t>
            </a:r>
            <a:r>
              <a:rPr lang="ru-RU" sz="2000" b="1" i="1" dirty="0" smtClean="0">
                <a:solidFill>
                  <a:srgbClr val="002060"/>
                </a:solidFill>
              </a:rPr>
              <a:t>развития;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b="1" i="1" dirty="0" smtClean="0">
                <a:solidFill>
                  <a:srgbClr val="002060"/>
                </a:solidFill>
              </a:rPr>
              <a:t>профессиональная </a:t>
            </a:r>
            <a:r>
              <a:rPr lang="ru-RU" sz="2000" b="1" i="1" dirty="0">
                <a:solidFill>
                  <a:srgbClr val="002060"/>
                </a:solidFill>
              </a:rPr>
              <a:t>подготовка к производительному труду, которая позволяет </a:t>
            </a:r>
            <a:r>
              <a:rPr lang="ru-RU" sz="2000" b="1" i="1" dirty="0" smtClean="0">
                <a:solidFill>
                  <a:srgbClr val="002060"/>
                </a:solidFill>
              </a:rPr>
              <a:t>выпускникам школы </a:t>
            </a:r>
            <a:r>
              <a:rPr lang="ru-RU" sz="2000" b="1" i="1" dirty="0">
                <a:solidFill>
                  <a:srgbClr val="002060"/>
                </a:solidFill>
              </a:rPr>
              <a:t>работать на </a:t>
            </a:r>
            <a:r>
              <a:rPr lang="ru-RU" sz="2000" b="1" i="1" dirty="0" smtClean="0">
                <a:solidFill>
                  <a:srgbClr val="002060"/>
                </a:solidFill>
              </a:rPr>
              <a:t>производстве;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000" b="1" i="1" dirty="0">
                <a:solidFill>
                  <a:srgbClr val="002060"/>
                </a:solidFill>
              </a:rPr>
              <a:t>с</a:t>
            </a:r>
            <a:r>
              <a:rPr lang="ru-RU" sz="2000" b="1" i="1" dirty="0" smtClean="0">
                <a:solidFill>
                  <a:srgbClr val="002060"/>
                </a:solidFill>
              </a:rPr>
              <a:t>оциализация обучающихся с ограниченными возможностями здоровья.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4" name="Picture 2" descr="C:\Users\User\Desktop\ФОТО 2013-2017\Слайд-шоу\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568"/>
            <a:ext cx="3359284" cy="2519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10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24936" cy="10081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500" b="1" i="1" dirty="0">
                <a:solidFill>
                  <a:srgbClr val="002060"/>
                </a:solidFill>
                <a:ea typeface="宋体" pitchFamily="2" charset="-122"/>
              </a:rPr>
              <a:t>Модель технологического пространства </a:t>
            </a:r>
            <a:r>
              <a:rPr lang="ru-RU" sz="2500" b="1" i="1" dirty="0" smtClean="0">
                <a:solidFill>
                  <a:srgbClr val="002060"/>
                </a:solidFill>
                <a:ea typeface="宋体" pitchFamily="2" charset="-122"/>
              </a:rPr>
              <a:t>МБОУ «СКОШ»  (на основе сетевого взаимодействия)</a:t>
            </a:r>
            <a:endParaRPr lang="ru-RU" sz="25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7995797"/>
              </p:ext>
            </p:extLst>
          </p:nvPr>
        </p:nvGraphicFramePr>
        <p:xfrm>
          <a:off x="457200" y="1196752"/>
          <a:ext cx="8579296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6291103" y="3640523"/>
            <a:ext cx="2673385" cy="184737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u="sng" dirty="0" smtClean="0"/>
              <a:t>Внеурочная деятельность</a:t>
            </a:r>
            <a:r>
              <a:rPr lang="ru-RU" sz="1700" u="sng" dirty="0" smtClean="0"/>
              <a:t>:</a:t>
            </a:r>
          </a:p>
          <a:p>
            <a:pPr algn="ctr"/>
            <a:r>
              <a:rPr lang="ru-RU" sz="1700" u="sng" dirty="0"/>
              <a:t>к</a:t>
            </a:r>
            <a:r>
              <a:rPr lang="ru-RU" sz="1700" u="sng" dirty="0" smtClean="0"/>
              <a:t>ружки </a:t>
            </a:r>
          </a:p>
          <a:p>
            <a:pPr algn="ctr"/>
            <a:r>
              <a:rPr lang="ru-RU" sz="1700" dirty="0" smtClean="0"/>
              <a:t>«Волшебные пальчики»</a:t>
            </a:r>
          </a:p>
          <a:p>
            <a:pPr algn="ctr"/>
            <a:r>
              <a:rPr lang="ru-RU" sz="1700" dirty="0" smtClean="0"/>
              <a:t>«Город мастеров» «Легоконструирование»</a:t>
            </a:r>
          </a:p>
          <a:p>
            <a:pPr algn="ctr"/>
            <a:r>
              <a:rPr lang="ru-RU" sz="1700" dirty="0" smtClean="0"/>
              <a:t>«Конструирование»</a:t>
            </a:r>
            <a:endParaRPr lang="ru-RU" sz="17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9552" y="3813877"/>
            <a:ext cx="2584244" cy="155788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/>
              <a:t>Урочная деятельность</a:t>
            </a:r>
          </a:p>
          <a:p>
            <a:pPr algn="ctr"/>
            <a:r>
              <a:rPr lang="ru-RU" b="1" u="sng" dirty="0"/>
              <a:t>у</a:t>
            </a:r>
            <a:r>
              <a:rPr lang="ru-RU" b="1" u="sng" dirty="0" smtClean="0"/>
              <a:t>чебный предмет </a:t>
            </a:r>
            <a:r>
              <a:rPr lang="ru-RU" u="sng" dirty="0" smtClean="0"/>
              <a:t>«Технология»:</a:t>
            </a:r>
          </a:p>
          <a:p>
            <a:pPr algn="ctr"/>
            <a:r>
              <a:rPr lang="ru-RU" dirty="0" smtClean="0"/>
              <a:t>швейное </a:t>
            </a:r>
            <a:r>
              <a:rPr lang="ru-RU" dirty="0"/>
              <a:t>дело (девочки</a:t>
            </a:r>
            <a:r>
              <a:rPr lang="ru-RU" dirty="0" smtClean="0"/>
              <a:t>)</a:t>
            </a:r>
            <a:r>
              <a:rPr lang="ru-RU" u="sng" dirty="0" smtClean="0"/>
              <a:t> </a:t>
            </a:r>
            <a:endParaRPr lang="ru-RU" u="sng" dirty="0"/>
          </a:p>
        </p:txBody>
      </p:sp>
      <p:sp>
        <p:nvSpPr>
          <p:cNvPr id="8" name="Двойная стрелка влево/вправо 7"/>
          <p:cNvSpPr/>
          <p:nvPr/>
        </p:nvSpPr>
        <p:spPr>
          <a:xfrm>
            <a:off x="2840639" y="4350502"/>
            <a:ext cx="854346" cy="484632"/>
          </a:xfrm>
          <a:prstGeom prst="leftRightArrow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Двойная стрелка влево/вправо 8"/>
          <p:cNvSpPr/>
          <p:nvPr/>
        </p:nvSpPr>
        <p:spPr>
          <a:xfrm>
            <a:off x="5600547" y="4321893"/>
            <a:ext cx="901574" cy="484632"/>
          </a:xfrm>
          <a:prstGeom prst="leftRightArrow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27584" y="5650306"/>
            <a:ext cx="3589673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/>
              <a:t>Предприятия города </a:t>
            </a:r>
          </a:p>
          <a:p>
            <a:pPr algn="ctr"/>
            <a:r>
              <a:rPr lang="ru-RU" sz="1700" dirty="0"/>
              <a:t>э</a:t>
            </a:r>
            <a:r>
              <a:rPr lang="ru-RU" sz="1700" dirty="0" smtClean="0"/>
              <a:t>кскурсии, встречи, профессиональные пробы</a:t>
            </a:r>
            <a:endParaRPr lang="ru-RU" sz="1700" dirty="0"/>
          </a:p>
        </p:txBody>
      </p:sp>
      <p:sp>
        <p:nvSpPr>
          <p:cNvPr id="11" name="Двойная стрелка влево/вправо 10"/>
          <p:cNvSpPr/>
          <p:nvPr/>
        </p:nvSpPr>
        <p:spPr>
          <a:xfrm rot="5400000">
            <a:off x="3577262" y="5100646"/>
            <a:ext cx="720078" cy="484632"/>
          </a:xfrm>
          <a:prstGeom prst="leftRightArrow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16016" y="5650306"/>
            <a:ext cx="388843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u="sng" dirty="0" smtClean="0"/>
              <a:t>МБУ ДО </a:t>
            </a:r>
          </a:p>
          <a:p>
            <a:pPr algn="ctr"/>
            <a:r>
              <a:rPr lang="ru-RU" sz="1600" b="1" u="sng" dirty="0" smtClean="0"/>
              <a:t>«Станция технического творчества» </a:t>
            </a:r>
          </a:p>
          <a:p>
            <a:pPr algn="ctr"/>
            <a:r>
              <a:rPr lang="ru-RU" sz="1500" dirty="0" smtClean="0"/>
              <a:t>ДООП «Легоконструирование. Перворобот»</a:t>
            </a:r>
          </a:p>
          <a:p>
            <a:pPr algn="ctr"/>
            <a:r>
              <a:rPr lang="ru-RU" sz="1500" dirty="0" smtClean="0"/>
              <a:t>«Робототехника»</a:t>
            </a:r>
            <a:endParaRPr lang="ru-RU" sz="1500" dirty="0"/>
          </a:p>
        </p:txBody>
      </p:sp>
      <p:sp>
        <p:nvSpPr>
          <p:cNvPr id="13" name="Двойная стрелка влево/вправо 12"/>
          <p:cNvSpPr/>
          <p:nvPr/>
        </p:nvSpPr>
        <p:spPr>
          <a:xfrm rot="5400000">
            <a:off x="4886325" y="5129444"/>
            <a:ext cx="720078" cy="484632"/>
          </a:xfrm>
          <a:prstGeom prst="leftRightArrow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18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16747" y="1128396"/>
            <a:ext cx="3044261" cy="932452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i="1" dirty="0" smtClean="0"/>
              <a:t>Исследование материалов и структур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i="1" dirty="0" smtClean="0"/>
              <a:t>Высокие технологии</a:t>
            </a:r>
            <a:endParaRPr lang="ru-RU" sz="17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16748" y="2122876"/>
            <a:ext cx="3007298" cy="12870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i="1" dirty="0" smtClean="0"/>
              <a:t>Методы решения конструкторских и изобретательных  задач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i="1" dirty="0" smtClean="0"/>
              <a:t>Моделирование и конструирование</a:t>
            </a:r>
            <a:endParaRPr lang="ru-RU" sz="17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59016" y="3501008"/>
            <a:ext cx="2965030" cy="106285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i="1" dirty="0" smtClean="0"/>
              <a:t>Технологические процессы и системы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sz="1700" b="1" i="1" dirty="0" smtClean="0"/>
              <a:t>Проектирование и выполнение проектов</a:t>
            </a:r>
            <a:endParaRPr lang="ru-RU" sz="1700" b="1" i="1" dirty="0"/>
          </a:p>
        </p:txBody>
      </p:sp>
      <p:pic>
        <p:nvPicPr>
          <p:cNvPr id="1027" name="Picture 3" descr="C:\Users\User\Desktop\ФОТО 2013-2017\ВЕТЕРАНЫ 2019\IMG_27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415" y="4563861"/>
            <a:ext cx="3073551" cy="23051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ФОТО 2013-2017\2017-2018 в Публичный доклад фотоотчет\DSCF47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0250"/>
            <a:ext cx="3159015" cy="22969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ФОТО 2013-2017\2017-18 Фото Лабиринты науки\IMG_05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008" y="2255952"/>
            <a:ext cx="3077212" cy="2307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ФОТО 2013-2017\ФОТО 2015-2016\DSCF15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779" y="4549838"/>
            <a:ext cx="3036842" cy="22776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ФОТО 2013-2017\2017г\1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472" y="4451997"/>
            <a:ext cx="3102887" cy="23271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User\Desktop\ФОТО 2013-2016\Слайд-шоу\3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785" y="-34814"/>
            <a:ext cx="3101895" cy="23264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" descr="C:\Users\User\Desktop\ФОТО 2013-2016\Слайд-шоу\5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332" y="24596"/>
            <a:ext cx="3116747" cy="20778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99792" y="45044"/>
            <a:ext cx="3744416" cy="10389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i="1" dirty="0" smtClean="0">
                <a:solidFill>
                  <a:srgbClr val="C00000"/>
                </a:solidFill>
              </a:rPr>
              <a:t>Обновленный урок технологии МБОУ «СКОШ» : содержание</a:t>
            </a:r>
            <a:endParaRPr lang="ru-RU" sz="22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3\Pictures\titu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76656"/>
            <a:ext cx="981397" cy="133611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85852" y="214289"/>
            <a:ext cx="5060705" cy="91045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Обновленный урок  технологии МБОУ «СКОШ»: акценты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384250"/>
            <a:ext cx="6095037" cy="12249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dirty="0" smtClean="0"/>
          </a:p>
          <a:p>
            <a:pPr algn="just"/>
            <a:r>
              <a:rPr lang="ru-RU" sz="1500" b="1" i="1" dirty="0" smtClean="0">
                <a:solidFill>
                  <a:srgbClr val="002060"/>
                </a:solidFill>
              </a:rPr>
              <a:t>В предметной области «Технология» используется проектно-технологическая система практического обучения, которая представляет собой способы формирования практических (трудовых, конструкторских, технологических и пр.) компетенций у обучающихся с ограниченными возможностями здоровья</a:t>
            </a:r>
            <a:r>
              <a:rPr lang="ru-RU" sz="1600" i="1" dirty="0" smtClean="0">
                <a:solidFill>
                  <a:srgbClr val="002060"/>
                </a:solidFill>
              </a:rPr>
              <a:t/>
            </a:r>
            <a:br>
              <a:rPr lang="ru-RU" sz="1600" i="1" dirty="0" smtClean="0">
                <a:solidFill>
                  <a:srgbClr val="002060"/>
                </a:solidFill>
              </a:rPr>
            </a:br>
            <a:endParaRPr lang="ru-RU" sz="1600" i="1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0" y="2714620"/>
            <a:ext cx="1643042" cy="150019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rgbClr val="FFFF00"/>
                </a:solidFill>
              </a:rPr>
              <a:t>Исследование (поиск информации в Интернет ресурсах</a:t>
            </a:r>
            <a:r>
              <a:rPr lang="ru-RU" sz="1500" dirty="0" smtClean="0">
                <a:solidFill>
                  <a:srgbClr val="FFFF00"/>
                </a:solidFill>
              </a:rPr>
              <a:t>)</a:t>
            </a:r>
            <a:endParaRPr lang="ru-RU" sz="1500" dirty="0">
              <a:solidFill>
                <a:srgbClr val="FFFF0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63688" y="2714620"/>
            <a:ext cx="1872208" cy="150019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dirty="0" smtClean="0"/>
          </a:p>
          <a:p>
            <a:pPr algn="ctr"/>
            <a:r>
              <a:rPr lang="ru-RU" sz="1500" b="1" dirty="0" smtClean="0">
                <a:solidFill>
                  <a:srgbClr val="FFFF00"/>
                </a:solidFill>
              </a:rPr>
              <a:t>Решение (технологических,</a:t>
            </a:r>
            <a:br>
              <a:rPr lang="ru-RU" sz="1500" b="1" dirty="0" smtClean="0">
                <a:solidFill>
                  <a:srgbClr val="FFFF00"/>
                </a:solidFill>
              </a:rPr>
            </a:br>
            <a:r>
              <a:rPr lang="ru-RU" sz="1500" b="1" dirty="0" smtClean="0">
                <a:solidFill>
                  <a:srgbClr val="FFFF00"/>
                </a:solidFill>
              </a:rPr>
              <a:t>проектных задач</a:t>
            </a:r>
            <a:r>
              <a:rPr lang="ru-RU" sz="1500" dirty="0" smtClean="0">
                <a:solidFill>
                  <a:srgbClr val="FFFF00"/>
                </a:solidFill>
              </a:rPr>
              <a:t>)</a:t>
            </a:r>
            <a:br>
              <a:rPr lang="ru-RU" sz="1500" dirty="0" smtClean="0">
                <a:solidFill>
                  <a:srgbClr val="FFFF00"/>
                </a:solidFill>
              </a:rPr>
            </a:br>
            <a:endParaRPr lang="ru-RU" sz="1500" dirty="0">
              <a:solidFill>
                <a:srgbClr val="FFFF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0112" y="2714620"/>
            <a:ext cx="1656184" cy="150019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FFFF00"/>
              </a:solidFill>
            </a:endParaRPr>
          </a:p>
          <a:p>
            <a:pPr algn="ctr"/>
            <a:r>
              <a:rPr lang="ru-RU" sz="1500" b="1" dirty="0" smtClean="0">
                <a:solidFill>
                  <a:srgbClr val="FFFF00"/>
                </a:solidFill>
              </a:rPr>
              <a:t>Презентация</a:t>
            </a:r>
            <a:br>
              <a:rPr lang="ru-RU" sz="1500" b="1" dirty="0" smtClean="0">
                <a:solidFill>
                  <a:srgbClr val="FFFF00"/>
                </a:solidFill>
              </a:rPr>
            </a:br>
            <a:r>
              <a:rPr lang="ru-RU" sz="1500" b="1" dirty="0" smtClean="0">
                <a:solidFill>
                  <a:srgbClr val="FFFF00"/>
                </a:solidFill>
              </a:rPr>
              <a:t>опыта, участие в творческих</a:t>
            </a:r>
            <a:br>
              <a:rPr lang="ru-RU" sz="1500" b="1" dirty="0" smtClean="0">
                <a:solidFill>
                  <a:srgbClr val="FFFF00"/>
                </a:solidFill>
              </a:rPr>
            </a:br>
            <a:r>
              <a:rPr lang="ru-RU" sz="1500" b="1" dirty="0" smtClean="0">
                <a:solidFill>
                  <a:srgbClr val="FFFF00"/>
                </a:solidFill>
              </a:rPr>
              <a:t>конкурсах</a:t>
            </a:r>
            <a:r>
              <a:rPr lang="ru-RU" sz="1600" b="1" dirty="0" smtClean="0">
                <a:solidFill>
                  <a:srgbClr val="FFFF00"/>
                </a:solidFill>
              </a:rPr>
              <a:t/>
            </a:r>
            <a:br>
              <a:rPr lang="ru-RU" sz="1600" b="1" dirty="0" smtClean="0">
                <a:solidFill>
                  <a:srgbClr val="FFFF00"/>
                </a:solidFill>
              </a:rPr>
            </a:br>
            <a:endParaRPr lang="ru-RU" sz="1600" b="1" dirty="0">
              <a:solidFill>
                <a:srgbClr val="FFFF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707904" y="2714620"/>
            <a:ext cx="1800200" cy="150019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/>
          </a:p>
          <a:p>
            <a:pPr algn="ctr"/>
            <a:r>
              <a:rPr lang="ru-RU" sz="1500" b="1" dirty="0" smtClean="0">
                <a:solidFill>
                  <a:srgbClr val="FFFF00"/>
                </a:solidFill>
              </a:rPr>
              <a:t>Проектирование,</a:t>
            </a:r>
            <a:br>
              <a:rPr lang="ru-RU" sz="1500" b="1" dirty="0" smtClean="0">
                <a:solidFill>
                  <a:srgbClr val="FFFF00"/>
                </a:solidFill>
              </a:rPr>
            </a:br>
            <a:r>
              <a:rPr lang="ru-RU" sz="1500" b="1" dirty="0" smtClean="0">
                <a:solidFill>
                  <a:srgbClr val="FFFF00"/>
                </a:solidFill>
              </a:rPr>
              <a:t>управление</a:t>
            </a:r>
            <a:br>
              <a:rPr lang="ru-RU" sz="1500" b="1" dirty="0" smtClean="0">
                <a:solidFill>
                  <a:srgbClr val="FFFF00"/>
                </a:solidFill>
              </a:rPr>
            </a:br>
            <a:r>
              <a:rPr lang="ru-RU" sz="1500" b="1" dirty="0" smtClean="0">
                <a:solidFill>
                  <a:srgbClr val="FFFF00"/>
                </a:solidFill>
              </a:rPr>
              <a:t>проектами</a:t>
            </a:r>
            <a:r>
              <a:rPr lang="ru-RU" sz="1500" dirty="0" smtClean="0"/>
              <a:t/>
            </a:r>
            <a:br>
              <a:rPr lang="ru-RU" sz="1500" dirty="0" smtClean="0"/>
            </a:br>
            <a:endParaRPr lang="ru-RU" sz="15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308305" y="2714620"/>
            <a:ext cx="1809606" cy="150019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FFFF00"/>
              </a:solidFill>
            </a:endParaRPr>
          </a:p>
          <a:p>
            <a:pPr algn="ctr"/>
            <a:r>
              <a:rPr lang="ru-RU" sz="1500" b="1" dirty="0" smtClean="0">
                <a:solidFill>
                  <a:srgbClr val="FFFF00"/>
                </a:solidFill>
              </a:rPr>
              <a:t>Производственно-технологическая</a:t>
            </a:r>
            <a:br>
              <a:rPr lang="ru-RU" sz="1500" b="1" dirty="0" smtClean="0">
                <a:solidFill>
                  <a:srgbClr val="FFFF00"/>
                </a:solidFill>
              </a:rPr>
            </a:br>
            <a:r>
              <a:rPr lang="ru-RU" sz="1500" b="1" dirty="0" smtClean="0">
                <a:solidFill>
                  <a:srgbClr val="FFFF00"/>
                </a:solidFill>
              </a:rPr>
              <a:t>практика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42844" y="4293096"/>
            <a:ext cx="1428760" cy="24220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b="1" dirty="0" smtClean="0">
              <a:solidFill>
                <a:srgbClr val="002060"/>
              </a:solidFill>
            </a:endParaRPr>
          </a:p>
          <a:p>
            <a:pPr algn="ctr"/>
            <a:endParaRPr lang="en-US" sz="1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Уроки технологии, занятия</a:t>
            </a: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ru-RU" sz="1600" b="1" dirty="0" smtClean="0">
                <a:solidFill>
                  <a:srgbClr val="002060"/>
                </a:solidFill>
              </a:rPr>
              <a:t>кружков, интернет-ресурсы</a:t>
            </a:r>
            <a:r>
              <a:rPr lang="ru-RU" sz="1400" b="1" dirty="0" smtClean="0">
                <a:solidFill>
                  <a:srgbClr val="002060"/>
                </a:solidFill>
              </a:rPr>
              <a:t>: </a:t>
            </a:r>
            <a:endParaRPr lang="en-US" sz="1400" b="1" dirty="0" smtClean="0">
              <a:solidFill>
                <a:srgbClr val="002060"/>
              </a:solidFill>
            </a:endParaRPr>
          </a:p>
          <a:p>
            <a:pPr algn="ctr"/>
            <a:r>
              <a:rPr lang="en-US" sz="1400" b="1" u="sng" dirty="0" smtClean="0">
                <a:solidFill>
                  <a:srgbClr val="1563FF"/>
                </a:solidFill>
              </a:rPr>
              <a:t>ped-kopilka.ru</a:t>
            </a:r>
            <a:r>
              <a:rPr lang="ru-RU" sz="1400" b="1" u="sng" dirty="0" smtClean="0">
                <a:solidFill>
                  <a:srgbClr val="1563FF"/>
                </a:solidFill>
              </a:rPr>
              <a:t>;</a:t>
            </a:r>
            <a:r>
              <a:rPr lang="en-US" sz="1400" b="1" u="sng" dirty="0" smtClean="0">
                <a:solidFill>
                  <a:srgbClr val="1563FF"/>
                </a:solidFill>
              </a:rPr>
              <a:t> infourok.ru</a:t>
            </a:r>
            <a:r>
              <a:rPr lang="ru-RU" sz="1400" b="1" u="sng" dirty="0" smtClean="0">
                <a:solidFill>
                  <a:srgbClr val="1563FF"/>
                </a:solidFill>
              </a:rPr>
              <a:t>; </a:t>
            </a:r>
            <a:r>
              <a:rPr lang="en-US" sz="1400" b="1" u="sng" dirty="0" smtClean="0">
                <a:solidFill>
                  <a:srgbClr val="1563FF"/>
                </a:solidFill>
              </a:rPr>
              <a:t>multiurok.ru</a:t>
            </a:r>
            <a:r>
              <a:rPr lang="ru-RU" sz="1400" b="1" u="sng" dirty="0" smtClean="0">
                <a:solidFill>
                  <a:srgbClr val="1563FF"/>
                </a:solidFill>
              </a:rPr>
              <a:t>; </a:t>
            </a:r>
            <a:r>
              <a:rPr lang="en-US" sz="1400" b="1" u="sng" dirty="0" smtClean="0">
                <a:solidFill>
                  <a:srgbClr val="1563FF"/>
                </a:solidFill>
              </a:rPr>
              <a:t>nsportal.ru</a:t>
            </a:r>
            <a:endParaRPr lang="ru-RU" sz="1400" b="1" u="sng" dirty="0" smtClean="0">
              <a:solidFill>
                <a:srgbClr val="1563FF"/>
              </a:solidFill>
            </a:endParaRPr>
          </a:p>
          <a:p>
            <a:pPr algn="ctr"/>
            <a:endParaRPr lang="ru-RU" dirty="0" smtClean="0"/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835696" y="4429132"/>
            <a:ext cx="1404156" cy="22860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1600" b="1" dirty="0" smtClean="0"/>
              <a:t>Кабинет технологии, работа над учебными проектами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19872" y="4429132"/>
            <a:ext cx="2160240" cy="22860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1100" b="1" dirty="0" smtClean="0"/>
              <a:t>Общешкольные проекты </a:t>
            </a:r>
            <a:r>
              <a:rPr lang="ru-RU" sz="1100" b="1" dirty="0" smtClean="0">
                <a:solidFill>
                  <a:srgbClr val="C00000"/>
                </a:solidFill>
              </a:rPr>
              <a:t>«Игрушка-тепло детской души» </a:t>
            </a:r>
            <a:r>
              <a:rPr lang="ru-RU" sz="1100" b="1" dirty="0" smtClean="0"/>
              <a:t>(вручение подарков ветеранам ВОВ, труженикам тыла, пожилым людям), </a:t>
            </a:r>
          </a:p>
          <a:p>
            <a:pPr algn="ctr"/>
            <a:r>
              <a:rPr lang="ru-RU" sz="1100" b="1" dirty="0" smtClean="0">
                <a:solidFill>
                  <a:srgbClr val="C00000"/>
                </a:solidFill>
              </a:rPr>
              <a:t>«В дружбе </a:t>
            </a:r>
            <a:r>
              <a:rPr lang="ru-RU" sz="1100" b="1" smtClean="0">
                <a:solidFill>
                  <a:srgbClr val="C00000"/>
                </a:solidFill>
              </a:rPr>
              <a:t>народов - единство </a:t>
            </a:r>
            <a:r>
              <a:rPr lang="ru-RU" sz="1100" b="1" dirty="0" smtClean="0">
                <a:solidFill>
                  <a:srgbClr val="C00000"/>
                </a:solidFill>
              </a:rPr>
              <a:t>России» </a:t>
            </a:r>
            <a:r>
              <a:rPr lang="ru-RU" sz="1100" b="1" dirty="0" smtClean="0"/>
              <a:t>(изготовление национальных костюмов), волонтерская акция </a:t>
            </a:r>
            <a:r>
              <a:rPr lang="ru-RU" sz="1100" b="1" dirty="0" smtClean="0">
                <a:solidFill>
                  <a:srgbClr val="C00000"/>
                </a:solidFill>
              </a:rPr>
              <a:t>«Помоги братьям нашим меньшим» </a:t>
            </a:r>
            <a:r>
              <a:rPr lang="ru-RU" sz="1100" b="1" dirty="0" smtClean="0"/>
              <a:t>(помощь городскому приюту для бездомных животных «Доброе сердце»)</a:t>
            </a:r>
          </a:p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724128" y="4429132"/>
            <a:ext cx="1633954" cy="22860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Презентация образовательных продуктов на «Ярмарке проектных идей», выступление на городских МО, трансляция опыта в СМИ, участие в конкурсах различного уровня, передвижные выставки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474869" y="4429132"/>
            <a:ext cx="1643042" cy="22860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00" b="1" dirty="0" smtClean="0"/>
              <a:t>Прохождение профессиональных практик на базе производственных предприятиях города и округа, Технопарки и пр.</a:t>
            </a:r>
            <a:endParaRPr lang="ru-RU" sz="1300" b="1" dirty="0"/>
          </a:p>
        </p:txBody>
      </p:sp>
      <p:pic>
        <p:nvPicPr>
          <p:cNvPr id="2050" name="Picture 2" descr="C:\Users\User\Desktop\ФОТО 2013-2017\ФОТО БОРИСОВА\фото ЯПИ\DSCF39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557" y="159264"/>
            <a:ext cx="2878644" cy="24499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28860" y="142852"/>
            <a:ext cx="5000660" cy="5715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Деятельность МБОУ «СКОШ»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908720"/>
            <a:ext cx="8715436" cy="7920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7030A0"/>
              </a:solidFill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	Обновленные курсы повышения квалификации для учителей технологии: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«Инновационные подходы к организации учебной деятельности и методикам преподавания предмета«Технология» с учетом требований ФГОС»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1772816"/>
            <a:ext cx="8715436" cy="36004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7030A0"/>
              </a:solidFill>
            </a:endParaRPr>
          </a:p>
          <a:p>
            <a:pPr algn="ctr"/>
            <a:endParaRPr lang="ru-RU" sz="1600" dirty="0" smtClean="0"/>
          </a:p>
          <a:p>
            <a:pPr algn="ctr"/>
            <a:r>
              <a:rPr lang="ru-RU" b="1" dirty="0" smtClean="0"/>
              <a:t>Курсы повышения квалификации по программе «Образовательная робототехника»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3\Pictures\titu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17" y="0"/>
            <a:ext cx="931921" cy="126876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14282" y="2204865"/>
            <a:ext cx="8715436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Творческие конкурсы школьников по технологии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14282" y="3573016"/>
            <a:ext cx="8715436" cy="10081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Программы дополнительного образования и внеурочной деятельности с использованием технологий интеллектуального и творческого развития «Волшебные пальчики» , «Город мастеров», </a:t>
            </a:r>
          </a:p>
          <a:p>
            <a:pPr algn="ctr"/>
            <a:r>
              <a:rPr lang="ru-RU" b="1" dirty="0" smtClean="0"/>
              <a:t>«Легоконструирование», «Конструирование»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14282" y="4725144"/>
            <a:ext cx="8715436" cy="43204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b="1" dirty="0" smtClean="0"/>
              <a:t>Семинар-практикум «Современный урок технологии: от теории к практике»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14282" y="5301208"/>
            <a:ext cx="8715436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b="1" dirty="0" smtClean="0"/>
              <a:t>Совещания о ходе реализации обновления содержания предметной области</a:t>
            </a:r>
            <a:br>
              <a:rPr lang="ru-RU" b="1" dirty="0" smtClean="0"/>
            </a:br>
            <a:r>
              <a:rPr lang="ru-RU" b="1" dirty="0" smtClean="0"/>
              <a:t>«Технология»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14282" y="5949280"/>
            <a:ext cx="8715436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00" b="1" dirty="0" smtClean="0">
              <a:solidFill>
                <a:srgbClr val="7030A0"/>
              </a:solidFill>
            </a:endParaRPr>
          </a:p>
          <a:p>
            <a:pPr algn="ctr"/>
            <a:endParaRPr lang="ru-RU" sz="1600" dirty="0" smtClean="0"/>
          </a:p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Переговорная площадка для учителей технологии в рамках городского совещания педагогов «Современное образование: новые стратегические ориентиры и новые решения»</a:t>
            </a:r>
            <a:br>
              <a:rPr lang="ru-RU" b="1" dirty="0" smtClean="0"/>
            </a:br>
            <a:r>
              <a:rPr lang="ru-RU" b="1" dirty="0" smtClean="0"/>
              <a:t> </a:t>
            </a:r>
            <a:br>
              <a:rPr lang="ru-RU" b="1" dirty="0" smtClean="0"/>
            </a:br>
            <a:r>
              <a:rPr lang="ru-RU" dirty="0" smtClean="0"/>
              <a:t> </a:t>
            </a:r>
            <a:r>
              <a:rPr lang="ru-RU" b="1" dirty="0" smtClean="0">
                <a:solidFill>
                  <a:srgbClr val="7030A0"/>
                </a:solidFill>
              </a:rPr>
              <a:t/>
            </a:r>
            <a:br>
              <a:rPr lang="ru-RU" b="1" dirty="0" smtClean="0">
                <a:solidFill>
                  <a:srgbClr val="7030A0"/>
                </a:solidFill>
              </a:rPr>
            </a:b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4282" y="2708920"/>
            <a:ext cx="8715436" cy="7920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Общешкольные проекты «Игрушка – тепло детской души», </a:t>
            </a:r>
          </a:p>
          <a:p>
            <a:pPr algn="ctr"/>
            <a:r>
              <a:rPr lang="ru-RU" b="1" dirty="0" smtClean="0"/>
              <a:t>«В дружбе народов - единство России», </a:t>
            </a:r>
          </a:p>
          <a:p>
            <a:pPr algn="ctr"/>
            <a:r>
              <a:rPr lang="ru-RU" b="1" dirty="0" smtClean="0"/>
              <a:t>волонтерская акция «Помоги братьям нашим меньшим»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992888" cy="85010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Результаты технологического образования </a:t>
            </a:r>
            <a:br>
              <a:rPr lang="ru-RU" sz="2000" b="1" i="1" dirty="0" smtClean="0">
                <a:solidFill>
                  <a:srgbClr val="002060"/>
                </a:solidFill>
              </a:rPr>
            </a:br>
            <a:r>
              <a:rPr lang="ru-RU" sz="2000" b="1" i="1" dirty="0" smtClean="0">
                <a:solidFill>
                  <a:srgbClr val="002060"/>
                </a:solidFill>
              </a:rPr>
              <a:t>и профессиональной ориентации обучающихся </a:t>
            </a:r>
            <a:br>
              <a:rPr lang="ru-RU" sz="2000" b="1" i="1" dirty="0" smtClean="0">
                <a:solidFill>
                  <a:srgbClr val="002060"/>
                </a:solidFill>
              </a:rPr>
            </a:br>
            <a:r>
              <a:rPr lang="ru-RU" sz="2000" b="1" i="1" dirty="0" smtClean="0">
                <a:solidFill>
                  <a:srgbClr val="002060"/>
                </a:solidFill>
              </a:rPr>
              <a:t>с ограниченными возможностями здоровья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165420"/>
              </p:ext>
            </p:extLst>
          </p:nvPr>
        </p:nvGraphicFramePr>
        <p:xfrm>
          <a:off x="251520" y="1268760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C:\Users\3\Pictures\titul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5" y="116632"/>
            <a:ext cx="864096" cy="1176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153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</a:rPr>
              <a:t>МБОУ «СКОШ» - Школа «Успеха» </a:t>
            </a:r>
            <a:br>
              <a:rPr lang="ru-RU" sz="3600" b="1" i="1" dirty="0" smtClean="0">
                <a:solidFill>
                  <a:srgbClr val="002060"/>
                </a:solidFill>
              </a:rPr>
            </a:br>
            <a:r>
              <a:rPr lang="ru-RU" sz="3600" b="1" i="1" dirty="0" smtClean="0">
                <a:solidFill>
                  <a:srgbClr val="002060"/>
                </a:solidFill>
              </a:rPr>
              <a:t>для детей с ограниченными возможностями здоровья 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7789830" cy="4781128"/>
          </a:xfrm>
          <a:prstGeom prst="rect">
            <a:avLst/>
          </a:prstGeom>
          <a:ln>
            <a:solidFill>
              <a:schemeClr val="bg1"/>
            </a:solidFill>
          </a:ln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73708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1089</TotalTime>
  <Words>719</Words>
  <Application>Microsoft Office PowerPoint</Application>
  <PresentationFormat>Экран (4:3)</PresentationFormat>
  <Paragraphs>110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 Муниципальное бюджетное общеобразовательное учреждение  «Специальная (коррекционная)       общеобразовательная школа» </vt:lpstr>
      <vt:lpstr>Обновление содержания предметной области «Технология»</vt:lpstr>
      <vt:lpstr>Задачи трудовой подготовки обучающихся с ограниченными возможностями здоровья</vt:lpstr>
      <vt:lpstr>Модель технологического пространства МБОУ «СКОШ»  (на основе сетевого взаимодействия)</vt:lpstr>
      <vt:lpstr>Презентация PowerPoint</vt:lpstr>
      <vt:lpstr>Презентация PowerPoint</vt:lpstr>
      <vt:lpstr>Презентация PowerPoint</vt:lpstr>
      <vt:lpstr>Результаты технологического образования  и профессиональной ориентации обучающихся  с ограниченными возможностями здоровья</vt:lpstr>
      <vt:lpstr>МБОУ «СКОШ» - Школа «Успеха»  для детей с ограниченными возможностями здоровья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Современный урок технологии: текущая ситуация</dc:title>
  <dc:creator>Пользователь</dc:creator>
  <cp:lastModifiedBy>User</cp:lastModifiedBy>
  <cp:revision>143</cp:revision>
  <dcterms:created xsi:type="dcterms:W3CDTF">2019-04-23T17:46:13Z</dcterms:created>
  <dcterms:modified xsi:type="dcterms:W3CDTF">2021-10-19T08:32:24Z</dcterms:modified>
</cp:coreProperties>
</file>