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3"/>
  </p:notesMasterIdLst>
  <p:sldIdLst>
    <p:sldId id="28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4" r:id="rId18"/>
    <p:sldId id="270" r:id="rId19"/>
    <p:sldId id="271" r:id="rId20"/>
    <p:sldId id="272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5143500" type="screen16x9"/>
  <p:notesSz cx="6858000" cy="9144000"/>
  <p:embeddedFontLst>
    <p:embeddedFont>
      <p:font typeface="Nunito" panose="020B0604020202020204" charset="-52"/>
      <p:regular r:id="rId34"/>
      <p:bold r:id="rId35"/>
      <p:italic r:id="rId36"/>
      <p:boldItalic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470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23459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58364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98e3f88ce8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98e3f88ce8_0_1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48490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98e3f88ce8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98e3f88ce8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9747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98e3f88ce8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98e3f88ce8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7654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98e3f88ce8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98e3f88ce8_0_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881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98e3f88ce8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98e3f88ce8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0514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98e3f88ce8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98e3f88ce8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31558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98e3f88ce8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98e3f88ce8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6477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98e3f88ce8_0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98e3f88ce8_0_1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5939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98e3f88ce8_0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98e3f88ce8_0_1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09522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98e3f88ce8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98e3f88ce8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091596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98e3f88ce8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98e3f88ce8_0_1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69463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98e3f88ce8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98e3f88ce8_0_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13056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19.xml"/><Relationship Id="rId7" Type="http://schemas.openxmlformats.org/officeDocument/2006/relationships/slide" Target="slide2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6.xml"/><Relationship Id="rId11" Type="http://schemas.openxmlformats.org/officeDocument/2006/relationships/slide" Target="slide14.xml"/><Relationship Id="rId5" Type="http://schemas.openxmlformats.org/officeDocument/2006/relationships/slide" Target="slide17.xml"/><Relationship Id="rId10" Type="http://schemas.openxmlformats.org/officeDocument/2006/relationships/slide" Target="slide27.xml"/><Relationship Id="rId4" Type="http://schemas.openxmlformats.org/officeDocument/2006/relationships/slide" Target="slide21.xml"/><Relationship Id="rId9" Type="http://schemas.openxmlformats.org/officeDocument/2006/relationships/slide" Target="slide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Relationship Id="rId5" Type="http://schemas.openxmlformats.org/officeDocument/2006/relationships/slide" Target="slide5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slide" Target="slide5.xm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3.jpg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.xml"/><Relationship Id="rId5" Type="http://schemas.openxmlformats.org/officeDocument/2006/relationships/slide" Target="slide5.xml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Relationship Id="rId5" Type="http://schemas.openxmlformats.org/officeDocument/2006/relationships/slide" Target="slide5.xml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3.xml"/><Relationship Id="rId5" Type="http://schemas.openxmlformats.org/officeDocument/2006/relationships/slide" Target="slide7.xml"/><Relationship Id="rId4" Type="http://schemas.openxmlformats.org/officeDocument/2006/relationships/image" Target="../media/image4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slide" Target="slide9.xml"/><Relationship Id="rId4" Type="http://schemas.openxmlformats.org/officeDocument/2006/relationships/image" Target="../media/image4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8177" y="1134209"/>
            <a:ext cx="5377500" cy="1646100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bg2"/>
                </a:solidFill>
              </a:rPr>
              <a:t>Здравствуйте! </a:t>
            </a:r>
            <a:br>
              <a:rPr lang="ru-RU" sz="2400" b="1" dirty="0" smtClean="0">
                <a:solidFill>
                  <a:schemeClr val="bg2"/>
                </a:solidFill>
              </a:rPr>
            </a:br>
            <a:r>
              <a:rPr lang="ru-RU" sz="2400" b="1" dirty="0" smtClean="0">
                <a:solidFill>
                  <a:schemeClr val="bg2"/>
                </a:solidFill>
              </a:rPr>
              <a:t>Мы, педагоги МДОУ №5 г. Черемхово, хотели бы представить вашему вниманию, визитную карточку уголка по развитию речи под названием «</a:t>
            </a:r>
            <a:r>
              <a:rPr lang="ru-RU" sz="2400" b="1" dirty="0" err="1" smtClean="0">
                <a:solidFill>
                  <a:schemeClr val="bg2"/>
                </a:solidFill>
              </a:rPr>
              <a:t>Речевичок</a:t>
            </a:r>
            <a:r>
              <a:rPr lang="ru-RU" sz="2400" b="1" dirty="0" smtClean="0">
                <a:solidFill>
                  <a:schemeClr val="bg2"/>
                </a:solidFill>
              </a:rPr>
              <a:t>»!</a:t>
            </a:r>
            <a:endParaRPr lang="ru-RU" sz="2400" b="1" dirty="0">
              <a:solidFill>
                <a:schemeClr val="bg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18209" y="0"/>
            <a:ext cx="61257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Конкурс профессионального мастерства среди педагогов ДОУ «Лучший центр развивающей предметно – пространственной среды в ДОУ»</a:t>
            </a:r>
            <a:endParaRPr lang="ru-RU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434497"/>
            <a:ext cx="20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</a:t>
            </a:r>
            <a:r>
              <a:rPr lang="ru-RU" dirty="0" smtClean="0"/>
              <a:t>. Черемхово, сентябрь -  2020 год!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820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03" y="149649"/>
            <a:ext cx="6424998" cy="4821318"/>
          </a:xfrm>
          <a:prstGeom prst="rect">
            <a:avLst/>
          </a:prstGeom>
        </p:spPr>
      </p:pic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110003" y="1017528"/>
            <a:ext cx="6103195" cy="126503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chemeClr val="bg2"/>
                </a:solidFill>
              </a:rPr>
              <a:t>Уголок </a:t>
            </a:r>
            <a:r>
              <a:rPr lang="ru" b="1" dirty="0">
                <a:solidFill>
                  <a:schemeClr val="bg2"/>
                </a:solidFill>
              </a:rPr>
              <a:t>по развитию речи</a:t>
            </a:r>
            <a:endParaRPr b="1" dirty="0">
              <a:solidFill>
                <a:schemeClr val="bg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 dirty="0">
                <a:solidFill>
                  <a:srgbClr val="0000FF"/>
                </a:solidFill>
              </a:rPr>
              <a:t>“РЕЧЕВИЧОК”</a:t>
            </a:r>
            <a:endParaRPr b="1" i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i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i="1" dirty="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i="1" dirty="0">
              <a:solidFill>
                <a:srgbClr val="0000FF"/>
              </a:solidFill>
            </a:endParaRPr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6387049" y="3953233"/>
            <a:ext cx="2598822" cy="6839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 smtClean="0">
                <a:solidFill>
                  <a:srgbClr val="000000"/>
                </a:solidFill>
              </a:rPr>
              <a:t>     </a:t>
            </a:r>
            <a:r>
              <a:rPr lang="ru" b="1" dirty="0" smtClean="0">
                <a:solidFill>
                  <a:srgbClr val="000000"/>
                </a:solidFill>
              </a:rPr>
              <a:t>Авторы:</a:t>
            </a:r>
            <a:r>
              <a:rPr lang="ru" dirty="0" smtClean="0">
                <a:solidFill>
                  <a:srgbClr val="000000"/>
                </a:solidFill>
              </a:rPr>
              <a:t> О.А.Никитеева</a:t>
            </a:r>
            <a:endParaRPr dirty="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 smtClean="0">
                <a:solidFill>
                  <a:srgbClr val="000000"/>
                </a:solidFill>
              </a:rPr>
              <a:t>                      М.М</a:t>
            </a:r>
            <a:r>
              <a:rPr lang="ru" dirty="0">
                <a:solidFill>
                  <a:srgbClr val="000000"/>
                </a:solidFill>
              </a:rPr>
              <a:t>. Михайлык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93130" y="1017528"/>
            <a:ext cx="2079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Возрастная группа: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Подготовительная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>
            <a:spLocks noGrp="1"/>
          </p:cNvSpPr>
          <p:nvPr>
            <p:ph type="ctrTitle"/>
          </p:nvPr>
        </p:nvSpPr>
        <p:spPr>
          <a:xfrm rot="1111334">
            <a:off x="3640750" y="870722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Н</a:t>
            </a:r>
            <a:r>
              <a:rPr lang="ru" b="1" i="1" dirty="0" smtClean="0">
                <a:solidFill>
                  <a:schemeClr val="accent1">
                    <a:lumMod val="50000"/>
                  </a:schemeClr>
                </a:solidFill>
              </a:rPr>
              <a:t>аш Герой </a:t>
            </a:r>
            <a:r>
              <a:rPr lang="ru" b="1" i="1" dirty="0">
                <a:solidFill>
                  <a:schemeClr val="accent1">
                    <a:lumMod val="50000"/>
                  </a:schemeClr>
                </a:solidFill>
              </a:rPr>
              <a:t>уголка “Букваешка”</a:t>
            </a:r>
            <a:endParaRPr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939" y="1041687"/>
            <a:ext cx="2789582" cy="3716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5"/>
          <p:cNvSpPr txBox="1">
            <a:spLocks noGrp="1"/>
          </p:cNvSpPr>
          <p:nvPr>
            <p:ph type="ctrTitle"/>
          </p:nvPr>
        </p:nvSpPr>
        <p:spPr>
          <a:xfrm>
            <a:off x="2111828" y="1623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Предметы мебели в уголке “Речевичке”</a:t>
            </a:r>
            <a:endParaRPr/>
          </a:p>
        </p:txBody>
      </p:sp>
      <p:sp>
        <p:nvSpPr>
          <p:cNvPr id="142" name="Google Shape;142;p15"/>
          <p:cNvSpPr txBox="1">
            <a:spLocks noGrp="1"/>
          </p:cNvSpPr>
          <p:nvPr>
            <p:ph type="subTitle" idx="1"/>
          </p:nvPr>
        </p:nvSpPr>
        <p:spPr>
          <a:xfrm>
            <a:off x="668287" y="3036818"/>
            <a:ext cx="1506226" cy="123942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 dirty="0" smtClean="0">
                <a:solidFill>
                  <a:srgbClr val="274E13"/>
                </a:solidFill>
              </a:rPr>
              <a:t>* </a:t>
            </a:r>
            <a:r>
              <a:rPr lang="ru" sz="1200" dirty="0" smtClean="0">
                <a:solidFill>
                  <a:srgbClr val="000000"/>
                </a:solidFill>
              </a:rPr>
              <a:t>Стол</a:t>
            </a:r>
            <a:endParaRPr sz="1200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 dirty="0">
                <a:solidFill>
                  <a:srgbClr val="000000"/>
                </a:solidFill>
              </a:rPr>
              <a:t>*</a:t>
            </a:r>
            <a:r>
              <a:rPr lang="ru" sz="1200" dirty="0" smtClean="0">
                <a:solidFill>
                  <a:srgbClr val="000000"/>
                </a:solidFill>
              </a:rPr>
              <a:t>Навесные </a:t>
            </a:r>
            <a:r>
              <a:rPr lang="ru" sz="1200" dirty="0">
                <a:solidFill>
                  <a:srgbClr val="000000"/>
                </a:solidFill>
              </a:rPr>
              <a:t>полки - </a:t>
            </a:r>
            <a:r>
              <a:rPr lang="ru" sz="1200" dirty="0" smtClean="0">
                <a:solidFill>
                  <a:srgbClr val="000000"/>
                </a:solidFill>
              </a:rPr>
              <a:t>2шт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 dirty="0" smtClean="0">
                <a:solidFill>
                  <a:srgbClr val="000000"/>
                </a:solidFill>
              </a:rPr>
              <a:t>* Большое зеркало</a:t>
            </a:r>
            <a:endParaRPr sz="1200" dirty="0">
              <a:solidFill>
                <a:srgbClr val="0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276" y="162333"/>
            <a:ext cx="1417757" cy="188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7685292" y="1938475"/>
            <a:ext cx="13247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Угловая полка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904" y="1620186"/>
            <a:ext cx="1173914" cy="1564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931523" y="3111544"/>
            <a:ext cx="1145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Магнитная доска</a:t>
            </a:r>
            <a:endParaRPr lang="ru-RU" sz="1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65" y="1587613"/>
            <a:ext cx="1586425" cy="2113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793339" y="3898392"/>
            <a:ext cx="2371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Магнитофон, флэш карта с аудиозаписями сказок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17" y="1300221"/>
            <a:ext cx="1008909" cy="13442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489184" y="1292144"/>
            <a:ext cx="1271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Ширма для драматизации сказок</a:t>
            </a:r>
            <a:endParaRPr lang="ru-RU" sz="12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515" y="1807481"/>
            <a:ext cx="1690824" cy="2252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4" b="2386"/>
          <a:stretch/>
        </p:blipFill>
        <p:spPr>
          <a:xfrm>
            <a:off x="6754465" y="2448699"/>
            <a:ext cx="2183316" cy="2415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4895134" y="4599501"/>
            <a:ext cx="1725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Мольберт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"/>
          <p:cNvSpPr txBox="1">
            <a:spLocks noGrp="1"/>
          </p:cNvSpPr>
          <p:nvPr>
            <p:ph type="title"/>
          </p:nvPr>
        </p:nvSpPr>
        <p:spPr>
          <a:xfrm>
            <a:off x="576150" y="526500"/>
            <a:ext cx="4668600" cy="78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500" b="1"/>
              <a:t>Наполняемость</a:t>
            </a:r>
            <a:endParaRPr sz="3500" b="1"/>
          </a:p>
        </p:txBody>
      </p:sp>
      <p:sp>
        <p:nvSpPr>
          <p:cNvPr id="148" name="Google Shape;148;p1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3" action="ppaction://hlinksldjump"/>
              </a:rPr>
              <a:t>Игровые наборы для развития речевого дыхания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4" action="ppaction://hlinksldjump"/>
              </a:rPr>
              <a:t>Игровые наборы для развития артикуляционного аппарата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5" action="ppaction://hlinksldjump"/>
              </a:rPr>
              <a:t>Игровые наборы для развития Мелкой моторики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6" action="ppaction://hlinksldjump"/>
              </a:rPr>
              <a:t>Настольно - печатные игры (игры с буквами)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7" action="ppaction://hlinksldjump"/>
              </a:rPr>
              <a:t>Игры на классификацию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8" action="ppaction://hlinksldjump"/>
              </a:rPr>
              <a:t>Речевые игры 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9" action="ppaction://hlinksldjump"/>
              </a:rPr>
              <a:t>Игры на развитие психических процессов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10" action="ppaction://hlinksldjump"/>
              </a:rPr>
              <a:t>Игры на развитие эмоциональной сферы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AutoNum type="arabicPeriod"/>
            </a:pPr>
            <a:r>
              <a:rPr lang="ru" dirty="0">
                <a:hlinkClick r:id="rId11" action="ppaction://hlinksldjump"/>
              </a:rPr>
              <a:t>Театральные игры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00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Calibri"/>
              <a:buAutoNum type="arabicPeriod"/>
            </a:pPr>
            <a:r>
              <a:rPr lang="ru" sz="2400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Игровые наборы для развития речевого дыхания</a:t>
            </a:r>
            <a:endParaRPr sz="2400" b="1" dirty="0">
              <a:solidFill>
                <a:srgbClr val="000000"/>
              </a:solidFill>
            </a:endParaRPr>
          </a:p>
        </p:txBody>
      </p:sp>
      <p:sp>
        <p:nvSpPr>
          <p:cNvPr id="154" name="Google Shape;154;p17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“Султанчики”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“Загони мяч в ворота”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Мыльные пузыри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Коктейльные трубочки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Подвесные игрушки из легкого материала ( “Пчёлка”, “Лягушка”, ленточки)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картотека дыхательной гимнастики</a:t>
            </a:r>
            <a:endParaRPr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679" y="1322900"/>
            <a:ext cx="1971435" cy="262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6655182" y="3685101"/>
            <a:ext cx="25713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Игра «Загони мяч в ворота»</a:t>
            </a:r>
          </a:p>
          <a:p>
            <a:r>
              <a:rPr lang="ru-RU" sz="1200" dirty="0" smtClean="0"/>
              <a:t>Ребята загоняют мяч в ворота, дуя на него ртом.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8"/>
          <p:cNvSpPr txBox="1">
            <a:spLocks noGrp="1"/>
          </p:cNvSpPr>
          <p:nvPr>
            <p:ph type="title"/>
          </p:nvPr>
        </p:nvSpPr>
        <p:spPr>
          <a:xfrm>
            <a:off x="404025" y="258350"/>
            <a:ext cx="8181900" cy="117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24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2. Игровые наборы для развития артикуляционного  аппарата           </a:t>
            </a:r>
            <a:endParaRPr sz="2400" b="1">
              <a:solidFill>
                <a:srgbClr val="000000"/>
              </a:solidFill>
            </a:endParaRPr>
          </a:p>
        </p:txBody>
      </p:sp>
      <p:sp>
        <p:nvSpPr>
          <p:cNvPr id="160" name="Google Shape;160;p18"/>
          <p:cNvSpPr txBox="1">
            <a:spLocks noGrp="1"/>
          </p:cNvSpPr>
          <p:nvPr>
            <p:ph type="body" idx="1"/>
          </p:nvPr>
        </p:nvSpPr>
        <p:spPr>
          <a:xfrm>
            <a:off x="819150" y="1437650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картотека артикуляционной гимнастики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увеличительное стекло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зеркала для индивидуальных занятий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игра “Пробколёт”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>
                <a:hlinkClick r:id="rId3" action="ppaction://hlinksldjump"/>
              </a:rPr>
              <a:t>поднос для артикуляционных игр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карточки на все звуки</a:t>
            </a:r>
            <a:endParaRPr dirty="0"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161" name="Google Shape;161;p18"/>
          <p:cNvSpPr txBox="1"/>
          <p:nvPr/>
        </p:nvSpPr>
        <p:spPr>
          <a:xfrm>
            <a:off x="6287625" y="1285875"/>
            <a:ext cx="40500" cy="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9"/>
          <p:cNvSpPr txBox="1">
            <a:spLocks noGrp="1"/>
          </p:cNvSpPr>
          <p:nvPr>
            <p:ph type="title"/>
          </p:nvPr>
        </p:nvSpPr>
        <p:spPr>
          <a:xfrm>
            <a:off x="819150" y="359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 Игровые наборы для развития Мелкой моторики</a:t>
            </a:r>
            <a:endParaRPr sz="24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19"/>
          <p:cNvSpPr txBox="1">
            <a:spLocks noGrp="1"/>
          </p:cNvSpPr>
          <p:nvPr>
            <p:ph type="body" idx="1"/>
          </p:nvPr>
        </p:nvSpPr>
        <p:spPr>
          <a:xfrm>
            <a:off x="819150" y="11402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шнуровка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клубки пряжи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мелкий конструктор “LEGO”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игра “Весёлые пальчики”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мозайка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игра “Предметы и контуры”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0"/>
          <p:cNvSpPr txBox="1">
            <a:spLocks noGrp="1"/>
          </p:cNvSpPr>
          <p:nvPr>
            <p:ph type="title"/>
          </p:nvPr>
        </p:nvSpPr>
        <p:spPr>
          <a:xfrm>
            <a:off x="819150" y="410225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4. Настольно - печатные игры (игры с буквами)</a:t>
            </a:r>
            <a:endParaRPr sz="24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20"/>
          <p:cNvSpPr txBox="1">
            <a:spLocks noGrp="1"/>
          </p:cNvSpPr>
          <p:nvPr>
            <p:ph type="body" idx="1"/>
          </p:nvPr>
        </p:nvSpPr>
        <p:spPr>
          <a:xfrm>
            <a:off x="819150" y="1271850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“Калейдоскоп букв”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“Удивительные звери” Азбука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игра “Давайте изучать азбуку”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Буквы “Веселый чижик”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игра “Собери букву”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игра собери слово “Собака”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>
                <a:hlinkClick r:id="rId3" action="ppaction://hlinksldjump"/>
              </a:rPr>
              <a:t>игра “Собери слово” (из крупного конструктора “LEGO</a:t>
            </a:r>
            <a:r>
              <a:rPr lang="ru" dirty="0" smtClean="0">
                <a:hlinkClick r:id="rId3" action="ppaction://hlinksldjump"/>
              </a:rPr>
              <a:t>”)</a:t>
            </a:r>
            <a:endParaRPr lang="ru" dirty="0" smtClean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 txBox="1">
            <a:spLocks noGrp="1"/>
          </p:cNvSpPr>
          <p:nvPr>
            <p:ph type="title"/>
          </p:nvPr>
        </p:nvSpPr>
        <p:spPr>
          <a:xfrm>
            <a:off x="819150" y="410225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2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5.             Игры на классификацию</a:t>
            </a:r>
            <a:endParaRPr sz="2400" b="1"/>
          </a:p>
        </p:txBody>
      </p:sp>
      <p:sp>
        <p:nvSpPr>
          <p:cNvPr id="179" name="Google Shape;179;p21"/>
          <p:cNvSpPr txBox="1">
            <a:spLocks noGrp="1"/>
          </p:cNvSpPr>
          <p:nvPr>
            <p:ph type="body" idx="1"/>
          </p:nvPr>
        </p:nvSpPr>
        <p:spPr>
          <a:xfrm>
            <a:off x="717900" y="1170600"/>
            <a:ext cx="7505700" cy="228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“Вредно и полезно”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Посуда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Транспорт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Профессии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Космос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“Назови одним словом”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“В саду, на поле, в огороде” - развивающее лото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Игра “Сходи в магазин”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2"/>
          <p:cNvSpPr txBox="1">
            <a:spLocks noGrp="1"/>
          </p:cNvSpPr>
          <p:nvPr>
            <p:ph type="title"/>
          </p:nvPr>
        </p:nvSpPr>
        <p:spPr>
          <a:xfrm>
            <a:off x="819150" y="268084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6. Речевые игры </a:t>
            </a:r>
            <a:endParaRPr sz="240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5" name="Google Shape;185;p22"/>
          <p:cNvSpPr txBox="1">
            <a:spLocks noGrp="1"/>
          </p:cNvSpPr>
          <p:nvPr>
            <p:ph type="body" idx="1"/>
          </p:nvPr>
        </p:nvSpPr>
        <p:spPr>
          <a:xfrm>
            <a:off x="819150" y="1000698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“Что не так?”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Времена года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Мнемотаблицы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“Скажи фразу”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Определи сколько частей в слове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“Город гласных и согласных” - наглядные картинки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“Определи первый звук в слове”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>
                <a:hlinkClick r:id="rId3" action="ppaction://hlinksldjump"/>
              </a:rPr>
              <a:t>STEM - робомышь (игры с буквами и слогами)</a:t>
            </a:r>
            <a:endParaRPr dirty="0"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000000"/>
                </a:solidFill>
              </a:rPr>
              <a:t>7. Игры на развитие психических процессов</a:t>
            </a:r>
            <a:endParaRPr sz="2400" b="1">
              <a:solidFill>
                <a:srgbClr val="000000"/>
              </a:solidFill>
            </a:endParaRPr>
          </a:p>
        </p:txBody>
      </p:sp>
      <p:sp>
        <p:nvSpPr>
          <p:cNvPr id="191" name="Google Shape;191;p23"/>
          <p:cNvSpPr txBox="1">
            <a:spLocks noGrp="1"/>
          </p:cNvSpPr>
          <p:nvPr>
            <p:ph type="body" idx="1"/>
          </p:nvPr>
        </p:nvSpPr>
        <p:spPr>
          <a:xfrm>
            <a:off x="768525" y="1393350"/>
            <a:ext cx="7505700" cy="137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“Развиваем внимание”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“Найди различие”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“Найди четвертый лишний”</a:t>
            </a:r>
            <a:endParaRPr dirty="0"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 dirty="0"/>
              <a:t>“Вокруг да около”</a:t>
            </a:r>
            <a:endParaRPr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133" y="1318674"/>
            <a:ext cx="2087463" cy="1566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57576" y="1559152"/>
            <a:ext cx="1926902" cy="1445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403898" y="3358180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Перед вами игра для детей дошкольного возраста, при помощи которой малыши смогут освоить пространственные понятия, научиться правильно, употреблять предлоги, разовьют зрительное восприятие и произвольное внимание. В пособии 72 карточки.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6167044" y="2885106"/>
            <a:ext cx="165004" cy="3604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883" y="2764050"/>
            <a:ext cx="1999964" cy="1499973"/>
          </a:xfrm>
          <a:prstGeom prst="rect">
            <a:avLst/>
          </a:prstGeom>
        </p:spPr>
      </p:pic>
      <p:sp>
        <p:nvSpPr>
          <p:cNvPr id="5" name="Управляющая кнопка: домой 4">
            <a:hlinkClick r:id="rId6" action="ppaction://hlinksldjump" highlightClick="1"/>
          </p:cNvPr>
          <p:cNvSpPr/>
          <p:nvPr/>
        </p:nvSpPr>
        <p:spPr>
          <a:xfrm>
            <a:off x="357510" y="4406995"/>
            <a:ext cx="666893" cy="53626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ru" sz="2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8.  Игры на развитие эмоциональной сферы</a:t>
            </a:r>
            <a:endParaRPr sz="2400" b="1"/>
          </a:p>
        </p:txBody>
      </p:sp>
      <p:sp>
        <p:nvSpPr>
          <p:cNvPr id="197" name="Google Shape;197;p2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112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“Изобрази эмоцию”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“Выбери настроение”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“Кубик эмоций”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                     9.        Атрибуты для театральных игр</a:t>
            </a:r>
            <a:endParaRPr sz="2400" b="1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endParaRPr sz="24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2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маски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Разные виды настольного театра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Куклы Бибобо</a:t>
            </a:r>
            <a:endParaRPr/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ru"/>
              <a:t>Ширма</a:t>
            </a: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9" t="6728" r="17419" b="2523"/>
          <a:stretch/>
        </p:blipFill>
        <p:spPr>
          <a:xfrm>
            <a:off x="5610154" y="1443789"/>
            <a:ext cx="2041931" cy="3245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563765" y="4262617"/>
            <a:ext cx="742521" cy="59814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04" y="334129"/>
            <a:ext cx="2122689" cy="2828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Box 17"/>
          <p:cNvSpPr txBox="1"/>
          <p:nvPr/>
        </p:nvSpPr>
        <p:spPr>
          <a:xfrm>
            <a:off x="3513221" y="398761"/>
            <a:ext cx="5025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FF0000"/>
                </a:solidFill>
              </a:rPr>
              <a:t>Хотим представить вашему вниманию, некоторые игры по отдельности. </a:t>
            </a:r>
            <a:endParaRPr lang="ru-RU" sz="2000" u="sng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3762" y="3293215"/>
            <a:ext cx="1931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Игра «Скажи фразу»</a:t>
            </a:r>
          </a:p>
          <a:p>
            <a:r>
              <a:rPr lang="ru-RU" sz="1200" dirty="0" smtClean="0"/>
              <a:t>Состоит из 6 листов на разные глаголы (сидит, идет, плывет, летит, стоит, бежит)</a:t>
            </a:r>
            <a:endParaRPr lang="ru-RU" sz="1200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56027" y="776723"/>
            <a:ext cx="1985186" cy="264503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45575" y="2752015"/>
            <a:ext cx="1572674" cy="209540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74973" y="853419"/>
            <a:ext cx="1501577" cy="20006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025421" y="2638708"/>
            <a:ext cx="206943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Игра «В саду, в поле, в огороде»</a:t>
            </a:r>
          </a:p>
          <a:p>
            <a:r>
              <a:rPr lang="ru-RU" sz="1200" dirty="0" smtClean="0"/>
              <a:t>Представляет собой дидактическое лото. Состоит из больших и маленьких карточек. Поможет пополнить словарный запас ребенка, развить память, произвольное внимание, образное восприятие.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65131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75" y="206254"/>
            <a:ext cx="2683232" cy="3575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69904" y="602156"/>
            <a:ext cx="3172280" cy="2380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293215" y="570641"/>
            <a:ext cx="1773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Картотека артикуляционной гимнастики</a:t>
            </a:r>
          </a:p>
          <a:p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390049" y="1229115"/>
            <a:ext cx="859397" cy="29563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418006" y="1271556"/>
            <a:ext cx="18419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Наборы карточек для игр с буквами</a:t>
            </a:r>
          </a:p>
          <a:p>
            <a:endParaRPr lang="ru-RU" b="1" i="1" dirty="0">
              <a:solidFill>
                <a:srgbClr val="002060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5693806" y="1792395"/>
            <a:ext cx="435999" cy="1205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607" y="1861147"/>
            <a:ext cx="2693826" cy="2963208"/>
          </a:xfrm>
          <a:prstGeom prst="rect">
            <a:avLst/>
          </a:prstGeom>
        </p:spPr>
      </p:pic>
      <p:cxnSp>
        <p:nvCxnSpPr>
          <p:cNvPr id="15" name="Прямая со стрелкой 14"/>
          <p:cNvCxnSpPr/>
          <p:nvPr/>
        </p:nvCxnSpPr>
        <p:spPr>
          <a:xfrm flipH="1">
            <a:off x="5476206" y="1746934"/>
            <a:ext cx="217600" cy="134894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8215850" y="4180114"/>
            <a:ext cx="536264" cy="64424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18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850"/>
          <a:stretch/>
        </p:blipFill>
        <p:spPr>
          <a:xfrm>
            <a:off x="5825028" y="196438"/>
            <a:ext cx="2720831" cy="1547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35" t="16027" r="2235" b="1605"/>
          <a:stretch/>
        </p:blipFill>
        <p:spPr>
          <a:xfrm>
            <a:off x="89582" y="130629"/>
            <a:ext cx="2768957" cy="3038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7" t="69640" r="36999" b="134"/>
          <a:stretch/>
        </p:blipFill>
        <p:spPr>
          <a:xfrm>
            <a:off x="180500" y="3333607"/>
            <a:ext cx="1627675" cy="1554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16337" y="3485720"/>
            <a:ext cx="12118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accent4">
                    <a:lumMod val="50000"/>
                  </a:schemeClr>
                </a:solidFill>
              </a:rPr>
              <a:t>Игры на развитие дыхания!</a:t>
            </a:r>
          </a:p>
          <a:p>
            <a:endParaRPr lang="ru-RU" sz="12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539" y="2399672"/>
            <a:ext cx="1895808" cy="25259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2007555" y="4214490"/>
            <a:ext cx="850984" cy="687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222045" y="2083182"/>
            <a:ext cx="2488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Игры на мелкую моторику: </a:t>
            </a:r>
          </a:p>
          <a:p>
            <a:r>
              <a:rPr lang="ru-RU" sz="1200" dirty="0" smtClean="0"/>
              <a:t>*Мозаика</a:t>
            </a:r>
          </a:p>
          <a:p>
            <a:r>
              <a:rPr lang="ru-RU" sz="1200" dirty="0" smtClean="0"/>
              <a:t>*Клубки пряжи (ребята любят крутить ее на пальчик, выкладывать из нити буквы или заданные предметы)</a:t>
            </a:r>
            <a:endParaRPr lang="ru-RU" sz="12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/>
          <a:srcRect l="18106" t="31452" r="24338" b="7561"/>
          <a:stretch/>
        </p:blipFill>
        <p:spPr>
          <a:xfrm>
            <a:off x="6576117" y="3223561"/>
            <a:ext cx="1780674" cy="1093156"/>
          </a:xfrm>
          <a:prstGeom prst="rect">
            <a:avLst/>
          </a:prstGeom>
        </p:spPr>
      </p:pic>
      <p:sp>
        <p:nvSpPr>
          <p:cNvPr id="2" name="Управляющая кнопка: домой 1">
            <a:hlinkClick r:id="rId7" action="ppaction://hlinksldjump" highlightClick="1"/>
          </p:cNvPr>
          <p:cNvSpPr/>
          <p:nvPr/>
        </p:nvSpPr>
        <p:spPr>
          <a:xfrm>
            <a:off x="8356791" y="4482623"/>
            <a:ext cx="354072" cy="343759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9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75" y="247506"/>
            <a:ext cx="2554872" cy="3404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742247" y="24750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данной фотографии мы можем увидеть, как ребёнок самостоятельно пользуется играми из уголка!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Внизу стола в синих конвертах представлены следующие игры: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 smtClean="0"/>
              <a:t>*«Определи </a:t>
            </a:r>
            <a:r>
              <a:rPr lang="ru-RU" dirty="0"/>
              <a:t>сколько частей в </a:t>
            </a:r>
            <a:r>
              <a:rPr lang="ru-RU" dirty="0" smtClean="0"/>
              <a:t>слове»</a:t>
            </a:r>
            <a:endParaRPr lang="ru-RU" dirty="0"/>
          </a:p>
          <a:p>
            <a:r>
              <a:rPr lang="ru-RU" dirty="0" smtClean="0"/>
              <a:t>*“</a:t>
            </a:r>
            <a:r>
              <a:rPr lang="ru-RU" dirty="0"/>
              <a:t>Город гласных и согласных” - наглядные картинки</a:t>
            </a:r>
          </a:p>
          <a:p>
            <a:r>
              <a:rPr lang="ru-RU" dirty="0" smtClean="0"/>
              <a:t>*“</a:t>
            </a:r>
            <a:r>
              <a:rPr lang="ru-RU" dirty="0"/>
              <a:t>Определи первый звук в слове”</a:t>
            </a:r>
          </a:p>
          <a:p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866953" y="2090057"/>
            <a:ext cx="118940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428" y="1986929"/>
            <a:ext cx="2064668" cy="275093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21366" y="3023842"/>
            <a:ext cx="22963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Взяв задание из конверта, ребёнок садиться рядом и выполняет его</a:t>
            </a:r>
            <a:r>
              <a:rPr lang="ru-RU" dirty="0" smtClean="0"/>
              <a:t>!</a:t>
            </a:r>
            <a:r>
              <a:rPr lang="ru-RU" dirty="0" smtClean="0">
                <a:sym typeface="Wingdings" panose="05000000000000000000" pitchFamily="2" charset="2"/>
              </a:rPr>
              <a:t>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5699531" y="3540722"/>
            <a:ext cx="694394" cy="68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" name="Управляющая кнопка: домой 1">
            <a:hlinkClick r:id="rId4" action="ppaction://hlinksldjump" highlightClick="1"/>
          </p:cNvPr>
          <p:cNvSpPr/>
          <p:nvPr/>
        </p:nvSpPr>
        <p:spPr>
          <a:xfrm>
            <a:off x="536265" y="4228241"/>
            <a:ext cx="495013" cy="66689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52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01" y="2383775"/>
            <a:ext cx="1875182" cy="2498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040" y="2037927"/>
            <a:ext cx="2088313" cy="2782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222" y="1852395"/>
            <a:ext cx="2227561" cy="2967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32517" y="488138"/>
            <a:ext cx="5837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На этой фотографии вы можете увидеть, как ребята, используют «Султанчики» для дыхательной гимнастики</a:t>
            </a:r>
            <a:r>
              <a:rPr lang="ru-RU" sz="1800" b="1" dirty="0" smtClean="0">
                <a:solidFill>
                  <a:srgbClr val="002060"/>
                </a:solidFill>
                <a:sym typeface="Wingdings" panose="05000000000000000000" pitchFamily="2" charset="2"/>
              </a:rPr>
              <a:t></a:t>
            </a:r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3" name="Управляющая кнопка: домой 2">
            <a:hlinkClick r:id="rId5" action="ppaction://hlinksldjump" highlightClick="1"/>
          </p:cNvPr>
          <p:cNvSpPr/>
          <p:nvPr/>
        </p:nvSpPr>
        <p:spPr>
          <a:xfrm>
            <a:off x="7782713" y="3966983"/>
            <a:ext cx="605016" cy="701270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17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77" y="173914"/>
            <a:ext cx="3709055" cy="2783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516" y="236432"/>
            <a:ext cx="1751429" cy="2333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381" y="2506689"/>
            <a:ext cx="1882058" cy="2507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569" y="105862"/>
            <a:ext cx="2098735" cy="2796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653143" y="3334466"/>
            <a:ext cx="49295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B050"/>
                </a:solidFill>
              </a:rPr>
              <a:t>Подгрупповая и индивидуальная работа с зеркалом</a:t>
            </a:r>
          </a:p>
          <a:p>
            <a:r>
              <a:rPr lang="ru-RU" b="1" i="1" dirty="0" smtClean="0">
                <a:solidFill>
                  <a:srgbClr val="00B050"/>
                </a:solidFill>
              </a:rPr>
              <a:t> </a:t>
            </a:r>
          </a:p>
          <a:p>
            <a:r>
              <a:rPr lang="ru-RU" b="1" i="1" dirty="0" smtClean="0">
                <a:solidFill>
                  <a:srgbClr val="00B050"/>
                </a:solidFill>
              </a:rPr>
              <a:t>по артикуляционной гимнастики</a:t>
            </a:r>
            <a:endParaRPr lang="ru-RU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63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6" t="15058"/>
          <a:stretch/>
        </p:blipFill>
        <p:spPr>
          <a:xfrm>
            <a:off x="247507" y="240631"/>
            <a:ext cx="2198315" cy="3025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294" y="300984"/>
            <a:ext cx="2287694" cy="3048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52" y="2042696"/>
            <a:ext cx="2188006" cy="2915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818827" y="543140"/>
            <a:ext cx="29975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B050"/>
                </a:solidFill>
              </a:rPr>
              <a:t>Вот так ребята работают со звуками, глядя на картинку на которой изображен звук и мальчик правильно отрывающий рот при произношении звука</a:t>
            </a:r>
            <a:r>
              <a:rPr lang="ru-RU" b="1" i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</a:t>
            </a: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8009594" y="3994484"/>
            <a:ext cx="570641" cy="80439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80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12" y="257662"/>
            <a:ext cx="3532101" cy="4706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963886" y="845648"/>
            <a:ext cx="33413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u="sng" dirty="0" smtClean="0">
                <a:solidFill>
                  <a:srgbClr val="00B050"/>
                </a:solidFill>
              </a:rPr>
              <a:t>Так у нас проходит работа с картинками на классификацию!</a:t>
            </a:r>
            <a:r>
              <a:rPr lang="ru-RU" sz="2000" b="1" i="1" u="sng" dirty="0" smtClean="0">
                <a:solidFill>
                  <a:srgbClr val="00B050"/>
                </a:solidFill>
                <a:sym typeface="Wingdings" panose="05000000000000000000" pitchFamily="2" charset="2"/>
              </a:rPr>
              <a:t></a:t>
            </a:r>
            <a:r>
              <a:rPr lang="ru-RU" sz="2000" b="1" i="1" u="sng" dirty="0" smtClean="0">
                <a:solidFill>
                  <a:srgbClr val="00B050"/>
                </a:solidFill>
              </a:rPr>
              <a:t> </a:t>
            </a:r>
            <a:endParaRPr lang="ru-RU" sz="2000" b="1" i="1" u="sng" dirty="0">
              <a:solidFill>
                <a:srgbClr val="00B050"/>
              </a:solidFill>
            </a:endParaRPr>
          </a:p>
        </p:txBody>
      </p:sp>
      <p:sp>
        <p:nvSpPr>
          <p:cNvPr id="2" name="Управляющая кнопка: домой 1">
            <a:hlinkClick r:id="rId3" action="ppaction://hlinksldjump" highlightClick="1"/>
          </p:cNvPr>
          <p:cNvSpPr/>
          <p:nvPr/>
        </p:nvSpPr>
        <p:spPr>
          <a:xfrm>
            <a:off x="8174598" y="4076986"/>
            <a:ext cx="543140" cy="687519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32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447" y="157013"/>
            <a:ext cx="2473322" cy="3295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2036" y="157013"/>
            <a:ext cx="2611810" cy="3769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5495" y="157013"/>
            <a:ext cx="2861347" cy="3631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419386" y="3788229"/>
            <a:ext cx="2289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«Найди лишний предмет»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2330689" y="3644805"/>
            <a:ext cx="0" cy="50780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02714" y="3357342"/>
            <a:ext cx="21175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с увеличительным стеклом (лупой) на артикуляцию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 flipV="1">
            <a:off x="4422868" y="3390424"/>
            <a:ext cx="598141" cy="7621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14163" y="4049839"/>
            <a:ext cx="24648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«Определи первый звук в слове и положи его под картинку»</a:t>
            </a:r>
            <a:endParaRPr lang="ru-RU" dirty="0"/>
          </a:p>
        </p:txBody>
      </p:sp>
      <p:cxnSp>
        <p:nvCxnSpPr>
          <p:cNvPr id="13" name="Прямая со стрелкой 12"/>
          <p:cNvCxnSpPr>
            <a:stCxn id="11" idx="3"/>
          </p:cNvCxnSpPr>
          <p:nvPr/>
        </p:nvCxnSpPr>
        <p:spPr>
          <a:xfrm flipH="1" flipV="1">
            <a:off x="7432078" y="3788229"/>
            <a:ext cx="446887" cy="63094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8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88" y="220005"/>
            <a:ext cx="2818020" cy="3775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708" y="220005"/>
            <a:ext cx="3139712" cy="4188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488138" y="3995343"/>
            <a:ext cx="1409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«Найди различия»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185420" y="1161907"/>
            <a:ext cx="1986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Подгрупповая игра</a:t>
            </a:r>
          </a:p>
          <a:p>
            <a:r>
              <a:rPr lang="ru-RU" dirty="0" smtClean="0"/>
              <a:t>«Супермаркет»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5538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26" y="281101"/>
            <a:ext cx="3071465" cy="4092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591" y="281101"/>
            <a:ext cx="3043964" cy="4055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56" y="185630"/>
            <a:ext cx="2163866" cy="2883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256126" y="4152613"/>
            <a:ext cx="21381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Самостоятельная работа детей с </a:t>
            </a:r>
            <a:r>
              <a:rPr lang="ru-RU" dirty="0" err="1" smtClean="0"/>
              <a:t>мнемотаблицами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44158" y="4198779"/>
            <a:ext cx="3843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Игры с артикуляционным подносом: ребенок берем из подноса печенье и вытягивая язычок облизывает его!</a:t>
            </a:r>
            <a:endParaRPr lang="ru-RU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6710183" y="3068736"/>
            <a:ext cx="1759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Игра: ребята обводят пальчиком буквы и протягивают её.</a:t>
            </a:r>
            <a:endParaRPr lang="ru-RU" sz="1200" dirty="0"/>
          </a:p>
        </p:txBody>
      </p:sp>
      <p:sp>
        <p:nvSpPr>
          <p:cNvPr id="8" name="Управляющая кнопка: домой 7">
            <a:hlinkClick r:id="rId5" action="ppaction://hlinksldjump" highlightClick="1"/>
          </p:cNvPr>
          <p:cNvSpPr/>
          <p:nvPr/>
        </p:nvSpPr>
        <p:spPr>
          <a:xfrm>
            <a:off x="7865215" y="4283242"/>
            <a:ext cx="666893" cy="501889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13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" r="7341"/>
          <a:stretch/>
        </p:blipFill>
        <p:spPr>
          <a:xfrm>
            <a:off x="2726014" y="226625"/>
            <a:ext cx="3031958" cy="2477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3" r="11119" b="4235"/>
          <a:stretch/>
        </p:blipFill>
        <p:spPr>
          <a:xfrm rot="5400000">
            <a:off x="317792" y="38202"/>
            <a:ext cx="2375095" cy="2681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6" r="12170"/>
          <a:stretch/>
        </p:blipFill>
        <p:spPr>
          <a:xfrm>
            <a:off x="6579555" y="226625"/>
            <a:ext cx="1930212" cy="2697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442471" y="2627454"/>
            <a:ext cx="16864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Игры с </a:t>
            </a:r>
            <a:r>
              <a:rPr lang="ru-RU" sz="1200" b="1" dirty="0" err="1" smtClean="0"/>
              <a:t>робомышью</a:t>
            </a:r>
            <a:r>
              <a:rPr lang="ru-RU" sz="1200" b="1" dirty="0" smtClean="0"/>
              <a:t> </a:t>
            </a:r>
          </a:p>
          <a:p>
            <a:pPr marL="171450" indent="-171450">
              <a:buFontTx/>
              <a:buChar char="-"/>
            </a:pPr>
            <a:r>
              <a:rPr lang="ru-RU" sz="1200" dirty="0" smtClean="0"/>
              <a:t>изучение  гласных и согласных звуков</a:t>
            </a:r>
          </a:p>
          <a:p>
            <a:r>
              <a:rPr lang="ru-RU" sz="1200" dirty="0" smtClean="0"/>
              <a:t>- на умение найти нужный слог.</a:t>
            </a:r>
            <a:endParaRPr lang="ru-RU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5128891" y="2923089"/>
            <a:ext cx="36679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 </a:t>
            </a:r>
            <a:r>
              <a:rPr lang="ru-RU" sz="1200" b="1" dirty="0" smtClean="0"/>
              <a:t>Игра «Говорящие буквы»</a:t>
            </a:r>
          </a:p>
          <a:p>
            <a:pPr marL="171450" indent="-171450">
              <a:buFontTx/>
              <a:buChar char="-"/>
            </a:pPr>
            <a:r>
              <a:rPr lang="ru-RU" sz="1200" dirty="0" smtClean="0"/>
              <a:t>Учить детей видеть наглядно гласные и согласные звуки (один синие кубик – согласный звук, один красный кубик – гласный звук);</a:t>
            </a:r>
          </a:p>
          <a:p>
            <a:pPr marL="171450" indent="-171450">
              <a:buFontTx/>
              <a:buChar char="-"/>
            </a:pPr>
            <a:r>
              <a:rPr lang="ru-RU" sz="1200" dirty="0" smtClean="0"/>
              <a:t>Развивать умения составлять и букв слоги, из слогов слова.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2508" y="2805077"/>
            <a:ext cx="28807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Ход игры</a:t>
            </a:r>
            <a:r>
              <a:rPr lang="ru-RU" dirty="0" smtClean="0"/>
              <a:t>: ребятам предлагается запрограммировать мышь, так чтобы она дошла до определённого слога.</a:t>
            </a:r>
            <a:endParaRPr lang="ru-RU" dirty="0"/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7768962" y="4248866"/>
            <a:ext cx="529390" cy="54314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rId6" action="ppaction://hlinksldjump" highlightClick="1"/>
          </p:cNvPr>
          <p:cNvSpPr/>
          <p:nvPr/>
        </p:nvSpPr>
        <p:spPr>
          <a:xfrm>
            <a:off x="838773" y="4365744"/>
            <a:ext cx="646268" cy="49501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521456" y="4365744"/>
            <a:ext cx="1031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01889" y="4489498"/>
            <a:ext cx="199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884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75" y="212172"/>
            <a:ext cx="2885835" cy="3845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9" t="12740" r="17647"/>
          <a:stretch/>
        </p:blipFill>
        <p:spPr>
          <a:xfrm>
            <a:off x="6194544" y="950836"/>
            <a:ext cx="1966304" cy="3397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437594" y="269908"/>
            <a:ext cx="1388072" cy="440522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Игры на </a:t>
            </a:r>
            <a:r>
              <a:rPr lang="ru-RU" sz="1800" dirty="0" smtClean="0">
                <a:solidFill>
                  <a:schemeClr val="accent2"/>
                </a:solidFill>
              </a:rPr>
              <a:t>развитие</a:t>
            </a:r>
            <a:r>
              <a:rPr lang="ru-RU" sz="1800" dirty="0" smtClean="0"/>
              <a:t> эмоциональной </a:t>
            </a:r>
            <a:r>
              <a:rPr lang="ru-RU" sz="1800" dirty="0" smtClean="0">
                <a:solidFill>
                  <a:srgbClr val="00B050"/>
                </a:solidFill>
              </a:rPr>
              <a:t>сферы</a:t>
            </a:r>
            <a:endParaRPr lang="ru-RU" sz="1800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265" y="4228241"/>
            <a:ext cx="23719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«Изобрази эмоцию»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50165" y="212172"/>
            <a:ext cx="24475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«Кубик эмоций»</a:t>
            </a:r>
          </a:p>
          <a:p>
            <a:r>
              <a:rPr lang="ru-RU" dirty="0" smtClean="0"/>
              <a:t>Игра «Выбери свое настроение»</a:t>
            </a:r>
            <a:endParaRPr lang="ru-RU" dirty="0"/>
          </a:p>
        </p:txBody>
      </p:sp>
      <p:sp>
        <p:nvSpPr>
          <p:cNvPr id="9" name="Управляющая кнопка: домой 8">
            <a:hlinkClick r:id="rId4" action="ppaction://hlinksldjump" highlightClick="1"/>
          </p:cNvPr>
          <p:cNvSpPr/>
          <p:nvPr/>
        </p:nvSpPr>
        <p:spPr>
          <a:xfrm>
            <a:off x="8435856" y="4348037"/>
            <a:ext cx="419386" cy="52647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14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8" t="6804" r="5181" b="13196"/>
          <a:stretch/>
        </p:blipFill>
        <p:spPr>
          <a:xfrm>
            <a:off x="248622" y="261256"/>
            <a:ext cx="4615367" cy="32450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954" y="2079743"/>
            <a:ext cx="3802242" cy="2853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232018" y="261256"/>
            <a:ext cx="32657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/>
              <a:t>Дидактическая игра "Завари чай"</a:t>
            </a:r>
          </a:p>
          <a:p>
            <a:r>
              <a:rPr lang="ru-RU" sz="1200" dirty="0" smtClean="0"/>
              <a:t>Цель</a:t>
            </a:r>
            <a:r>
              <a:rPr lang="ru-RU" sz="1200" dirty="0"/>
              <a:t>: Игра для развития речи для детей 4-6 </a:t>
            </a:r>
            <a:r>
              <a:rPr lang="ru-RU" sz="1200" dirty="0" smtClean="0"/>
              <a:t>лет</a:t>
            </a:r>
            <a:endParaRPr lang="ru-RU" sz="1200" dirty="0"/>
          </a:p>
          <a:p>
            <a:r>
              <a:rPr lang="ru-RU" sz="1200" dirty="0"/>
              <a:t>Задачи:</a:t>
            </a:r>
          </a:p>
          <a:p>
            <a:r>
              <a:rPr lang="ru-RU" sz="1200" dirty="0" smtClean="0"/>
              <a:t>Научить </a:t>
            </a:r>
            <a:r>
              <a:rPr lang="ru-RU" sz="1200" dirty="0"/>
              <a:t>детей образовывать новые слова (прилагательные от имени</a:t>
            </a:r>
          </a:p>
          <a:p>
            <a:r>
              <a:rPr lang="ru-RU" sz="1200" dirty="0" smtClean="0"/>
              <a:t>существительного</a:t>
            </a:r>
            <a:r>
              <a:rPr lang="ru-RU" sz="1200" dirty="0"/>
              <a:t>)</a:t>
            </a:r>
          </a:p>
          <a:p>
            <a:r>
              <a:rPr lang="ru-RU" sz="1200" dirty="0" smtClean="0"/>
              <a:t>Определять </a:t>
            </a:r>
            <a:r>
              <a:rPr lang="ru-RU" sz="1200" dirty="0"/>
              <a:t>первый звук в слове</a:t>
            </a:r>
          </a:p>
          <a:p>
            <a:r>
              <a:rPr lang="ru-RU" sz="1200" dirty="0" smtClean="0"/>
              <a:t>Закрепить </a:t>
            </a:r>
            <a:r>
              <a:rPr lang="ru-RU" sz="1200" dirty="0"/>
              <a:t>знания о фруктах и ягодах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70305" y="3428451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b="1" u="sng" dirty="0">
                <a:solidFill>
                  <a:srgbClr val="111111"/>
                </a:solidFill>
                <a:latin typeface="Arial" panose="020B0604020202020204" pitchFamily="34" charset="0"/>
              </a:rPr>
              <a:t>Цель игры</a:t>
            </a:r>
            <a:r>
              <a:rPr lang="ru-RU" sz="1200" dirty="0">
                <a:solidFill>
                  <a:srgbClr val="111111"/>
                </a:solidFill>
                <a:latin typeface="Arial" panose="020B0604020202020204" pitchFamily="34" charset="0"/>
              </a:rPr>
              <a:t>: упражнять детей в классификации предметов по </a:t>
            </a:r>
            <a:r>
              <a:rPr lang="ru-RU" sz="1200" dirty="0" smtClean="0">
                <a:solidFill>
                  <a:srgbClr val="111111"/>
                </a:solidFill>
                <a:latin typeface="Arial" panose="020B0604020202020204" pitchFamily="34" charset="0"/>
              </a:rPr>
              <a:t>признаку; закреплять</a:t>
            </a:r>
            <a:r>
              <a:rPr lang="ru-RU" sz="1200" u="sng" dirty="0" smtClean="0">
                <a:solidFill>
                  <a:srgbClr val="111111"/>
                </a:solidFill>
                <a:latin typeface="Arial" panose="020B0604020202020204" pitchFamily="34" charset="0"/>
              </a:rPr>
              <a:t> </a:t>
            </a:r>
            <a:r>
              <a:rPr lang="ru-RU" sz="1200" u="sng" dirty="0">
                <a:solidFill>
                  <a:srgbClr val="111111"/>
                </a:solidFill>
                <a:latin typeface="Arial" panose="020B0604020202020204" pitchFamily="34" charset="0"/>
              </a:rPr>
              <a:t>в речи обобщающие понятия </a:t>
            </a:r>
            <a:r>
              <a:rPr lang="ru-RU" sz="1200" dirty="0">
                <a:solidFill>
                  <a:srgbClr val="111111"/>
                </a:solidFill>
                <a:latin typeface="Arial" panose="020B0604020202020204" pitchFamily="34" charset="0"/>
              </a:rPr>
              <a:t>: 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«мясные </a:t>
            </a:r>
            <a:r>
              <a:rPr lang="ru-RU" sz="1200" b="1" i="1" dirty="0">
                <a:solidFill>
                  <a:srgbClr val="111111"/>
                </a:solidFill>
                <a:latin typeface="Arial" panose="020B0604020202020204" pitchFamily="34" charset="0"/>
              </a:rPr>
              <a:t>продукты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»</a:t>
            </a:r>
            <a:r>
              <a:rPr lang="ru-RU" sz="1200" dirty="0">
                <a:solidFill>
                  <a:srgbClr val="111111"/>
                </a:solidFill>
                <a:latin typeface="Arial" panose="020B0604020202020204" pitchFamily="34" charset="0"/>
              </a:rPr>
              <a:t>, 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«молочные </a:t>
            </a:r>
            <a:r>
              <a:rPr lang="ru-RU" sz="1200" b="1" i="1" dirty="0">
                <a:solidFill>
                  <a:srgbClr val="111111"/>
                </a:solidFill>
                <a:latin typeface="Arial" panose="020B0604020202020204" pitchFamily="34" charset="0"/>
              </a:rPr>
              <a:t>продукты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»</a:t>
            </a:r>
            <a:r>
              <a:rPr lang="ru-RU" sz="1200" dirty="0">
                <a:solidFill>
                  <a:srgbClr val="111111"/>
                </a:solidFill>
                <a:latin typeface="Arial" panose="020B0604020202020204" pitchFamily="34" charset="0"/>
              </a:rPr>
              <a:t>, </a:t>
            </a:r>
            <a:endParaRPr lang="ru-RU" sz="1200" dirty="0" smtClean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r>
              <a:rPr lang="ru-RU" sz="1200" i="1" dirty="0" smtClean="0">
                <a:solidFill>
                  <a:srgbClr val="111111"/>
                </a:solidFill>
                <a:latin typeface="Arial" panose="020B0604020202020204" pitchFamily="34" charset="0"/>
              </a:rPr>
              <a:t>«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хлебные </a:t>
            </a:r>
            <a:r>
              <a:rPr lang="ru-RU" sz="1200" b="1" i="1" dirty="0">
                <a:solidFill>
                  <a:srgbClr val="111111"/>
                </a:solidFill>
                <a:latin typeface="Arial" panose="020B0604020202020204" pitchFamily="34" charset="0"/>
              </a:rPr>
              <a:t>продукты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»</a:t>
            </a:r>
            <a:r>
              <a:rPr lang="ru-RU" sz="1200" dirty="0">
                <a:solidFill>
                  <a:srgbClr val="111111"/>
                </a:solidFill>
                <a:latin typeface="Arial" panose="020B0604020202020204" pitchFamily="34" charset="0"/>
              </a:rPr>
              <a:t>, 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«овощи»</a:t>
            </a:r>
            <a:r>
              <a:rPr lang="ru-RU" sz="1200" dirty="0">
                <a:solidFill>
                  <a:srgbClr val="111111"/>
                </a:solidFill>
                <a:latin typeface="Arial" panose="020B0604020202020204" pitchFamily="34" charset="0"/>
              </a:rPr>
              <a:t>, </a:t>
            </a:r>
            <a:r>
              <a:rPr lang="ru-RU" sz="1200" i="1" dirty="0">
                <a:solidFill>
                  <a:srgbClr val="111111"/>
                </a:solidFill>
                <a:latin typeface="Arial" panose="020B0604020202020204" pitchFamily="34" charset="0"/>
              </a:rPr>
              <a:t>«фрукты</a:t>
            </a:r>
            <a:r>
              <a:rPr lang="ru-RU" sz="1200" i="1" dirty="0" smtClean="0">
                <a:solidFill>
                  <a:srgbClr val="111111"/>
                </a:solidFill>
                <a:latin typeface="Arial" panose="020B0604020202020204" pitchFamily="34" charset="0"/>
              </a:rPr>
              <a:t>»</a:t>
            </a:r>
            <a:r>
              <a:rPr lang="ru-RU" sz="1200" dirty="0" smtClean="0">
                <a:solidFill>
                  <a:srgbClr val="111111"/>
                </a:solidFill>
                <a:latin typeface="Arial" panose="020B0604020202020204" pitchFamily="34" charset="0"/>
              </a:rPr>
              <a:t>, «посуда»; развивать </a:t>
            </a:r>
            <a:r>
              <a:rPr lang="ru-RU" sz="1200" dirty="0">
                <a:solidFill>
                  <a:srgbClr val="111111"/>
                </a:solidFill>
                <a:latin typeface="Arial" panose="020B0604020202020204" pitchFamily="34" charset="0"/>
              </a:rPr>
              <a:t>логическое мышление, память, внимание.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90973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25" y="216628"/>
            <a:ext cx="2748331" cy="3661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960" y="216628"/>
            <a:ext cx="2743202" cy="3655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66" y="399836"/>
            <a:ext cx="2473323" cy="3295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53762" y="4111362"/>
            <a:ext cx="22000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данном фото ребенок собирает букву – </a:t>
            </a:r>
            <a:r>
              <a:rPr lang="ru-RU" dirty="0" err="1" smtClean="0"/>
              <a:t>пазл</a:t>
            </a:r>
            <a:r>
              <a:rPr lang="ru-RU" dirty="0" smtClean="0"/>
              <a:t> и называет её!</a:t>
            </a:r>
            <a:r>
              <a:rPr lang="ru-RU" dirty="0" smtClean="0">
                <a:sym typeface="Wingdings" panose="05000000000000000000" pitchFamily="2" charset="2"/>
              </a:rPr>
              <a:t>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 flipV="1">
            <a:off x="1966304" y="3562637"/>
            <a:ext cx="144378" cy="7700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5736" y="4276366"/>
            <a:ext cx="4544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2х фото выше ребята собирают поле для игры в </a:t>
            </a:r>
            <a:r>
              <a:rPr lang="en-US" dirty="0" smtClean="0"/>
              <a:t>STEM</a:t>
            </a:r>
            <a:r>
              <a:rPr lang="ru-RU" dirty="0" smtClean="0"/>
              <a:t>- </a:t>
            </a:r>
            <a:r>
              <a:rPr lang="ru-RU" dirty="0" err="1" smtClean="0"/>
              <a:t>робомышь</a:t>
            </a:r>
            <a:r>
              <a:rPr lang="ru-RU" dirty="0" smtClean="0"/>
              <a:t>. </a:t>
            </a:r>
            <a:endParaRPr lang="ru-RU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 flipH="1" flipV="1">
            <a:off x="5170143" y="3774479"/>
            <a:ext cx="453761" cy="63251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6222045" y="3623224"/>
            <a:ext cx="336884" cy="7837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739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25" t="-3131" r="1825" b="12720"/>
          <a:stretch/>
        </p:blipFill>
        <p:spPr>
          <a:xfrm>
            <a:off x="140888" y="62664"/>
            <a:ext cx="2636789" cy="31763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11" b="23648"/>
          <a:stretch/>
        </p:blipFill>
        <p:spPr>
          <a:xfrm>
            <a:off x="3860279" y="220006"/>
            <a:ext cx="2291065" cy="2028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3" t="4007" b="16376"/>
          <a:stretch/>
        </p:blipFill>
        <p:spPr>
          <a:xfrm>
            <a:off x="6151344" y="1598481"/>
            <a:ext cx="2784656" cy="3141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03" t="33120" r="7078" b="28780"/>
          <a:stretch/>
        </p:blipFill>
        <p:spPr>
          <a:xfrm>
            <a:off x="128575" y="3378897"/>
            <a:ext cx="3045708" cy="16202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68932" y="972486"/>
            <a:ext cx="2083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Игра «Какой сок?»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«Какое варенье?»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3864" y="2248186"/>
            <a:ext cx="2007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«Определи первый звук в слове и догадайся какое получилось слово?»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846329" y="371260"/>
            <a:ext cx="9638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Игра «МОЙ,</a:t>
            </a:r>
          </a:p>
          <a:p>
            <a:r>
              <a:rPr lang="ru-RU" dirty="0" smtClean="0"/>
              <a:t>МОЯ, МОЁ, МОИ»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4691343"/>
            <a:ext cx="1956768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Звуковые часы</a:t>
            </a:r>
            <a:endParaRPr lang="ru-RU" sz="1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263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8145" y="914401"/>
            <a:ext cx="71226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solidFill>
                  <a:srgbClr val="00B050"/>
                </a:solidFill>
              </a:rPr>
              <a:t>Спасибо </a:t>
            </a:r>
          </a:p>
          <a:p>
            <a:pPr algn="ctr"/>
            <a:r>
              <a:rPr lang="ru-RU" sz="6600" dirty="0" smtClean="0">
                <a:solidFill>
                  <a:srgbClr val="00B050"/>
                </a:solidFill>
              </a:rPr>
              <a:t>за </a:t>
            </a:r>
          </a:p>
          <a:p>
            <a:pPr algn="ctr"/>
            <a:r>
              <a:rPr lang="ru-RU" sz="6600" dirty="0" smtClean="0">
                <a:solidFill>
                  <a:srgbClr val="00B050"/>
                </a:solidFill>
              </a:rPr>
              <a:t>внимание!</a:t>
            </a:r>
            <a:endParaRPr lang="ru-RU" sz="6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05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995</Words>
  <Application>Microsoft Office PowerPoint</Application>
  <PresentationFormat>Экран (16:9)</PresentationFormat>
  <Paragraphs>159</Paragraphs>
  <Slides>31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Wingdings</vt:lpstr>
      <vt:lpstr>Arial</vt:lpstr>
      <vt:lpstr>Nunito</vt:lpstr>
      <vt:lpstr>Calibri</vt:lpstr>
      <vt:lpstr>Shift</vt:lpstr>
      <vt:lpstr>Здравствуйте!  Мы, педагоги МДОУ №5 г. Черемхово, хотели бы представить вашему вниманию, визитную карточку уголка по развитию речи под названием «Речевичок»!</vt:lpstr>
      <vt:lpstr>Уголок по развитию речи “РЕЧЕВИЧОК”   </vt:lpstr>
      <vt:lpstr>Наш Герой уголка “Букваешка”</vt:lpstr>
      <vt:lpstr>Предметы мебели в уголке “Речевичке”</vt:lpstr>
      <vt:lpstr>Наполняемость</vt:lpstr>
      <vt:lpstr>Игровые наборы для развития речевого дыхания</vt:lpstr>
      <vt:lpstr>2. Игровые наборы для развития артикуляционного  аппарата           </vt:lpstr>
      <vt:lpstr>3. Игровые наборы для развития Мелкой моторики </vt:lpstr>
      <vt:lpstr>4. Настольно - печатные игры (игры с буквами) </vt:lpstr>
      <vt:lpstr>5.             Игры на классификацию</vt:lpstr>
      <vt:lpstr>6. Речевые игры  </vt:lpstr>
      <vt:lpstr>7. Игры на развитие психических процессов</vt:lpstr>
      <vt:lpstr>8.  Игры на развитие эмоциональной сферы</vt:lpstr>
      <vt:lpstr>                      9.        Атрибуты для театральных игр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Уголок по развитию речи “РЕЧЕВИЧОК”    Возрастная группа: Подготовительная</dc:title>
  <dc:creator>SnowBars</dc:creator>
  <cp:lastModifiedBy>SnowBars</cp:lastModifiedBy>
  <cp:revision>32</cp:revision>
  <dcterms:modified xsi:type="dcterms:W3CDTF">2021-04-10T12:47:39Z</dcterms:modified>
</cp:coreProperties>
</file>