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.jpg" ContentType="image/jpg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9" r:id="rId4"/>
    <p:sldId id="268" r:id="rId5"/>
    <p:sldId id="270" r:id="rId6"/>
    <p:sldId id="271" r:id="rId7"/>
    <p:sldId id="272" r:id="rId8"/>
    <p:sldId id="269" r:id="rId9"/>
  </p:sldIdLst>
  <p:sldSz cx="9144000" cy="5143500" type="screen16x9"/>
  <p:notesSz cx="9144000" cy="51435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84" y="-6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5332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778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68419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35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070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685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6182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844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127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95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763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11/10/2025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1764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object 20"/>
          <p:cNvSpPr txBox="1"/>
          <p:nvPr/>
        </p:nvSpPr>
        <p:spPr>
          <a:xfrm>
            <a:off x="685800" y="285750"/>
            <a:ext cx="8001000" cy="187230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501650" marR="492759" algn="ctr">
              <a:lnSpc>
                <a:spcPct val="100000"/>
              </a:lnSpc>
              <a:spcBef>
                <a:spcPts val="100"/>
              </a:spcBef>
            </a:pPr>
            <a:r>
              <a:rPr lang="ru-RU" sz="4000" b="1" i="1" dirty="0" smtClean="0">
                <a:solidFill>
                  <a:srgbClr val="001F5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Рабочая программа воспитания </a:t>
            </a:r>
          </a:p>
          <a:p>
            <a:pPr marL="501650" marR="492759" algn="ctr">
              <a:lnSpc>
                <a:spcPct val="100000"/>
              </a:lnSpc>
              <a:spcBef>
                <a:spcPts val="100"/>
              </a:spcBef>
            </a:pPr>
            <a:r>
              <a:rPr lang="ru-RU" sz="4000" b="1" i="1" dirty="0" smtClean="0">
                <a:solidFill>
                  <a:srgbClr val="001F5F"/>
                </a:solidFill>
                <a:latin typeface="Georgia" panose="02040502050405020303" pitchFamily="18" charset="0"/>
                <a:cs typeface="Arial" panose="020B0604020202020204" pitchFamily="34" charset="0"/>
              </a:rPr>
              <a:t>в структуре ДОП</a:t>
            </a:r>
            <a:endParaRPr sz="4000" dirty="0">
              <a:latin typeface="Georgia" panose="02040502050405020303" pitchFamily="18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724150"/>
            <a:ext cx="2895600" cy="21717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92836" y="188976"/>
            <a:ext cx="8113776" cy="36515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6133591" y="0"/>
            <a:ext cx="2853055" cy="2393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0" i="0" spc="-5" dirty="0">
                <a:latin typeface="Constantia"/>
                <a:cs typeface="Constantia"/>
              </a:rPr>
              <a:t>ч.9 </a:t>
            </a:r>
            <a:r>
              <a:rPr sz="1400" b="0" i="0" dirty="0">
                <a:latin typeface="Constantia"/>
                <a:cs typeface="Constantia"/>
              </a:rPr>
              <a:t>ст.2 ФЗ «Об образовании в</a:t>
            </a:r>
            <a:r>
              <a:rPr sz="1400" b="0" i="0" spc="-100" dirty="0">
                <a:latin typeface="Constantia"/>
                <a:cs typeface="Constantia"/>
              </a:rPr>
              <a:t> </a:t>
            </a:r>
            <a:r>
              <a:rPr sz="1400" b="0" i="0" dirty="0">
                <a:latin typeface="Constantia"/>
                <a:cs typeface="Constantia"/>
              </a:rPr>
              <a:t>РФ»</a:t>
            </a:r>
            <a:endParaRPr sz="1400">
              <a:latin typeface="Constantia"/>
              <a:cs typeface="Constant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60095" y="4020108"/>
            <a:ext cx="8625205" cy="6667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0000"/>
              </a:lnSpc>
              <a:spcBef>
                <a:spcPts val="100"/>
              </a:spcBef>
            </a:pPr>
            <a:r>
              <a:rPr sz="1400" b="1" spc="-10" dirty="0">
                <a:solidFill>
                  <a:srgbClr val="FF0000"/>
                </a:solidFill>
                <a:latin typeface="Constantia"/>
                <a:cs typeface="Constantia"/>
              </a:rPr>
              <a:t>Структура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дополнительной общеобразовательной программы должна содержать все указанные 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в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определении компоненты,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а их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последовательность, логику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и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порядок устанавливает 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образовательная </a:t>
            </a:r>
            <a:r>
              <a:rPr sz="1400" b="1" spc="-5" dirty="0">
                <a:solidFill>
                  <a:srgbClr val="FF0000"/>
                </a:solidFill>
                <a:latin typeface="Constantia"/>
                <a:cs typeface="Constantia"/>
              </a:rPr>
              <a:t>организация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локальным нормативным</a:t>
            </a:r>
            <a:r>
              <a:rPr sz="1400" b="1" spc="-12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400" b="1" dirty="0">
                <a:solidFill>
                  <a:srgbClr val="FF0000"/>
                </a:solidFill>
                <a:latin typeface="Constantia"/>
                <a:cs typeface="Constantia"/>
              </a:rPr>
              <a:t>актом.</a:t>
            </a:r>
            <a:endParaRPr sz="1400" dirty="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11852" y="774700"/>
            <a:ext cx="2671237" cy="241652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3133325" y="802131"/>
            <a:ext cx="3126992" cy="238602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6489230" y="802131"/>
            <a:ext cx="2387887" cy="239973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376421"/>
            <a:ext cx="155448" cy="1285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211327" y="2493391"/>
            <a:ext cx="240474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5400" algn="ctr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Концепция</a:t>
            </a:r>
            <a:r>
              <a:rPr sz="1200" b="1" spc="1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развития</a:t>
            </a:r>
            <a:endParaRPr sz="1200">
              <a:latin typeface="Constantia"/>
              <a:cs typeface="Constantia"/>
            </a:endParaRPr>
          </a:p>
          <a:p>
            <a:pPr marR="26034" algn="ctr">
              <a:lnSpc>
                <a:spcPct val="100000"/>
              </a:lnSpc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дополнительного</a:t>
            </a:r>
            <a:endParaRPr sz="12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образования детей до 2030</a:t>
            </a:r>
            <a:r>
              <a:rPr sz="1200" b="1" spc="-5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года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6850506" y="2598634"/>
            <a:ext cx="1636395" cy="441325"/>
          </a:xfrm>
          <a:prstGeom prst="rect">
            <a:avLst/>
          </a:prstGeom>
        </p:spPr>
        <p:txBody>
          <a:bodyPr vert="horz" wrap="square" lIns="0" tIns="3746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295"/>
              </a:spcBef>
            </a:pP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Санитарные</a:t>
            </a:r>
            <a:r>
              <a:rPr sz="1200" b="1" spc="-3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правила</a:t>
            </a:r>
            <a:endParaRPr sz="1200">
              <a:latin typeface="Constantia"/>
              <a:cs typeface="Constantia"/>
            </a:endParaRPr>
          </a:p>
          <a:p>
            <a:pPr marR="9525" algn="ctr">
              <a:lnSpc>
                <a:spcPct val="100000"/>
              </a:lnSpc>
              <a:spcBef>
                <a:spcPts val="195"/>
              </a:spcBef>
            </a:pP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СП</a:t>
            </a:r>
            <a:r>
              <a:rPr sz="1200" b="1" spc="-20" dirty="0">
                <a:solidFill>
                  <a:srgbClr val="001F5F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2.4.3648-20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3740911" y="1213484"/>
            <a:ext cx="200025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5575" marR="149225" algn="ctr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Приказ</a:t>
            </a:r>
            <a:r>
              <a:rPr sz="1200" b="1" spc="-6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Министерства  просвещения</a:t>
            </a:r>
            <a:endParaRPr sz="1200">
              <a:latin typeface="Constantia"/>
              <a:cs typeface="Constantia"/>
            </a:endParaRPr>
          </a:p>
          <a:p>
            <a:pPr marL="12700" marR="5080"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Российской Федерации</a:t>
            </a:r>
            <a:r>
              <a:rPr sz="1200" b="1" spc="-3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от 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09 ноября 2018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г. №</a:t>
            </a:r>
            <a:r>
              <a:rPr sz="1200" b="1" spc="-6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196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54888" y="1278763"/>
            <a:ext cx="238379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1270" algn="ctr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Концепция развития  дополнительного</a:t>
            </a:r>
            <a:r>
              <a:rPr sz="1200" b="1" spc="-4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образования  детей (04.09.2014</a:t>
            </a:r>
            <a:r>
              <a:rPr sz="1200" b="1" spc="-4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№1726-р)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3237992" y="2618613"/>
            <a:ext cx="27743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9415" marR="5080" indent="-387350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Приказ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Министерства просвещения 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РФ от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27 июля 2022 </a:t>
            </a:r>
            <a:r>
              <a:rPr sz="1200" b="1" dirty="0">
                <a:solidFill>
                  <a:srgbClr val="001F5F"/>
                </a:solidFill>
                <a:latin typeface="Constantia"/>
                <a:cs typeface="Constantia"/>
              </a:rPr>
              <a:t>г. N </a:t>
            </a:r>
            <a:r>
              <a:rPr sz="1200" b="1" spc="-5" dirty="0">
                <a:solidFill>
                  <a:srgbClr val="001F5F"/>
                </a:solidFill>
                <a:latin typeface="Constantia"/>
                <a:cs typeface="Constantia"/>
              </a:rPr>
              <a:t>629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7038593" y="1277492"/>
            <a:ext cx="1517650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СанПиН</a:t>
            </a:r>
            <a:r>
              <a:rPr sz="1200" b="1" spc="-4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2.4.4.3172-14</a:t>
            </a:r>
            <a:endParaRPr sz="1200">
              <a:latin typeface="Constantia"/>
              <a:cs typeface="Constantia"/>
            </a:endParaRPr>
          </a:p>
        </p:txBody>
      </p:sp>
      <p:sp>
        <p:nvSpPr>
          <p:cNvPr id="20" name="object 20"/>
          <p:cNvSpPr txBox="1">
            <a:spLocks noGrp="1"/>
          </p:cNvSpPr>
          <p:nvPr>
            <p:ph type="title"/>
          </p:nvPr>
        </p:nvSpPr>
        <p:spPr>
          <a:xfrm>
            <a:off x="2287016" y="-19150"/>
            <a:ext cx="5065395" cy="80855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3189" algn="ctr">
              <a:lnSpc>
                <a:spcPct val="100000"/>
              </a:lnSpc>
              <a:spcBef>
                <a:spcPts val="325"/>
              </a:spcBef>
            </a:pPr>
            <a:r>
              <a:rPr dirty="0">
                <a:latin typeface="Georgia" panose="02040502050405020303" pitchFamily="18" charset="0"/>
                <a:cs typeface="Arial" panose="020B0604020202020204" pitchFamily="34" charset="0"/>
              </a:rPr>
              <a:t>Пояснительная</a:t>
            </a:r>
            <a:r>
              <a:rPr spc="-25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dirty="0">
                <a:latin typeface="Georgia" panose="02040502050405020303" pitchFamily="18" charset="0"/>
                <a:cs typeface="Arial" panose="020B0604020202020204" pitchFamily="34" charset="0"/>
              </a:rPr>
              <a:t>записка</a:t>
            </a:r>
          </a:p>
          <a:p>
            <a:pPr marL="12700">
              <a:lnSpc>
                <a:spcPct val="100000"/>
              </a:lnSpc>
              <a:spcBef>
                <a:spcPts val="114"/>
              </a:spcBef>
            </a:pPr>
            <a:r>
              <a:rPr sz="1600" i="1" spc="-10" dirty="0">
                <a:solidFill>
                  <a:srgbClr val="FF0000"/>
                </a:solidFill>
                <a:latin typeface="Georgia" panose="02040502050405020303" pitchFamily="18" charset="0"/>
                <a:cs typeface="Constantia"/>
              </a:rPr>
              <a:t>АКТУАЛЬНЫЕ </a:t>
            </a:r>
            <a:r>
              <a:rPr sz="1600" i="1" spc="-5" dirty="0">
                <a:solidFill>
                  <a:srgbClr val="FF0000"/>
                </a:solidFill>
                <a:latin typeface="Georgia" panose="02040502050405020303" pitchFamily="18" charset="0"/>
                <a:cs typeface="Constantia"/>
              </a:rPr>
              <a:t>нормативно-правовые</a:t>
            </a:r>
            <a:r>
              <a:rPr sz="1600" i="1" spc="-10" dirty="0">
                <a:solidFill>
                  <a:srgbClr val="FF0000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600" i="1" spc="-5" dirty="0">
                <a:solidFill>
                  <a:srgbClr val="FF0000"/>
                </a:solidFill>
                <a:latin typeface="Georgia" panose="02040502050405020303" pitchFamily="18" charset="0"/>
                <a:cs typeface="Constantia"/>
              </a:rPr>
              <a:t>документы</a:t>
            </a:r>
            <a:endParaRPr sz="1600" dirty="0">
              <a:latin typeface="Georgia" panose="02040502050405020303" pitchFamily="18" charset="0"/>
              <a:cs typeface="Constantia"/>
            </a:endParaRPr>
          </a:p>
        </p:txBody>
      </p:sp>
      <p:sp>
        <p:nvSpPr>
          <p:cNvPr id="21" name="object 21"/>
          <p:cNvSpPr/>
          <p:nvPr/>
        </p:nvSpPr>
        <p:spPr>
          <a:xfrm>
            <a:off x="3118115" y="3551428"/>
            <a:ext cx="4966701" cy="159207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 txBox="1"/>
          <p:nvPr/>
        </p:nvSpPr>
        <p:spPr>
          <a:xfrm>
            <a:off x="3432428" y="3935983"/>
            <a:ext cx="4234180" cy="11233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97205">
              <a:lnSpc>
                <a:spcPct val="100000"/>
              </a:lnSpc>
              <a:spcBef>
                <a:spcPts val="100"/>
              </a:spcBef>
            </a:pP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Приказ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Минобрнауки России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от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23 августа 2017</a:t>
            </a:r>
            <a:r>
              <a:rPr sz="1200" b="1" spc="-3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г.</a:t>
            </a:r>
            <a:endParaRPr sz="1200">
              <a:latin typeface="Constantia"/>
              <a:cs typeface="Constantia"/>
            </a:endParaRPr>
          </a:p>
          <a:p>
            <a:pPr marL="79375" marR="69850" indent="525780">
              <a:lnSpc>
                <a:spcPct val="100000"/>
              </a:lnSpc>
            </a:pP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№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816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«Об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утверждении Порядка применения  организациями, осуществляющими</a:t>
            </a:r>
            <a:r>
              <a:rPr sz="1200" b="1" spc="4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образовательную</a:t>
            </a:r>
            <a:endParaRPr sz="12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деятельность, электронного обучения,</a:t>
            </a:r>
            <a:r>
              <a:rPr sz="1200" b="1" spc="2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дистанционных</a:t>
            </a:r>
            <a:endParaRPr sz="1200">
              <a:latin typeface="Constantia"/>
              <a:cs typeface="Constantia"/>
            </a:endParaRPr>
          </a:p>
          <a:p>
            <a:pPr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образовательных технологий </a:t>
            </a:r>
            <a:r>
              <a:rPr sz="1200" b="1" dirty="0">
                <a:solidFill>
                  <a:srgbClr val="FF0000"/>
                </a:solidFill>
                <a:latin typeface="Constantia"/>
                <a:cs typeface="Constantia"/>
              </a:rPr>
              <a:t>при</a:t>
            </a:r>
            <a:r>
              <a:rPr sz="1200" b="1" spc="-25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реализации</a:t>
            </a:r>
            <a:endParaRPr sz="1200">
              <a:latin typeface="Constantia"/>
              <a:cs typeface="Constantia"/>
            </a:endParaRPr>
          </a:p>
          <a:p>
            <a:pPr marL="635" algn="ctr">
              <a:lnSpc>
                <a:spcPct val="100000"/>
              </a:lnSpc>
            </a:pP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образовательных</a:t>
            </a:r>
            <a:r>
              <a:rPr sz="1200" b="1" spc="-20" dirty="0">
                <a:solidFill>
                  <a:srgbClr val="FF0000"/>
                </a:solidFill>
                <a:latin typeface="Constantia"/>
                <a:cs typeface="Constantia"/>
              </a:rPr>
              <a:t> </a:t>
            </a:r>
            <a:r>
              <a:rPr sz="1200" b="1" spc="-5" dirty="0">
                <a:solidFill>
                  <a:srgbClr val="FF0000"/>
                </a:solidFill>
                <a:latin typeface="Constantia"/>
                <a:cs typeface="Constantia"/>
              </a:rPr>
              <a:t>программ».</a:t>
            </a:r>
            <a:endParaRPr sz="1200">
              <a:latin typeface="Constantia"/>
              <a:cs typeface="Constantia"/>
            </a:endParaRPr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3424019"/>
            <a:ext cx="1981200" cy="14859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18215" y="1113822"/>
            <a:ext cx="2525395" cy="906780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058814" y="1218394"/>
            <a:ext cx="2139950" cy="71120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sz="1200" b="1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200" b="1" spc="-14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особенности  организуемого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065" marR="5080" algn="ctr">
              <a:lnSpc>
                <a:spcPts val="1320"/>
              </a:lnSpc>
            </a:pPr>
            <a:r>
              <a:rPr sz="1200" b="1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воспитательного процесса</a:t>
            </a:r>
            <a:r>
              <a:rPr sz="1200" b="1" spc="-16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 </a:t>
            </a:r>
            <a:r>
              <a:rPr sz="1200" b="1" spc="-25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ДОО</a:t>
            </a:r>
            <a:endParaRPr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866091" y="2362479"/>
            <a:ext cx="2525395" cy="907415"/>
            <a:chOff x="929576" y="2656268"/>
            <a:chExt cx="2525395" cy="907415"/>
          </a:xfrm>
        </p:grpSpPr>
        <p:sp>
          <p:nvSpPr>
            <p:cNvPr id="7" name="object 7"/>
            <p:cNvSpPr/>
            <p:nvPr/>
          </p:nvSpPr>
          <p:spPr>
            <a:xfrm>
              <a:off x="942593" y="2669285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79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59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59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42593" y="2669285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79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59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59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1334263" y="2560590"/>
            <a:ext cx="1826578" cy="36420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274320" marR="5080" indent="-262255">
              <a:lnSpc>
                <a:spcPts val="1320"/>
              </a:lnSpc>
              <a:spcBef>
                <a:spcPts val="240"/>
              </a:spcBef>
            </a:pPr>
            <a:r>
              <a:rPr sz="1200" b="1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r>
              <a:rPr sz="1200" b="1" spc="-13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5" dirty="0" err="1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содержание</a:t>
            </a:r>
            <a:r>
              <a:rPr sz="1200" b="1" spc="-1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1200" b="1" spc="-10" dirty="0" err="1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929639" y="3589020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object 13"/>
          <p:cNvSpPr txBox="1"/>
          <p:nvPr/>
        </p:nvSpPr>
        <p:spPr>
          <a:xfrm>
            <a:off x="1148892" y="3835704"/>
            <a:ext cx="2084070" cy="3765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ts val="1380"/>
              </a:lnSpc>
              <a:spcBef>
                <a:spcPts val="100"/>
              </a:spcBef>
            </a:pPr>
            <a:r>
              <a:rPr sz="1200" b="1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Планируемые </a:t>
            </a:r>
            <a:r>
              <a:rPr sz="1200" b="1" spc="-2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результаты</a:t>
            </a:r>
            <a:r>
              <a:rPr sz="1200" b="1" spc="-15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1380"/>
              </a:lnSpc>
            </a:pPr>
            <a:r>
              <a:rPr sz="1200" b="1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формы </a:t>
            </a:r>
            <a:r>
              <a:rPr sz="1200" b="1" dirty="0" err="1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их</a:t>
            </a:r>
            <a:r>
              <a:rPr sz="1200" b="1" spc="-9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200" b="1" spc="-10" dirty="0" err="1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проявления</a:t>
            </a:r>
            <a:endParaRPr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43941"/>
            <a:ext cx="743839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Georgia" panose="02040502050405020303" pitchFamily="18" charset="0"/>
                <a:cs typeface="Arial" panose="020B0604020202020204" pitchFamily="34" charset="0"/>
              </a:rPr>
              <a:t>Рабочая программа</a:t>
            </a:r>
            <a:r>
              <a:rPr sz="3200" spc="-130" dirty="0">
                <a:latin typeface="Georgia" panose="02040502050405020303" pitchFamily="18" charset="0"/>
                <a:cs typeface="Arial" panose="020B0604020202020204" pitchFamily="34" charset="0"/>
              </a:rPr>
              <a:t> </a:t>
            </a:r>
            <a:r>
              <a:rPr sz="3200" dirty="0">
                <a:latin typeface="Georgia" panose="02040502050405020303" pitchFamily="18" charset="0"/>
                <a:cs typeface="Arial" panose="020B0604020202020204" pitchFamily="34" charset="0"/>
              </a:rPr>
              <a:t>воспитания</a:t>
            </a:r>
          </a:p>
        </p:txBody>
      </p:sp>
      <p:sp>
        <p:nvSpPr>
          <p:cNvPr id="18" name="object 18"/>
          <p:cNvSpPr txBox="1"/>
          <p:nvPr/>
        </p:nvSpPr>
        <p:spPr>
          <a:xfrm>
            <a:off x="831169" y="581467"/>
            <a:ext cx="7811385" cy="244106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1007744" marR="5080" indent="-995680" algn="ctr">
              <a:lnSpc>
                <a:spcPct val="100600"/>
              </a:lnSpc>
              <a:spcBef>
                <a:spcPts val="85"/>
              </a:spcBef>
            </a:pPr>
            <a:r>
              <a:rPr sz="1600" b="1" spc="-10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</a:t>
            </a:r>
            <a:r>
              <a:rPr sz="1600" b="1" spc="-1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sz="16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обучающихся по </a:t>
            </a:r>
            <a:r>
              <a:rPr sz="1600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данной</a:t>
            </a:r>
            <a:r>
              <a:rPr sz="1600" b="1" spc="9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программе</a:t>
            </a:r>
            <a:endParaRPr sz="16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9" name="object 2"/>
          <p:cNvGrpSpPr/>
          <p:nvPr/>
        </p:nvGrpSpPr>
        <p:grpSpPr>
          <a:xfrm>
            <a:off x="3930938" y="913693"/>
            <a:ext cx="5088966" cy="1127382"/>
            <a:chOff x="929639" y="1641348"/>
            <a:chExt cx="2525395" cy="906780"/>
          </a:xfrm>
        </p:grpSpPr>
        <p:sp>
          <p:nvSpPr>
            <p:cNvPr id="20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Прямоугольник 21"/>
          <p:cNvSpPr/>
          <p:nvPr/>
        </p:nvSpPr>
        <p:spPr>
          <a:xfrm>
            <a:off x="4137169" y="108632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должна соответствовать современному национальному воспитательному  идеалу, основываться на базовых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нашего общества ценностях, общая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цель  воспитания– личностное развитие</a:t>
            </a:r>
            <a:r>
              <a:rPr lang="ru-RU" sz="1200" spc="14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учащихся</a:t>
            </a:r>
            <a:endParaRPr lang="ru-RU" sz="1200" dirty="0"/>
          </a:p>
        </p:txBody>
      </p:sp>
      <p:grpSp>
        <p:nvGrpSpPr>
          <p:cNvPr id="23" name="object 2"/>
          <p:cNvGrpSpPr/>
          <p:nvPr/>
        </p:nvGrpSpPr>
        <p:grpSpPr>
          <a:xfrm>
            <a:off x="3883011" y="2154166"/>
            <a:ext cx="5127108" cy="1559437"/>
            <a:chOff x="942593" y="1654302"/>
            <a:chExt cx="2504485" cy="891779"/>
          </a:xfrm>
        </p:grpSpPr>
        <p:sp>
          <p:nvSpPr>
            <p:cNvPr id="24" name="object 3"/>
            <p:cNvSpPr/>
            <p:nvPr/>
          </p:nvSpPr>
          <p:spPr>
            <a:xfrm>
              <a:off x="947718" y="1664701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Прямоугольник 25"/>
          <p:cNvSpPr/>
          <p:nvPr/>
        </p:nvSpPr>
        <p:spPr>
          <a:xfrm>
            <a:off x="3959580" y="2240129"/>
            <a:ext cx="4984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0805" marR="83185" lvl="0" algn="just">
              <a:spcBef>
                <a:spcPts val="330"/>
              </a:spcBef>
            </a:pP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конкретное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практическое наполнение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различных </a:t>
            </a:r>
            <a:r>
              <a:rPr lang="ru-RU" sz="120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видов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 </a:t>
            </a:r>
            <a:r>
              <a:rPr lang="ru-RU" sz="120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  </a:t>
            </a:r>
            <a:r>
              <a:rPr lang="ru-RU" sz="1200" spc="-5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деятельности, организационная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оболочка деятельности,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виды и формы  индивидуальной или совместной с детьми деятельности,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достижения цели  воспитания (ролевая игра или игра по станциям, беседа или дискуссия, поход  выходного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дня, трудовой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десант и</a:t>
            </a:r>
            <a:r>
              <a:rPr lang="ru-RU" sz="1200" spc="13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т.п.).</a:t>
            </a:r>
            <a:endParaRPr lang="ru-RU" sz="1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7" name="object 2"/>
          <p:cNvGrpSpPr/>
          <p:nvPr/>
        </p:nvGrpSpPr>
        <p:grpSpPr>
          <a:xfrm>
            <a:off x="3957042" y="3905310"/>
            <a:ext cx="5044084" cy="876240"/>
            <a:chOff x="942593" y="1654302"/>
            <a:chExt cx="2499360" cy="881380"/>
          </a:xfrm>
        </p:grpSpPr>
        <p:sp>
          <p:nvSpPr>
            <p:cNvPr id="28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Прямоугольник 29"/>
          <p:cNvSpPr/>
          <p:nvPr/>
        </p:nvSpPr>
        <p:spPr>
          <a:xfrm>
            <a:off x="4206365" y="403491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 воспитания– это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 изменения в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личностном развитии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детей,  </a:t>
            </a:r>
            <a:r>
              <a:rPr lang="ru-RU" sz="1200" spc="-1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которые взрослые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(педагоги) получили в процессе их</a:t>
            </a:r>
            <a:r>
              <a:rPr lang="ru-RU" sz="1200" spc="100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200" spc="-5" dirty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воспитания</a:t>
            </a:r>
            <a:endParaRPr lang="ru-RU" sz="12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132712"/>
            <a:ext cx="2677795" cy="835705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47136" y="3514238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1573246" y="169438"/>
            <a:ext cx="743839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Georgia" panose="02040502050405020303" pitchFamily="18" charset="0"/>
              </a:rPr>
              <a:t>Рабочая программа</a:t>
            </a:r>
            <a:r>
              <a:rPr sz="3200" spc="-130" dirty="0">
                <a:latin typeface="Georgia" panose="02040502050405020303" pitchFamily="18" charset="0"/>
              </a:rPr>
              <a:t> </a:t>
            </a:r>
            <a:r>
              <a:rPr sz="3200" dirty="0">
                <a:latin typeface="Georgia" panose="02040502050405020303" pitchFamily="18" charset="0"/>
              </a:rPr>
              <a:t>воспитания</a:t>
            </a:r>
          </a:p>
        </p:txBody>
      </p:sp>
      <p:grpSp>
        <p:nvGrpSpPr>
          <p:cNvPr id="20" name="object 2"/>
          <p:cNvGrpSpPr/>
          <p:nvPr/>
        </p:nvGrpSpPr>
        <p:grpSpPr>
          <a:xfrm>
            <a:off x="3685228" y="800861"/>
            <a:ext cx="5354141" cy="1875036"/>
            <a:chOff x="929639" y="1641348"/>
            <a:chExt cx="2525395" cy="906780"/>
          </a:xfrm>
        </p:grpSpPr>
        <p:sp>
          <p:nvSpPr>
            <p:cNvPr id="21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712693" y="937925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реализует задачу формирования готовности к самореализации в системе социальных отношений на основе формирования нового уровня социальной компетентности и </a:t>
            </a: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развития</a:t>
            </a: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5"/>
          <p:cNvSpPr txBox="1"/>
          <p:nvPr/>
        </p:nvSpPr>
        <p:spPr>
          <a:xfrm>
            <a:off x="805434" y="1281609"/>
            <a:ext cx="2133600" cy="369204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sz="1600" b="1" spc="-10" dirty="0" smtClean="0">
                <a:solidFill>
                  <a:srgbClr val="001F5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Социально-гуманитарная</a:t>
            </a:r>
            <a:endParaRPr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object 2"/>
          <p:cNvGrpSpPr/>
          <p:nvPr/>
        </p:nvGrpSpPr>
        <p:grpSpPr>
          <a:xfrm>
            <a:off x="3685363" y="3028950"/>
            <a:ext cx="5354141" cy="1875036"/>
            <a:chOff x="929639" y="1641348"/>
            <a:chExt cx="2525395" cy="906780"/>
          </a:xfrm>
        </p:grpSpPr>
        <p:sp>
          <p:nvSpPr>
            <p:cNvPr id="26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5"/>
          <p:cNvSpPr txBox="1"/>
          <p:nvPr/>
        </p:nvSpPr>
        <p:spPr>
          <a:xfrm>
            <a:off x="3797695" y="3259043"/>
            <a:ext cx="5332128" cy="171841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just">
              <a:spcBef>
                <a:spcPts val="240"/>
              </a:spcBef>
            </a:pP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позволяет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раскрыть творческий потенциал ребёнка и дать ему незаменимый опыт познания себя и преображения окружающего мира по законам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красоты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marR="308610" lvl="0" algn="just">
              <a:spcBef>
                <a:spcPts val="240"/>
              </a:spcBef>
            </a:pP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29" name="object 5"/>
          <p:cNvSpPr txBox="1"/>
          <p:nvPr/>
        </p:nvSpPr>
        <p:spPr>
          <a:xfrm>
            <a:off x="560090" y="3784828"/>
            <a:ext cx="2499360" cy="19749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spc="-1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Художественная</a:t>
            </a:r>
            <a:endParaRPr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227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132712"/>
            <a:ext cx="2677795" cy="835705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47136" y="3514238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169767"/>
            <a:ext cx="743839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Georgia" panose="02040502050405020303" pitchFamily="18" charset="0"/>
              </a:rPr>
              <a:t>Рабочая программа</a:t>
            </a:r>
            <a:r>
              <a:rPr sz="3200" spc="-130" dirty="0">
                <a:latin typeface="Georgia" panose="02040502050405020303" pitchFamily="18" charset="0"/>
              </a:rPr>
              <a:t> </a:t>
            </a:r>
            <a:r>
              <a:rPr sz="3200" dirty="0">
                <a:latin typeface="Georgia" panose="02040502050405020303" pitchFamily="18" charset="0"/>
              </a:rPr>
              <a:t>воспитания</a:t>
            </a:r>
          </a:p>
        </p:txBody>
      </p:sp>
      <p:grpSp>
        <p:nvGrpSpPr>
          <p:cNvPr id="20" name="object 2"/>
          <p:cNvGrpSpPr/>
          <p:nvPr/>
        </p:nvGrpSpPr>
        <p:grpSpPr>
          <a:xfrm>
            <a:off x="3685228" y="800861"/>
            <a:ext cx="5354141" cy="1875036"/>
            <a:chOff x="929639" y="1641348"/>
            <a:chExt cx="2525395" cy="906780"/>
          </a:xfrm>
        </p:grpSpPr>
        <p:sp>
          <p:nvSpPr>
            <p:cNvPr id="21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679508" y="1043136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воспитывает трудолюбие, формирует умения рационально распределять собственное время, адекватно анализировать результаты собственной деятельности</a:t>
            </a:r>
            <a:endParaRPr lang="ru-RU" dirty="0">
              <a:solidFill>
                <a:srgbClr val="0070C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5"/>
          <p:cNvSpPr txBox="1"/>
          <p:nvPr/>
        </p:nvSpPr>
        <p:spPr>
          <a:xfrm>
            <a:off x="685405" y="1460966"/>
            <a:ext cx="2373650" cy="20839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техническая</a:t>
            </a:r>
            <a:endParaRPr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object 2"/>
          <p:cNvGrpSpPr/>
          <p:nvPr/>
        </p:nvGrpSpPr>
        <p:grpSpPr>
          <a:xfrm>
            <a:off x="3685363" y="3028950"/>
            <a:ext cx="5354141" cy="1875036"/>
            <a:chOff x="929639" y="1641348"/>
            <a:chExt cx="2525395" cy="906780"/>
          </a:xfrm>
        </p:grpSpPr>
        <p:sp>
          <p:nvSpPr>
            <p:cNvPr id="26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5"/>
          <p:cNvSpPr txBox="1"/>
          <p:nvPr/>
        </p:nvSpPr>
        <p:spPr>
          <a:xfrm>
            <a:off x="3797695" y="3259043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потребность в общении с живой природой, интереса к познанию ее законов; убеждений в необходимости беречь природу, сохранять собственное и общественное здоровье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44598" y="3837406"/>
            <a:ext cx="3130344" cy="27828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spc="-1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естественнонаучная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4574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33400" y="1132712"/>
            <a:ext cx="2677795" cy="835705"/>
            <a:chOff x="929639" y="1641348"/>
            <a:chExt cx="2525395" cy="906780"/>
          </a:xfrm>
        </p:grpSpPr>
        <p:sp>
          <p:nvSpPr>
            <p:cNvPr id="3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" name="object 10"/>
          <p:cNvGrpSpPr/>
          <p:nvPr/>
        </p:nvGrpSpPr>
        <p:grpSpPr>
          <a:xfrm>
            <a:off x="547136" y="3514238"/>
            <a:ext cx="2525395" cy="905510"/>
            <a:chOff x="929639" y="3589020"/>
            <a:chExt cx="2525395" cy="905510"/>
          </a:xfrm>
        </p:grpSpPr>
        <p:sp>
          <p:nvSpPr>
            <p:cNvPr id="11" name="object 11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2352802" y="0"/>
                  </a:moveTo>
                  <a:lnTo>
                    <a:pt x="146558" y="0"/>
                  </a:lnTo>
                  <a:lnTo>
                    <a:pt x="100236" y="7475"/>
                  </a:lnTo>
                  <a:lnTo>
                    <a:pt x="60004" y="28289"/>
                  </a:lnTo>
                  <a:lnTo>
                    <a:pt x="28278" y="60021"/>
                  </a:lnTo>
                  <a:lnTo>
                    <a:pt x="7472" y="100250"/>
                  </a:lnTo>
                  <a:lnTo>
                    <a:pt x="0" y="146557"/>
                  </a:lnTo>
                  <a:lnTo>
                    <a:pt x="0" y="732790"/>
                  </a:lnTo>
                  <a:lnTo>
                    <a:pt x="7472" y="779111"/>
                  </a:lnTo>
                  <a:lnTo>
                    <a:pt x="28278" y="819343"/>
                  </a:lnTo>
                  <a:lnTo>
                    <a:pt x="60004" y="851069"/>
                  </a:lnTo>
                  <a:lnTo>
                    <a:pt x="100236" y="871875"/>
                  </a:lnTo>
                  <a:lnTo>
                    <a:pt x="146558" y="879347"/>
                  </a:lnTo>
                  <a:lnTo>
                    <a:pt x="2352802" y="879347"/>
                  </a:lnTo>
                  <a:lnTo>
                    <a:pt x="2399109" y="871875"/>
                  </a:lnTo>
                  <a:lnTo>
                    <a:pt x="2439338" y="851069"/>
                  </a:lnTo>
                  <a:lnTo>
                    <a:pt x="2471070" y="819343"/>
                  </a:lnTo>
                  <a:lnTo>
                    <a:pt x="2491884" y="779111"/>
                  </a:lnTo>
                  <a:lnTo>
                    <a:pt x="2499360" y="732790"/>
                  </a:lnTo>
                  <a:lnTo>
                    <a:pt x="2499360" y="146557"/>
                  </a:lnTo>
                  <a:lnTo>
                    <a:pt x="2491884" y="100250"/>
                  </a:lnTo>
                  <a:lnTo>
                    <a:pt x="2471070" y="60021"/>
                  </a:lnTo>
                  <a:lnTo>
                    <a:pt x="2439338" y="28289"/>
                  </a:lnTo>
                  <a:lnTo>
                    <a:pt x="2399109" y="7475"/>
                  </a:lnTo>
                  <a:lnTo>
                    <a:pt x="2352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942593" y="3601974"/>
              <a:ext cx="2499360" cy="879475"/>
            </a:xfrm>
            <a:custGeom>
              <a:avLst/>
              <a:gdLst/>
              <a:ahLst/>
              <a:cxnLst/>
              <a:rect l="l" t="t" r="r" b="b"/>
              <a:pathLst>
                <a:path w="2499360" h="879475">
                  <a:moveTo>
                    <a:pt x="0" y="146557"/>
                  </a:moveTo>
                  <a:lnTo>
                    <a:pt x="7472" y="100250"/>
                  </a:lnTo>
                  <a:lnTo>
                    <a:pt x="28278" y="60021"/>
                  </a:lnTo>
                  <a:lnTo>
                    <a:pt x="60004" y="28289"/>
                  </a:lnTo>
                  <a:lnTo>
                    <a:pt x="100236" y="7475"/>
                  </a:lnTo>
                  <a:lnTo>
                    <a:pt x="146558" y="0"/>
                  </a:lnTo>
                  <a:lnTo>
                    <a:pt x="2352802" y="0"/>
                  </a:lnTo>
                  <a:lnTo>
                    <a:pt x="2399109" y="7475"/>
                  </a:lnTo>
                  <a:lnTo>
                    <a:pt x="2439338" y="28289"/>
                  </a:lnTo>
                  <a:lnTo>
                    <a:pt x="2471070" y="60021"/>
                  </a:lnTo>
                  <a:lnTo>
                    <a:pt x="2491884" y="100250"/>
                  </a:lnTo>
                  <a:lnTo>
                    <a:pt x="2499360" y="146557"/>
                  </a:lnTo>
                  <a:lnTo>
                    <a:pt x="2499360" y="732790"/>
                  </a:lnTo>
                  <a:lnTo>
                    <a:pt x="2491884" y="779111"/>
                  </a:lnTo>
                  <a:lnTo>
                    <a:pt x="2471070" y="819343"/>
                  </a:lnTo>
                  <a:lnTo>
                    <a:pt x="2439338" y="851069"/>
                  </a:lnTo>
                  <a:lnTo>
                    <a:pt x="2399109" y="871875"/>
                  </a:lnTo>
                  <a:lnTo>
                    <a:pt x="2352802" y="879347"/>
                  </a:lnTo>
                  <a:lnTo>
                    <a:pt x="146558" y="879347"/>
                  </a:lnTo>
                  <a:lnTo>
                    <a:pt x="100236" y="871875"/>
                  </a:lnTo>
                  <a:lnTo>
                    <a:pt x="60004" y="851069"/>
                  </a:lnTo>
                  <a:lnTo>
                    <a:pt x="28278" y="819343"/>
                  </a:lnTo>
                  <a:lnTo>
                    <a:pt x="7472" y="779111"/>
                  </a:lnTo>
                  <a:lnTo>
                    <a:pt x="0" y="732790"/>
                  </a:lnTo>
                  <a:lnTo>
                    <a:pt x="0" y="146557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" name="object 17"/>
          <p:cNvSpPr txBox="1">
            <a:spLocks noGrp="1"/>
          </p:cNvSpPr>
          <p:nvPr>
            <p:ph type="title"/>
          </p:nvPr>
        </p:nvSpPr>
        <p:spPr>
          <a:xfrm>
            <a:off x="977900" y="169767"/>
            <a:ext cx="743839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latin typeface="Georgia" panose="02040502050405020303" pitchFamily="18" charset="0"/>
              </a:rPr>
              <a:t>Рабочая программа</a:t>
            </a:r>
            <a:r>
              <a:rPr sz="3200" spc="-130" dirty="0">
                <a:latin typeface="Georgia" panose="02040502050405020303" pitchFamily="18" charset="0"/>
              </a:rPr>
              <a:t> </a:t>
            </a:r>
            <a:r>
              <a:rPr sz="3200" dirty="0">
                <a:latin typeface="Georgia" panose="02040502050405020303" pitchFamily="18" charset="0"/>
              </a:rPr>
              <a:t>воспитания</a:t>
            </a:r>
          </a:p>
        </p:txBody>
      </p:sp>
      <p:grpSp>
        <p:nvGrpSpPr>
          <p:cNvPr id="20" name="object 2"/>
          <p:cNvGrpSpPr/>
          <p:nvPr/>
        </p:nvGrpSpPr>
        <p:grpSpPr>
          <a:xfrm>
            <a:off x="3685228" y="800861"/>
            <a:ext cx="5354141" cy="1875036"/>
            <a:chOff x="929639" y="1641348"/>
            <a:chExt cx="2525395" cy="906780"/>
          </a:xfrm>
        </p:grpSpPr>
        <p:sp>
          <p:nvSpPr>
            <p:cNvPr id="21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3714464" y="955713"/>
            <a:ext cx="5332128" cy="1415772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lvl="0" algn="just">
              <a:spcBef>
                <a:spcPts val="240"/>
              </a:spcBef>
            </a:pPr>
            <a:r>
              <a:rPr lang="ru-RU" b="1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физически здорового растущего человека, воспитывает готовность к преодолению трудностей в достижении новых спортивных результатов</a:t>
            </a:r>
            <a:endParaRPr lang="ru-RU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object 5"/>
          <p:cNvSpPr txBox="1"/>
          <p:nvPr/>
        </p:nvSpPr>
        <p:spPr>
          <a:xfrm>
            <a:off x="713144" y="1357261"/>
            <a:ext cx="2373650" cy="381643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smtClean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Физкультурно-спортивная</a:t>
            </a:r>
            <a:endParaRPr sz="1600" b="1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5" name="object 2"/>
          <p:cNvGrpSpPr/>
          <p:nvPr/>
        </p:nvGrpSpPr>
        <p:grpSpPr>
          <a:xfrm>
            <a:off x="3657495" y="3047185"/>
            <a:ext cx="5354141" cy="1875036"/>
            <a:chOff x="929639" y="1641348"/>
            <a:chExt cx="2525395" cy="906780"/>
          </a:xfrm>
        </p:grpSpPr>
        <p:sp>
          <p:nvSpPr>
            <p:cNvPr id="26" name="object 3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2352547" y="0"/>
                  </a:moveTo>
                  <a:lnTo>
                    <a:pt x="146812" y="0"/>
                  </a:lnTo>
                  <a:lnTo>
                    <a:pt x="100410" y="7489"/>
                  </a:lnTo>
                  <a:lnTo>
                    <a:pt x="60108" y="28342"/>
                  </a:lnTo>
                  <a:lnTo>
                    <a:pt x="28327" y="60130"/>
                  </a:lnTo>
                  <a:lnTo>
                    <a:pt x="7485" y="100429"/>
                  </a:lnTo>
                  <a:lnTo>
                    <a:pt x="0" y="146812"/>
                  </a:lnTo>
                  <a:lnTo>
                    <a:pt x="0" y="734060"/>
                  </a:lnTo>
                  <a:lnTo>
                    <a:pt x="7485" y="780442"/>
                  </a:lnTo>
                  <a:lnTo>
                    <a:pt x="28327" y="820741"/>
                  </a:lnTo>
                  <a:lnTo>
                    <a:pt x="60108" y="852529"/>
                  </a:lnTo>
                  <a:lnTo>
                    <a:pt x="100410" y="873382"/>
                  </a:lnTo>
                  <a:lnTo>
                    <a:pt x="146812" y="880872"/>
                  </a:lnTo>
                  <a:lnTo>
                    <a:pt x="2352547" y="880872"/>
                  </a:lnTo>
                  <a:lnTo>
                    <a:pt x="2398930" y="873382"/>
                  </a:lnTo>
                  <a:lnTo>
                    <a:pt x="2439229" y="852529"/>
                  </a:lnTo>
                  <a:lnTo>
                    <a:pt x="2471017" y="820741"/>
                  </a:lnTo>
                  <a:lnTo>
                    <a:pt x="2491870" y="780442"/>
                  </a:lnTo>
                  <a:lnTo>
                    <a:pt x="2499360" y="734060"/>
                  </a:lnTo>
                  <a:lnTo>
                    <a:pt x="2499360" y="146812"/>
                  </a:lnTo>
                  <a:lnTo>
                    <a:pt x="2491870" y="100429"/>
                  </a:lnTo>
                  <a:lnTo>
                    <a:pt x="2471017" y="60130"/>
                  </a:lnTo>
                  <a:lnTo>
                    <a:pt x="2439229" y="28342"/>
                  </a:lnTo>
                  <a:lnTo>
                    <a:pt x="2398930" y="7489"/>
                  </a:lnTo>
                  <a:lnTo>
                    <a:pt x="235254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4"/>
            <p:cNvSpPr/>
            <p:nvPr/>
          </p:nvSpPr>
          <p:spPr>
            <a:xfrm>
              <a:off x="942593" y="1654302"/>
              <a:ext cx="2499360" cy="881380"/>
            </a:xfrm>
            <a:custGeom>
              <a:avLst/>
              <a:gdLst/>
              <a:ahLst/>
              <a:cxnLst/>
              <a:rect l="l" t="t" r="r" b="b"/>
              <a:pathLst>
                <a:path w="2499360" h="881380">
                  <a:moveTo>
                    <a:pt x="0" y="146812"/>
                  </a:moveTo>
                  <a:lnTo>
                    <a:pt x="7485" y="100429"/>
                  </a:lnTo>
                  <a:lnTo>
                    <a:pt x="28327" y="60130"/>
                  </a:lnTo>
                  <a:lnTo>
                    <a:pt x="60108" y="28342"/>
                  </a:lnTo>
                  <a:lnTo>
                    <a:pt x="100410" y="7489"/>
                  </a:lnTo>
                  <a:lnTo>
                    <a:pt x="146812" y="0"/>
                  </a:lnTo>
                  <a:lnTo>
                    <a:pt x="2352547" y="0"/>
                  </a:lnTo>
                  <a:lnTo>
                    <a:pt x="2398930" y="7489"/>
                  </a:lnTo>
                  <a:lnTo>
                    <a:pt x="2439229" y="28342"/>
                  </a:lnTo>
                  <a:lnTo>
                    <a:pt x="2471017" y="60130"/>
                  </a:lnTo>
                  <a:lnTo>
                    <a:pt x="2491870" y="100429"/>
                  </a:lnTo>
                  <a:lnTo>
                    <a:pt x="2499360" y="146812"/>
                  </a:lnTo>
                  <a:lnTo>
                    <a:pt x="2499360" y="734060"/>
                  </a:lnTo>
                  <a:lnTo>
                    <a:pt x="2491870" y="780442"/>
                  </a:lnTo>
                  <a:lnTo>
                    <a:pt x="2471017" y="820741"/>
                  </a:lnTo>
                  <a:lnTo>
                    <a:pt x="2439229" y="852529"/>
                  </a:lnTo>
                  <a:lnTo>
                    <a:pt x="2398930" y="873382"/>
                  </a:lnTo>
                  <a:lnTo>
                    <a:pt x="2352547" y="880872"/>
                  </a:lnTo>
                  <a:lnTo>
                    <a:pt x="146812" y="880872"/>
                  </a:lnTo>
                  <a:lnTo>
                    <a:pt x="100410" y="873382"/>
                  </a:lnTo>
                  <a:lnTo>
                    <a:pt x="60108" y="852529"/>
                  </a:lnTo>
                  <a:lnTo>
                    <a:pt x="28327" y="820741"/>
                  </a:lnTo>
                  <a:lnTo>
                    <a:pt x="7485" y="780442"/>
                  </a:lnTo>
                  <a:lnTo>
                    <a:pt x="0" y="734060"/>
                  </a:lnTo>
                  <a:lnTo>
                    <a:pt x="0" y="146812"/>
                  </a:lnTo>
                  <a:close/>
                </a:path>
              </a:pathLst>
            </a:custGeom>
            <a:ln w="25908">
              <a:solidFill>
                <a:srgbClr val="6C92B6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5"/>
          <p:cNvSpPr txBox="1"/>
          <p:nvPr/>
        </p:nvSpPr>
        <p:spPr>
          <a:xfrm>
            <a:off x="3725097" y="3185083"/>
            <a:ext cx="5332128" cy="1718419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320040" marR="308610" algn="just">
              <a:spcBef>
                <a:spcPts val="240"/>
              </a:spcBef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формирует интерес к познанию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Отечества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готовности к изучению своей страны, своего региона и малой родины; формирование установок на здоровый образ </a:t>
            </a:r>
            <a:r>
              <a:rPr lang="ru-RU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жизни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20040" marR="308610" lvl="0" algn="just">
              <a:spcBef>
                <a:spcPts val="240"/>
              </a:spcBef>
            </a:pP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82718" y="3735776"/>
            <a:ext cx="2576732" cy="46230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err="1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Туристко</a:t>
            </a: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-</a:t>
            </a:r>
          </a:p>
          <a:p>
            <a:pPr marL="320040" marR="308610" algn="ctr">
              <a:lnSpc>
                <a:spcPts val="1320"/>
              </a:lnSpc>
              <a:spcBef>
                <a:spcPts val="240"/>
              </a:spcBef>
            </a:pPr>
            <a:r>
              <a:rPr lang="ru-RU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краеведческая </a:t>
            </a:r>
            <a:endParaRPr lang="ru-RU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44976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89494" y="819150"/>
            <a:ext cx="7675950" cy="4096702"/>
          </a:xfrm>
          <a:custGeom>
            <a:avLst/>
            <a:gdLst/>
            <a:ahLst/>
            <a:cxnLst/>
            <a:rect l="l" t="t" r="r" b="b"/>
            <a:pathLst>
              <a:path w="7820025" h="5130800">
                <a:moveTo>
                  <a:pt x="7819631" y="5092700"/>
                </a:moveTo>
                <a:lnTo>
                  <a:pt x="7817142" y="5003800"/>
                </a:lnTo>
                <a:lnTo>
                  <a:pt x="7814500" y="4914900"/>
                </a:lnTo>
                <a:lnTo>
                  <a:pt x="7812494" y="4851400"/>
                </a:lnTo>
                <a:lnTo>
                  <a:pt x="7811694" y="4826000"/>
                </a:lnTo>
                <a:lnTo>
                  <a:pt x="7808747" y="4737100"/>
                </a:lnTo>
                <a:lnTo>
                  <a:pt x="7805661" y="4648200"/>
                </a:lnTo>
                <a:lnTo>
                  <a:pt x="7802423" y="4546600"/>
                </a:lnTo>
                <a:lnTo>
                  <a:pt x="7799044" y="4445000"/>
                </a:lnTo>
                <a:lnTo>
                  <a:pt x="7795539" y="4356100"/>
                </a:lnTo>
                <a:lnTo>
                  <a:pt x="7791907" y="4241800"/>
                </a:lnTo>
                <a:lnTo>
                  <a:pt x="7788148" y="4140200"/>
                </a:lnTo>
                <a:lnTo>
                  <a:pt x="7784274" y="4038600"/>
                </a:lnTo>
                <a:lnTo>
                  <a:pt x="7780274" y="3924300"/>
                </a:lnTo>
                <a:lnTo>
                  <a:pt x="7776159" y="3822700"/>
                </a:lnTo>
                <a:lnTo>
                  <a:pt x="7771943" y="3708400"/>
                </a:lnTo>
                <a:lnTo>
                  <a:pt x="7767625" y="3594100"/>
                </a:lnTo>
                <a:lnTo>
                  <a:pt x="7763205" y="3479800"/>
                </a:lnTo>
                <a:lnTo>
                  <a:pt x="7758684" y="3365500"/>
                </a:lnTo>
                <a:lnTo>
                  <a:pt x="7754074" y="3251200"/>
                </a:lnTo>
                <a:lnTo>
                  <a:pt x="7749375" y="3136900"/>
                </a:lnTo>
                <a:lnTo>
                  <a:pt x="7744600" y="3022600"/>
                </a:lnTo>
                <a:lnTo>
                  <a:pt x="7739748" y="2908300"/>
                </a:lnTo>
                <a:lnTo>
                  <a:pt x="7734808" y="2781300"/>
                </a:lnTo>
                <a:lnTo>
                  <a:pt x="7729804" y="2667000"/>
                </a:lnTo>
                <a:lnTo>
                  <a:pt x="7724737" y="2552700"/>
                </a:lnTo>
                <a:lnTo>
                  <a:pt x="7719606" y="2438400"/>
                </a:lnTo>
                <a:lnTo>
                  <a:pt x="7714424" y="2311400"/>
                </a:lnTo>
                <a:lnTo>
                  <a:pt x="7709179" y="2197100"/>
                </a:lnTo>
                <a:lnTo>
                  <a:pt x="7703883" y="2082800"/>
                </a:lnTo>
                <a:lnTo>
                  <a:pt x="7698549" y="1968500"/>
                </a:lnTo>
                <a:lnTo>
                  <a:pt x="7693165" y="1854200"/>
                </a:lnTo>
                <a:lnTo>
                  <a:pt x="7687754" y="1739900"/>
                </a:lnTo>
                <a:lnTo>
                  <a:pt x="7682306" y="1625600"/>
                </a:lnTo>
                <a:lnTo>
                  <a:pt x="7676832" y="1524000"/>
                </a:lnTo>
                <a:lnTo>
                  <a:pt x="7665809" y="1295400"/>
                </a:lnTo>
                <a:lnTo>
                  <a:pt x="7660272" y="1193800"/>
                </a:lnTo>
                <a:lnTo>
                  <a:pt x="7632497" y="685800"/>
                </a:lnTo>
                <a:lnTo>
                  <a:pt x="7629715" y="647700"/>
                </a:lnTo>
                <a:lnTo>
                  <a:pt x="7624178" y="546100"/>
                </a:lnTo>
                <a:lnTo>
                  <a:pt x="7621422" y="508000"/>
                </a:lnTo>
                <a:lnTo>
                  <a:pt x="7618654" y="457200"/>
                </a:lnTo>
                <a:lnTo>
                  <a:pt x="7615898" y="419100"/>
                </a:lnTo>
                <a:lnTo>
                  <a:pt x="7613155" y="368300"/>
                </a:lnTo>
                <a:lnTo>
                  <a:pt x="7607681" y="292100"/>
                </a:lnTo>
                <a:lnTo>
                  <a:pt x="7604950" y="241300"/>
                </a:lnTo>
                <a:lnTo>
                  <a:pt x="7596810" y="127000"/>
                </a:lnTo>
                <a:lnTo>
                  <a:pt x="7588745" y="12700"/>
                </a:lnTo>
                <a:lnTo>
                  <a:pt x="7587120" y="0"/>
                </a:lnTo>
                <a:lnTo>
                  <a:pt x="770039" y="0"/>
                </a:lnTo>
                <a:lnTo>
                  <a:pt x="729424" y="12700"/>
                </a:lnTo>
                <a:lnTo>
                  <a:pt x="531977" y="12700"/>
                </a:lnTo>
                <a:lnTo>
                  <a:pt x="493636" y="25400"/>
                </a:lnTo>
                <a:lnTo>
                  <a:pt x="307911" y="25400"/>
                </a:lnTo>
                <a:lnTo>
                  <a:pt x="271983" y="38100"/>
                </a:lnTo>
                <a:lnTo>
                  <a:pt x="166725" y="38100"/>
                </a:lnTo>
                <a:lnTo>
                  <a:pt x="132499" y="50800"/>
                </a:lnTo>
                <a:lnTo>
                  <a:pt x="32423" y="50800"/>
                </a:lnTo>
                <a:lnTo>
                  <a:pt x="25920" y="101600"/>
                </a:lnTo>
                <a:lnTo>
                  <a:pt x="20218" y="152400"/>
                </a:lnTo>
                <a:lnTo>
                  <a:pt x="17653" y="190500"/>
                </a:lnTo>
                <a:lnTo>
                  <a:pt x="15278" y="215900"/>
                </a:lnTo>
                <a:lnTo>
                  <a:pt x="13093" y="254000"/>
                </a:lnTo>
                <a:lnTo>
                  <a:pt x="11087" y="279400"/>
                </a:lnTo>
                <a:lnTo>
                  <a:pt x="9258" y="317500"/>
                </a:lnTo>
                <a:lnTo>
                  <a:pt x="7607" y="355600"/>
                </a:lnTo>
                <a:lnTo>
                  <a:pt x="6121" y="381000"/>
                </a:lnTo>
                <a:lnTo>
                  <a:pt x="4813" y="419100"/>
                </a:lnTo>
                <a:lnTo>
                  <a:pt x="3670" y="457200"/>
                </a:lnTo>
                <a:lnTo>
                  <a:pt x="2679" y="508000"/>
                </a:lnTo>
                <a:lnTo>
                  <a:pt x="1854" y="546100"/>
                </a:lnTo>
                <a:lnTo>
                  <a:pt x="1181" y="584200"/>
                </a:lnTo>
                <a:lnTo>
                  <a:pt x="660" y="622300"/>
                </a:lnTo>
                <a:lnTo>
                  <a:pt x="292" y="673100"/>
                </a:lnTo>
                <a:lnTo>
                  <a:pt x="63" y="711200"/>
                </a:lnTo>
                <a:lnTo>
                  <a:pt x="0" y="787400"/>
                </a:lnTo>
                <a:lnTo>
                  <a:pt x="127" y="838200"/>
                </a:lnTo>
                <a:lnTo>
                  <a:pt x="990" y="952500"/>
                </a:lnTo>
                <a:lnTo>
                  <a:pt x="1562" y="1003300"/>
                </a:lnTo>
                <a:lnTo>
                  <a:pt x="2247" y="1054100"/>
                </a:lnTo>
                <a:lnTo>
                  <a:pt x="3060" y="1104900"/>
                </a:lnTo>
                <a:lnTo>
                  <a:pt x="3987" y="1155700"/>
                </a:lnTo>
                <a:lnTo>
                  <a:pt x="5029" y="1219200"/>
                </a:lnTo>
                <a:lnTo>
                  <a:pt x="6172" y="1270000"/>
                </a:lnTo>
                <a:lnTo>
                  <a:pt x="7429" y="1320800"/>
                </a:lnTo>
                <a:lnTo>
                  <a:pt x="8775" y="1384300"/>
                </a:lnTo>
                <a:lnTo>
                  <a:pt x="10223" y="1435100"/>
                </a:lnTo>
                <a:lnTo>
                  <a:pt x="11772" y="1485900"/>
                </a:lnTo>
                <a:lnTo>
                  <a:pt x="13398" y="1549400"/>
                </a:lnTo>
                <a:lnTo>
                  <a:pt x="15125" y="1600200"/>
                </a:lnTo>
                <a:lnTo>
                  <a:pt x="16929" y="1663700"/>
                </a:lnTo>
                <a:lnTo>
                  <a:pt x="18821" y="1727200"/>
                </a:lnTo>
                <a:lnTo>
                  <a:pt x="20789" y="1778000"/>
                </a:lnTo>
                <a:lnTo>
                  <a:pt x="22821" y="1841500"/>
                </a:lnTo>
                <a:lnTo>
                  <a:pt x="24942" y="1905000"/>
                </a:lnTo>
                <a:lnTo>
                  <a:pt x="27114" y="1955800"/>
                </a:lnTo>
                <a:lnTo>
                  <a:pt x="29362" y="2019300"/>
                </a:lnTo>
                <a:lnTo>
                  <a:pt x="31661" y="2082800"/>
                </a:lnTo>
                <a:lnTo>
                  <a:pt x="34023" y="2146300"/>
                </a:lnTo>
                <a:lnTo>
                  <a:pt x="36436" y="2209800"/>
                </a:lnTo>
                <a:lnTo>
                  <a:pt x="38900" y="2260600"/>
                </a:lnTo>
                <a:lnTo>
                  <a:pt x="41414" y="2324100"/>
                </a:lnTo>
                <a:lnTo>
                  <a:pt x="43967" y="2387600"/>
                </a:lnTo>
                <a:lnTo>
                  <a:pt x="46570" y="2451100"/>
                </a:lnTo>
                <a:lnTo>
                  <a:pt x="49199" y="2514600"/>
                </a:lnTo>
                <a:lnTo>
                  <a:pt x="51866" y="2578100"/>
                </a:lnTo>
                <a:lnTo>
                  <a:pt x="57289" y="2705100"/>
                </a:lnTo>
                <a:lnTo>
                  <a:pt x="62814" y="2819400"/>
                </a:lnTo>
                <a:lnTo>
                  <a:pt x="68402" y="2946400"/>
                </a:lnTo>
                <a:lnTo>
                  <a:pt x="76847" y="3136900"/>
                </a:lnTo>
                <a:lnTo>
                  <a:pt x="93662" y="3505200"/>
                </a:lnTo>
                <a:lnTo>
                  <a:pt x="104521" y="3746500"/>
                </a:lnTo>
                <a:lnTo>
                  <a:pt x="109753" y="3860800"/>
                </a:lnTo>
                <a:lnTo>
                  <a:pt x="114833" y="3975100"/>
                </a:lnTo>
                <a:lnTo>
                  <a:pt x="119722" y="4089400"/>
                </a:lnTo>
                <a:lnTo>
                  <a:pt x="122085" y="4140200"/>
                </a:lnTo>
                <a:lnTo>
                  <a:pt x="124396" y="4191000"/>
                </a:lnTo>
                <a:lnTo>
                  <a:pt x="126644" y="4254500"/>
                </a:lnTo>
                <a:lnTo>
                  <a:pt x="128828" y="4305300"/>
                </a:lnTo>
                <a:lnTo>
                  <a:pt x="130949" y="4356100"/>
                </a:lnTo>
                <a:lnTo>
                  <a:pt x="132994" y="4406900"/>
                </a:lnTo>
                <a:lnTo>
                  <a:pt x="134975" y="4457700"/>
                </a:lnTo>
                <a:lnTo>
                  <a:pt x="136867" y="4508500"/>
                </a:lnTo>
                <a:lnTo>
                  <a:pt x="138684" y="4559300"/>
                </a:lnTo>
                <a:lnTo>
                  <a:pt x="140423" y="4610100"/>
                </a:lnTo>
                <a:lnTo>
                  <a:pt x="142062" y="4648200"/>
                </a:lnTo>
                <a:lnTo>
                  <a:pt x="143611" y="4699000"/>
                </a:lnTo>
                <a:lnTo>
                  <a:pt x="145072" y="4749800"/>
                </a:lnTo>
                <a:lnTo>
                  <a:pt x="146443" y="4787900"/>
                </a:lnTo>
                <a:lnTo>
                  <a:pt x="147701" y="4838700"/>
                </a:lnTo>
                <a:lnTo>
                  <a:pt x="148856" y="4876800"/>
                </a:lnTo>
                <a:lnTo>
                  <a:pt x="149910" y="4927600"/>
                </a:lnTo>
                <a:lnTo>
                  <a:pt x="150850" y="4965700"/>
                </a:lnTo>
                <a:lnTo>
                  <a:pt x="151676" y="5003800"/>
                </a:lnTo>
                <a:lnTo>
                  <a:pt x="152374" y="5041900"/>
                </a:lnTo>
                <a:lnTo>
                  <a:pt x="152958" y="5080000"/>
                </a:lnTo>
                <a:lnTo>
                  <a:pt x="153428" y="5118100"/>
                </a:lnTo>
                <a:lnTo>
                  <a:pt x="153631" y="5130800"/>
                </a:lnTo>
                <a:lnTo>
                  <a:pt x="7332459" y="5130800"/>
                </a:lnTo>
                <a:lnTo>
                  <a:pt x="7381354" y="5118100"/>
                </a:lnTo>
                <a:lnTo>
                  <a:pt x="7580960" y="5118100"/>
                </a:lnTo>
                <a:lnTo>
                  <a:pt x="7615161" y="5105400"/>
                </a:lnTo>
                <a:lnTo>
                  <a:pt x="7714767" y="5105400"/>
                </a:lnTo>
                <a:lnTo>
                  <a:pt x="7819631" y="509270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8785313"/>
              </p:ext>
            </p:extLst>
          </p:nvPr>
        </p:nvGraphicFramePr>
        <p:xfrm>
          <a:off x="1283588" y="2724150"/>
          <a:ext cx="6913877" cy="52273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133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714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523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672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38683">
                <a:tc>
                  <a:txBody>
                    <a:bodyPr/>
                    <a:lstStyle/>
                    <a:p>
                      <a:pPr marL="65405">
                        <a:lnSpc>
                          <a:spcPts val="1165"/>
                        </a:lnSpc>
                      </a:pP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№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5405">
                        <a:lnSpc>
                          <a:spcPct val="100000"/>
                        </a:lnSpc>
                        <a:spcBef>
                          <a:spcPts val="85"/>
                        </a:spcBef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п/п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5405">
                        <a:lnSpc>
                          <a:spcPts val="1165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Название мероприятия,</a:t>
                      </a:r>
                      <a:r>
                        <a:rPr sz="1000" spc="2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события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165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Форма</a:t>
                      </a:r>
                      <a:r>
                        <a:rPr sz="1000" spc="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6040">
                        <a:lnSpc>
                          <a:spcPts val="1165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Сроки</a:t>
                      </a:r>
                      <a:r>
                        <a:rPr sz="1000" spc="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 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2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4" name="object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689197"/>
              </p:ext>
            </p:extLst>
          </p:nvPr>
        </p:nvGraphicFramePr>
        <p:xfrm>
          <a:off x="1283588" y="3644300"/>
          <a:ext cx="6922132" cy="75133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86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931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0139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6771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991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9664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75409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537006"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№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794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п/п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170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Название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  <a:p>
                      <a:pPr marL="67945" marR="311785">
                        <a:lnSpc>
                          <a:spcPct val="107000"/>
                        </a:lnSpc>
                      </a:pP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ме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р</a:t>
                      </a: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оп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р</a:t>
                      </a: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и</a:t>
                      </a: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ят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и</a:t>
                      </a:r>
                      <a:r>
                        <a:rPr sz="100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я,  </a:t>
                      </a: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события</a:t>
                      </a:r>
                      <a:endParaRPr sz="1000" dirty="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Форма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Цель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Краткое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содержание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1170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Сроки</a:t>
                      </a:r>
                      <a:endParaRPr sz="1000">
                        <a:latin typeface="Constantia"/>
                        <a:cs typeface="Constantia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000" spc="-5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проведения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1170"/>
                        </a:lnSpc>
                      </a:pPr>
                      <a:r>
                        <a:rPr sz="1000" spc="-10" dirty="0">
                          <a:solidFill>
                            <a:srgbClr val="001F5F"/>
                          </a:solidFill>
                          <a:latin typeface="Constantia"/>
                          <a:cs typeface="Constantia"/>
                        </a:rPr>
                        <a:t>Ответственные</a:t>
                      </a:r>
                      <a:endParaRPr sz="1000">
                        <a:latin typeface="Constantia"/>
                        <a:cs typeface="Constantia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32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1D3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5" name="object 5"/>
          <p:cNvSpPr txBox="1"/>
          <p:nvPr/>
        </p:nvSpPr>
        <p:spPr>
          <a:xfrm>
            <a:off x="1283588" y="3377816"/>
            <a:ext cx="60325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000" spc="-5" dirty="0">
                <a:latin typeface="Constantia"/>
                <a:cs typeface="Constantia"/>
              </a:rPr>
              <a:t>Вариант</a:t>
            </a:r>
            <a:r>
              <a:rPr sz="1000" spc="-35" dirty="0">
                <a:latin typeface="Constantia"/>
                <a:cs typeface="Constantia"/>
              </a:rPr>
              <a:t> </a:t>
            </a:r>
            <a:r>
              <a:rPr sz="1000" spc="-5" dirty="0">
                <a:latin typeface="Constantia"/>
                <a:cs typeface="Constantia"/>
              </a:rPr>
              <a:t>2</a:t>
            </a:r>
            <a:endParaRPr sz="1000" dirty="0">
              <a:latin typeface="Constantia"/>
              <a:cs typeface="Constantia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90600" y="81149"/>
            <a:ext cx="7886700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latin typeface="Georgia" panose="02040502050405020303" pitchFamily="18" charset="0"/>
              </a:rPr>
              <a:t>Календарный план воспитательной</a:t>
            </a:r>
            <a:r>
              <a:rPr sz="2800" spc="-140" dirty="0">
                <a:latin typeface="Georgia" panose="02040502050405020303" pitchFamily="18" charset="0"/>
              </a:rPr>
              <a:t> </a:t>
            </a:r>
            <a:r>
              <a:rPr sz="2800" dirty="0">
                <a:latin typeface="Georgia" panose="02040502050405020303" pitchFamily="18" charset="0"/>
              </a:rPr>
              <a:t>работы</a:t>
            </a:r>
          </a:p>
        </p:txBody>
      </p:sp>
      <p:sp>
        <p:nvSpPr>
          <p:cNvPr id="7" name="object 7"/>
          <p:cNvSpPr/>
          <p:nvPr/>
        </p:nvSpPr>
        <p:spPr>
          <a:xfrm>
            <a:off x="1155953" y="4467605"/>
            <a:ext cx="6974205" cy="307975"/>
          </a:xfrm>
          <a:custGeom>
            <a:avLst/>
            <a:gdLst/>
            <a:ahLst/>
            <a:cxnLst/>
            <a:rect l="l" t="t" r="r" b="b"/>
            <a:pathLst>
              <a:path w="6974205" h="307975">
                <a:moveTo>
                  <a:pt x="6973824" y="0"/>
                </a:moveTo>
                <a:lnTo>
                  <a:pt x="0" y="0"/>
                </a:lnTo>
                <a:lnTo>
                  <a:pt x="0" y="307848"/>
                </a:lnTo>
                <a:lnTo>
                  <a:pt x="6973824" y="307848"/>
                </a:lnTo>
                <a:lnTo>
                  <a:pt x="697382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155953" y="4467605"/>
            <a:ext cx="6974205" cy="219291"/>
          </a:xfrm>
          <a:prstGeom prst="rect">
            <a:avLst/>
          </a:prstGeom>
          <a:ln w="25907">
            <a:solidFill>
              <a:srgbClr val="E27363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215900" algn="ctr">
              <a:lnSpc>
                <a:spcPct val="100000"/>
              </a:lnSpc>
              <a:spcBef>
                <a:spcPts val="270"/>
              </a:spcBef>
            </a:pPr>
            <a:r>
              <a:rPr sz="1200" spc="-5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Локальный </a:t>
            </a:r>
            <a:r>
              <a:rPr sz="1200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нормативный акт образовательной организации закрепляет</a:t>
            </a:r>
            <a:r>
              <a:rPr sz="1200" spc="-35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200" spc="-5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форму!</a:t>
            </a:r>
            <a:endParaRPr sz="1200" dirty="0">
              <a:latin typeface="Georgia" panose="02040502050405020303" pitchFamily="18" charset="0"/>
              <a:cs typeface="Constantia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247746" y="443087"/>
            <a:ext cx="7200380" cy="213391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00" algn="ctr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Это разрабатываемый </a:t>
            </a: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в </a:t>
            </a: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соответствии </a:t>
            </a: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с </a:t>
            </a: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рабочей программой </a:t>
            </a: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воспитания и </a:t>
            </a: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конкретизирующий</a:t>
            </a:r>
            <a:r>
              <a:rPr sz="1200" spc="4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ее</a:t>
            </a:r>
            <a:endParaRPr sz="1200" dirty="0">
              <a:latin typeface="Georgia" panose="02040502050405020303" pitchFamily="18" charset="0"/>
              <a:cs typeface="Constantia"/>
            </a:endParaRPr>
          </a:p>
          <a:p>
            <a:pPr marL="191135" algn="ctr">
              <a:lnSpc>
                <a:spcPct val="100000"/>
              </a:lnSpc>
            </a:pP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применительно</a:t>
            </a:r>
            <a:r>
              <a:rPr sz="1200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Georgia" panose="02040502050405020303" pitchFamily="18" charset="0"/>
                <a:cs typeface="Constantia"/>
              </a:rPr>
              <a:t> </a:t>
            </a:r>
            <a:r>
              <a:rPr sz="1200" b="1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Georgia" panose="02040502050405020303" pitchFamily="18" charset="0"/>
                <a:cs typeface="Constantia"/>
              </a:rPr>
              <a:t>к </a:t>
            </a:r>
            <a:r>
              <a:rPr sz="1200" b="1" spc="-5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Georgia" panose="02040502050405020303" pitchFamily="18" charset="0"/>
                <a:cs typeface="Constantia"/>
              </a:rPr>
              <a:t>текущему учебному </a:t>
            </a:r>
            <a:r>
              <a:rPr sz="1200" b="1" dirty="0" err="1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Georgia" panose="02040502050405020303" pitchFamily="18" charset="0"/>
                <a:cs typeface="Constantia"/>
              </a:rPr>
              <a:t>году</a:t>
            </a:r>
            <a:r>
              <a:rPr sz="1200" b="1" dirty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Georgia" panose="02040502050405020303" pitchFamily="18" charset="0"/>
                <a:cs typeface="Constantia"/>
              </a:rPr>
              <a:t> </a:t>
            </a:r>
            <a:r>
              <a:rPr lang="ru-RU" sz="1200" b="1" dirty="0" smtClean="0">
                <a:solidFill>
                  <a:srgbClr val="001F5F"/>
                </a:solidFill>
                <a:uFill>
                  <a:solidFill>
                    <a:srgbClr val="001F5F"/>
                  </a:solidFill>
                </a:uFill>
                <a:latin typeface="Georgia" panose="02040502050405020303" pitchFamily="18" charset="0"/>
                <a:cs typeface="Constantia"/>
              </a:rPr>
              <a:t> </a:t>
            </a:r>
            <a:r>
              <a:rPr sz="1200" dirty="0" err="1" smtClean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перечень</a:t>
            </a:r>
            <a:r>
              <a:rPr sz="1200" dirty="0" smtClean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конкретных </a:t>
            </a: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дел, </a:t>
            </a: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событий,</a:t>
            </a:r>
            <a:r>
              <a:rPr sz="1200" spc="-4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20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мероприятий</a:t>
            </a:r>
            <a:endParaRPr sz="1200" dirty="0">
              <a:latin typeface="Georgia" panose="02040502050405020303" pitchFamily="18" charset="0"/>
              <a:cs typeface="Constantia"/>
            </a:endParaRPr>
          </a:p>
          <a:p>
            <a:pPr marL="190500" algn="ctr">
              <a:lnSpc>
                <a:spcPct val="100000"/>
              </a:lnSpc>
            </a:pP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воспитательной</a:t>
            </a:r>
            <a:r>
              <a:rPr sz="1200" spc="-3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2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направленности.</a:t>
            </a:r>
            <a:endParaRPr sz="1200" dirty="0">
              <a:latin typeface="Georgia" panose="02040502050405020303" pitchFamily="18" charset="0"/>
              <a:cs typeface="Constantia"/>
            </a:endParaRPr>
          </a:p>
          <a:p>
            <a:pPr marR="292100" algn="ctr">
              <a:lnSpc>
                <a:spcPct val="100000"/>
              </a:lnSpc>
              <a:spcBef>
                <a:spcPts val="480"/>
              </a:spcBef>
            </a:pPr>
            <a:r>
              <a:rPr sz="1600" b="1" spc="-10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для </a:t>
            </a:r>
            <a:r>
              <a:rPr sz="1600" b="1" spc="-5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обучающихся по </a:t>
            </a:r>
            <a:r>
              <a:rPr sz="1600" b="1" spc="-10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данной</a:t>
            </a:r>
            <a:r>
              <a:rPr sz="1600" b="1" spc="95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600" b="1" spc="-5" dirty="0">
                <a:solidFill>
                  <a:srgbClr val="C00000"/>
                </a:solidFill>
                <a:latin typeface="Georgia" panose="02040502050405020303" pitchFamily="18" charset="0"/>
                <a:cs typeface="Constantia"/>
              </a:rPr>
              <a:t>программе</a:t>
            </a:r>
            <a:endParaRPr sz="1600" dirty="0">
              <a:solidFill>
                <a:srgbClr val="C00000"/>
              </a:solidFill>
              <a:latin typeface="Georgia" panose="02040502050405020303" pitchFamily="18" charset="0"/>
              <a:cs typeface="Constantia"/>
            </a:endParaRPr>
          </a:p>
          <a:p>
            <a:pPr>
              <a:lnSpc>
                <a:spcPct val="100000"/>
              </a:lnSpc>
            </a:pPr>
            <a:endParaRPr sz="1600" dirty="0">
              <a:latin typeface="Constantia"/>
              <a:cs typeface="Constantia"/>
            </a:endParaRPr>
          </a:p>
          <a:p>
            <a:pPr marL="1655445" marR="1514475" algn="ctr">
              <a:lnSpc>
                <a:spcPct val="100000"/>
              </a:lnSpc>
              <a:spcBef>
                <a:spcPts val="1005"/>
              </a:spcBef>
            </a:pPr>
            <a:r>
              <a:rPr sz="1300" spc="-1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Форма календарного плана </a:t>
            </a:r>
            <a:r>
              <a:rPr sz="1300" spc="-10" dirty="0" err="1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воспитательной</a:t>
            </a:r>
            <a:r>
              <a:rPr sz="1300" spc="-1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300" spc="-10" dirty="0" err="1" smtClean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работы</a:t>
            </a:r>
            <a:endParaRPr lang="ru-RU" sz="1300" spc="-10" dirty="0" smtClean="0">
              <a:solidFill>
                <a:srgbClr val="001F5F"/>
              </a:solidFill>
              <a:latin typeface="Georgia" panose="02040502050405020303" pitchFamily="18" charset="0"/>
              <a:cs typeface="Constantia"/>
            </a:endParaRPr>
          </a:p>
          <a:p>
            <a:pPr marL="1655445" marR="1514475" algn="ctr">
              <a:lnSpc>
                <a:spcPct val="100000"/>
              </a:lnSpc>
              <a:spcBef>
                <a:spcPts val="1005"/>
              </a:spcBef>
            </a:pPr>
            <a:r>
              <a:rPr sz="1300" spc="-10" dirty="0" smtClean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 </a:t>
            </a:r>
            <a:r>
              <a:rPr sz="13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(для </a:t>
            </a:r>
            <a:r>
              <a:rPr sz="1300" spc="-1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каждой </a:t>
            </a:r>
            <a:r>
              <a:rPr sz="13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образовательной</a:t>
            </a:r>
            <a:r>
              <a:rPr sz="1300" spc="40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 </a:t>
            </a:r>
            <a:r>
              <a:rPr sz="1300" spc="-5" dirty="0">
                <a:solidFill>
                  <a:srgbClr val="001F5F"/>
                </a:solidFill>
                <a:latin typeface="Georgia" panose="02040502050405020303" pitchFamily="18" charset="0"/>
                <a:cs typeface="Constantia"/>
              </a:rPr>
              <a:t>программы)</a:t>
            </a:r>
            <a:endParaRPr sz="1300" dirty="0">
              <a:latin typeface="Georgia" panose="02040502050405020303" pitchFamily="18" charset="0"/>
              <a:cs typeface="Constantia"/>
            </a:endParaRPr>
          </a:p>
          <a:p>
            <a:pPr marL="134620" algn="ctr">
              <a:lnSpc>
                <a:spcPct val="100000"/>
              </a:lnSpc>
            </a:pPr>
            <a:r>
              <a:rPr sz="1300" spc="-5" dirty="0">
                <a:solidFill>
                  <a:srgbClr val="C00000"/>
                </a:solidFill>
                <a:latin typeface="Constantia"/>
                <a:cs typeface="Constantia"/>
              </a:rPr>
              <a:t>Образовательная организация вправе создать </a:t>
            </a:r>
            <a:r>
              <a:rPr sz="1300" spc="-10" dirty="0">
                <a:solidFill>
                  <a:srgbClr val="C00000"/>
                </a:solidFill>
                <a:latin typeface="Constantia"/>
                <a:cs typeface="Constantia"/>
              </a:rPr>
              <a:t>свою</a:t>
            </a:r>
            <a:r>
              <a:rPr sz="1300" spc="55" dirty="0">
                <a:solidFill>
                  <a:srgbClr val="C00000"/>
                </a:solidFill>
                <a:latin typeface="Constantia"/>
                <a:cs typeface="Constantia"/>
              </a:rPr>
              <a:t> </a:t>
            </a:r>
            <a:r>
              <a:rPr sz="1300" spc="-10" dirty="0">
                <a:solidFill>
                  <a:srgbClr val="C00000"/>
                </a:solidFill>
                <a:latin typeface="Constantia"/>
                <a:cs typeface="Constantia"/>
              </a:rPr>
              <a:t>форму</a:t>
            </a:r>
            <a:endParaRPr sz="1300" dirty="0">
              <a:solidFill>
                <a:srgbClr val="C00000"/>
              </a:solidFill>
              <a:latin typeface="Constantia"/>
              <a:cs typeface="Constantia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1000" spc="-5" dirty="0" err="1" smtClean="0">
                <a:latin typeface="Constantia"/>
                <a:cs typeface="Constantia"/>
              </a:rPr>
              <a:t>Вариант</a:t>
            </a:r>
            <a:r>
              <a:rPr sz="1000" spc="25" dirty="0" smtClean="0">
                <a:latin typeface="Constantia"/>
                <a:cs typeface="Constantia"/>
              </a:rPr>
              <a:t> </a:t>
            </a:r>
            <a:r>
              <a:rPr sz="1000" spc="-5" dirty="0">
                <a:latin typeface="Constantia"/>
                <a:cs typeface="Constantia"/>
              </a:rPr>
              <a:t>1</a:t>
            </a:r>
            <a:endParaRPr sz="1000" dirty="0">
              <a:latin typeface="Constantia"/>
              <a:cs typeface="Constanti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131</TotalTime>
  <Words>468</Words>
  <Application>Microsoft Office PowerPoint</Application>
  <PresentationFormat>Экран (16:9)</PresentationFormat>
  <Paragraphs>76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Arial</vt:lpstr>
      <vt:lpstr>Calibri</vt:lpstr>
      <vt:lpstr>Calibri Light</vt:lpstr>
      <vt:lpstr>Constantia</vt:lpstr>
      <vt:lpstr>Georgia</vt:lpstr>
      <vt:lpstr>Times New Roman</vt:lpstr>
      <vt:lpstr>Тема Office</vt:lpstr>
      <vt:lpstr>Презентация PowerPoint</vt:lpstr>
      <vt:lpstr>ч.9 ст.2 ФЗ «Об образовании в РФ»</vt:lpstr>
      <vt:lpstr>Пояснительная записка АКТУАЛЬНЫЕ нормативно-правовые документы</vt:lpstr>
      <vt:lpstr>Рабочая программа воспитания</vt:lpstr>
      <vt:lpstr>Рабочая программа воспитания</vt:lpstr>
      <vt:lpstr>Рабочая программа воспитания</vt:lpstr>
      <vt:lpstr>Рабочая программа воспитания</vt:lpstr>
      <vt:lpstr>Календарный план воспитательной работы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Бембель Марина Михайловна</dc:creator>
  <cp:lastModifiedBy>User</cp:lastModifiedBy>
  <cp:revision>49</cp:revision>
  <dcterms:created xsi:type="dcterms:W3CDTF">2024-05-08T07:32:53Z</dcterms:created>
  <dcterms:modified xsi:type="dcterms:W3CDTF">2025-11-10T12:14:11Z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2024-04-19T00:00:00Z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2024-05-08T00:00:00Z</vt:filetime>
  </property>
</Properties>
</file>