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27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44589"/>
            <a:ext cx="9144000" cy="571340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6240" y="3069336"/>
            <a:ext cx="2194560" cy="219456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3088" y="4507991"/>
            <a:ext cx="2575560" cy="1694688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094989" y="1381505"/>
            <a:ext cx="590969" cy="62816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63648" y="1124699"/>
            <a:ext cx="767778" cy="71848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55815" y="404710"/>
            <a:ext cx="563050" cy="52690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483751" y="1484724"/>
            <a:ext cx="355206" cy="367596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350220" y="337411"/>
            <a:ext cx="348861" cy="328703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346703" y="0"/>
            <a:ext cx="4764024" cy="2295144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123694" y="1715173"/>
            <a:ext cx="1005916" cy="880389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423541" y="520687"/>
            <a:ext cx="1140320" cy="1097318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99160" y="0"/>
            <a:ext cx="3959352" cy="3959352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51560" y="152400"/>
            <a:ext cx="3959352" cy="3959352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76212" y="1341247"/>
            <a:ext cx="2633751" cy="2671292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0" y="62"/>
            <a:ext cx="9139174" cy="68531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1144589"/>
            <a:ext cx="9144000" cy="571340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96240" y="3069336"/>
            <a:ext cx="2194560" cy="219456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23088" y="4507991"/>
            <a:ext cx="2575560" cy="1694688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094989" y="1381505"/>
            <a:ext cx="590969" cy="62816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763648" y="1124699"/>
            <a:ext cx="767778" cy="71848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555815" y="404710"/>
            <a:ext cx="563050" cy="52690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483751" y="1484724"/>
            <a:ext cx="355206" cy="367596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350220" y="337411"/>
            <a:ext cx="348861" cy="328703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346703" y="0"/>
            <a:ext cx="4764024" cy="2295144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123694" y="1715173"/>
            <a:ext cx="1005916" cy="880389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423541" y="520687"/>
            <a:ext cx="1140320" cy="1097318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899160" y="0"/>
            <a:ext cx="3959352" cy="3959352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051560" y="152400"/>
            <a:ext cx="3959352" cy="3959352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76212" y="1341247"/>
            <a:ext cx="2633751" cy="267129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37814" y="191515"/>
            <a:ext cx="3082290" cy="3295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001F5F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5.png"/><Relationship Id="rId17" Type="http://schemas.openxmlformats.org/officeDocument/2006/relationships/image" Target="../media/image18.png"/><Relationship Id="rId2" Type="http://schemas.openxmlformats.org/officeDocument/2006/relationships/image" Target="../media/image1.jp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6.png"/><Relationship Id="rId10" Type="http://schemas.openxmlformats.org/officeDocument/2006/relationships/image" Target="../media/image9.png"/><Relationship Id="rId19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50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60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jp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jpg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12" Type="http://schemas.openxmlformats.org/officeDocument/2006/relationships/image" Target="../media/image8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5.pn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0" Type="http://schemas.openxmlformats.org/officeDocument/2006/relationships/image" Target="../media/image79.png"/><Relationship Id="rId4" Type="http://schemas.openxmlformats.org/officeDocument/2006/relationships/image" Target="../media/image73.png"/><Relationship Id="rId9" Type="http://schemas.openxmlformats.org/officeDocument/2006/relationships/image" Target="../media/image7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11" Type="http://schemas.openxmlformats.org/officeDocument/2006/relationships/image" Target="../media/image92.jp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1.png"/><Relationship Id="rId7" Type="http://schemas.openxmlformats.org/officeDocument/2006/relationships/image" Target="../media/image105.png"/><Relationship Id="rId12" Type="http://schemas.openxmlformats.org/officeDocument/2006/relationships/image" Target="../media/image110.jp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5" Type="http://schemas.openxmlformats.org/officeDocument/2006/relationships/image" Target="../media/image103.png"/><Relationship Id="rId10" Type="http://schemas.openxmlformats.org/officeDocument/2006/relationships/image" Target="../media/image108.png"/><Relationship Id="rId4" Type="http://schemas.openxmlformats.org/officeDocument/2006/relationships/image" Target="../media/image102.png"/><Relationship Id="rId9" Type="http://schemas.openxmlformats.org/officeDocument/2006/relationships/image" Target="../media/image10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111.png"/><Relationship Id="rId7" Type="http://schemas.openxmlformats.org/officeDocument/2006/relationships/image" Target="../media/image1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2.png"/><Relationship Id="rId9" Type="http://schemas.openxmlformats.org/officeDocument/2006/relationships/image" Target="../media/image117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1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5.png"/><Relationship Id="rId17" Type="http://schemas.openxmlformats.org/officeDocument/2006/relationships/image" Target="../media/image18.png"/><Relationship Id="rId2" Type="http://schemas.openxmlformats.org/officeDocument/2006/relationships/image" Target="../media/image1.jpg"/><Relationship Id="rId16" Type="http://schemas.openxmlformats.org/officeDocument/2006/relationships/image" Target="../media/image17.png"/><Relationship Id="rId20" Type="http://schemas.openxmlformats.org/officeDocument/2006/relationships/image" Target="../media/image119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6.png"/><Relationship Id="rId10" Type="http://schemas.openxmlformats.org/officeDocument/2006/relationships/image" Target="../media/image9.png"/><Relationship Id="rId19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144589"/>
            <a:ext cx="9144000" cy="5713730"/>
            <a:chOff x="0" y="1144589"/>
            <a:chExt cx="9144000" cy="5713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44589"/>
              <a:ext cx="9144000" cy="571340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40" y="3069336"/>
              <a:ext cx="2194560" cy="21945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3088" y="4507991"/>
              <a:ext cx="2575560" cy="1694688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962782" y="1381505"/>
            <a:ext cx="590969" cy="62816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31442" y="1124699"/>
            <a:ext cx="767778" cy="71848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423608" y="404710"/>
            <a:ext cx="563050" cy="52690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351544" y="1484724"/>
            <a:ext cx="355206" cy="367596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0" y="0"/>
            <a:ext cx="9139555" cy="6853555"/>
            <a:chOff x="0" y="0"/>
            <a:chExt cx="9139555" cy="6853555"/>
          </a:xfrm>
        </p:grpSpPr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18013" y="337411"/>
              <a:ext cx="348861" cy="32870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60192" y="0"/>
              <a:ext cx="4760976" cy="229514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23694" y="1715173"/>
              <a:ext cx="1005916" cy="8803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0" y="62"/>
              <a:ext cx="9139174" cy="6853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88719" y="548639"/>
              <a:ext cx="3959352" cy="395935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3541" y="520687"/>
              <a:ext cx="1140320" cy="109731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9160" y="0"/>
              <a:ext cx="3959352" cy="395935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7502" y="1268730"/>
              <a:ext cx="2654414" cy="2657500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715258" y="1448181"/>
            <a:ext cx="4282440" cy="145859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2540" algn="ctr">
              <a:lnSpc>
                <a:spcPts val="2385"/>
              </a:lnSpc>
              <a:spcBef>
                <a:spcPts val="90"/>
              </a:spcBef>
            </a:pPr>
            <a:r>
              <a:rPr sz="2000" b="1" spc="-10" dirty="0">
                <a:solidFill>
                  <a:srgbClr val="943735"/>
                </a:solidFill>
                <a:latin typeface="Georgia"/>
                <a:cs typeface="Georgia"/>
              </a:rPr>
              <a:t>Экологический</a:t>
            </a:r>
            <a:r>
              <a:rPr sz="2000" b="1" spc="25" dirty="0">
                <a:solidFill>
                  <a:srgbClr val="943735"/>
                </a:solidFill>
                <a:latin typeface="Georgia"/>
                <a:cs typeface="Georgia"/>
              </a:rPr>
              <a:t> </a:t>
            </a:r>
            <a:r>
              <a:rPr sz="2000" b="1" spc="-10" dirty="0">
                <a:solidFill>
                  <a:srgbClr val="943735"/>
                </a:solidFill>
                <a:latin typeface="Georgia"/>
                <a:cs typeface="Georgia"/>
              </a:rPr>
              <a:t>проект</a:t>
            </a:r>
            <a:endParaRPr sz="2000">
              <a:latin typeface="Georgia"/>
              <a:cs typeface="Georgia"/>
            </a:endParaRPr>
          </a:p>
          <a:p>
            <a:pPr marR="635" algn="ctr">
              <a:lnSpc>
                <a:spcPts val="3345"/>
              </a:lnSpc>
            </a:pPr>
            <a:r>
              <a:rPr sz="2800" b="1" spc="-5" dirty="0">
                <a:solidFill>
                  <a:srgbClr val="943735"/>
                </a:solidFill>
                <a:latin typeface="Georgia"/>
                <a:cs typeface="Georgia"/>
              </a:rPr>
              <a:t>«Эколята</a:t>
            </a:r>
            <a:r>
              <a:rPr sz="2800" b="1" spc="-45" dirty="0">
                <a:solidFill>
                  <a:srgbClr val="943735"/>
                </a:solidFill>
                <a:latin typeface="Georgia"/>
                <a:cs typeface="Georgia"/>
              </a:rPr>
              <a:t> </a:t>
            </a:r>
            <a:r>
              <a:rPr sz="2800" b="1" spc="5" dirty="0">
                <a:solidFill>
                  <a:srgbClr val="943735"/>
                </a:solidFill>
                <a:latin typeface="Georgia"/>
                <a:cs typeface="Georgia"/>
              </a:rPr>
              <a:t>Друзья</a:t>
            </a:r>
            <a:r>
              <a:rPr sz="2800" b="1" spc="-55" dirty="0">
                <a:solidFill>
                  <a:srgbClr val="943735"/>
                </a:solidFill>
                <a:latin typeface="Georgia"/>
                <a:cs typeface="Georgia"/>
              </a:rPr>
              <a:t> </a:t>
            </a:r>
            <a:r>
              <a:rPr sz="2800" b="1" spc="5" dirty="0">
                <a:solidFill>
                  <a:srgbClr val="943735"/>
                </a:solidFill>
                <a:latin typeface="Georgia"/>
                <a:cs typeface="Georgia"/>
              </a:rPr>
              <a:t>и</a:t>
            </a:r>
            <a:endParaRPr sz="2800"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</a:pPr>
            <a:r>
              <a:rPr sz="2800" b="1" spc="5" dirty="0">
                <a:solidFill>
                  <a:srgbClr val="943735"/>
                </a:solidFill>
                <a:latin typeface="Georgia"/>
                <a:cs typeface="Georgia"/>
              </a:rPr>
              <a:t>защитники</a:t>
            </a:r>
            <a:r>
              <a:rPr sz="2800" b="1" spc="-110" dirty="0">
                <a:solidFill>
                  <a:srgbClr val="943735"/>
                </a:solidFill>
                <a:latin typeface="Georgia"/>
                <a:cs typeface="Georgia"/>
              </a:rPr>
              <a:t> </a:t>
            </a:r>
            <a:r>
              <a:rPr sz="2800" b="1" spc="5" dirty="0">
                <a:solidFill>
                  <a:srgbClr val="943735"/>
                </a:solidFill>
                <a:latin typeface="Georgia"/>
                <a:cs typeface="Georgia"/>
              </a:rPr>
              <a:t>природы»</a:t>
            </a:r>
            <a:endParaRPr sz="2800">
              <a:latin typeface="Georgia"/>
              <a:cs typeface="Georgia"/>
            </a:endParaRPr>
          </a:p>
          <a:p>
            <a:pPr marR="4445" algn="ctr">
              <a:lnSpc>
                <a:spcPct val="100000"/>
              </a:lnSpc>
              <a:spcBef>
                <a:spcPts val="40"/>
              </a:spcBef>
            </a:pPr>
            <a:r>
              <a:rPr sz="1800" b="1" spc="-5" dirty="0">
                <a:solidFill>
                  <a:srgbClr val="943735"/>
                </a:solidFill>
                <a:latin typeface="Georgia"/>
                <a:cs typeface="Georgia"/>
              </a:rPr>
              <a:t>(младшая</a:t>
            </a:r>
            <a:r>
              <a:rPr sz="1800" b="1" spc="-30" dirty="0">
                <a:solidFill>
                  <a:srgbClr val="943735"/>
                </a:solidFill>
                <a:latin typeface="Georgia"/>
                <a:cs typeface="Georgia"/>
              </a:rPr>
              <a:t> </a:t>
            </a:r>
            <a:r>
              <a:rPr sz="1800" b="1" spc="-10" dirty="0">
                <a:solidFill>
                  <a:srgbClr val="943735"/>
                </a:solidFill>
                <a:latin typeface="Georgia"/>
                <a:cs typeface="Georgia"/>
              </a:rPr>
              <a:t>группа)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833621" y="571601"/>
            <a:ext cx="4080510" cy="434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92860" marR="5080" indent="-1280795">
              <a:lnSpc>
                <a:spcPct val="121800"/>
              </a:lnSpc>
              <a:spcBef>
                <a:spcPts val="100"/>
              </a:spcBef>
            </a:pPr>
            <a:r>
              <a:rPr sz="1100" spc="-5" dirty="0">
                <a:solidFill>
                  <a:srgbClr val="001F5F"/>
                </a:solidFill>
                <a:latin typeface="Times New Roman"/>
                <a:cs typeface="Times New Roman"/>
              </a:rPr>
              <a:t>Муниципальное</a:t>
            </a:r>
            <a:r>
              <a:rPr sz="11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100" spc="-5" dirty="0">
                <a:solidFill>
                  <a:srgbClr val="001F5F"/>
                </a:solidFill>
                <a:latin typeface="Times New Roman"/>
                <a:cs typeface="Times New Roman"/>
              </a:rPr>
              <a:t>казенное</a:t>
            </a:r>
            <a:r>
              <a:rPr sz="11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дошкольное</a:t>
            </a:r>
            <a:r>
              <a:rPr sz="1100" spc="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100" spc="-5" dirty="0">
                <a:solidFill>
                  <a:srgbClr val="001F5F"/>
                </a:solidFill>
                <a:latin typeface="Times New Roman"/>
                <a:cs typeface="Times New Roman"/>
              </a:rPr>
              <a:t>образовательное</a:t>
            </a:r>
            <a:r>
              <a:rPr sz="11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учреждение </a:t>
            </a:r>
            <a:r>
              <a:rPr sz="1100" spc="-2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/>
                <a:cs typeface="Times New Roman"/>
              </a:rPr>
              <a:t>Скатинский</a:t>
            </a:r>
            <a:r>
              <a:rPr sz="1100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детский</a:t>
            </a:r>
            <a:r>
              <a:rPr sz="11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/>
                <a:cs typeface="Times New Roman"/>
              </a:rPr>
              <a:t>сад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694935" y="5108064"/>
            <a:ext cx="4176395" cy="1580561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R="51435" algn="r">
              <a:lnSpc>
                <a:spcPct val="100000"/>
              </a:lnSpc>
              <a:spcBef>
                <a:spcPts val="765"/>
              </a:spcBef>
            </a:pP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Разработала</a:t>
            </a:r>
            <a:r>
              <a:rPr sz="1600" b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6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реализовала</a:t>
            </a:r>
            <a:r>
              <a:rPr sz="16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dirty="0">
                <a:solidFill>
                  <a:srgbClr val="001F5F"/>
                </a:solidFill>
                <a:latin typeface="Times New Roman"/>
                <a:cs typeface="Times New Roman"/>
              </a:rPr>
              <a:t>проект:</a:t>
            </a:r>
            <a:endParaRPr sz="1600" dirty="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675"/>
              </a:spcBef>
            </a:pPr>
            <a:r>
              <a:rPr sz="16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Прилибко</a:t>
            </a:r>
            <a:r>
              <a:rPr sz="1600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spc="-5" dirty="0">
                <a:solidFill>
                  <a:srgbClr val="001F5F"/>
                </a:solidFill>
                <a:latin typeface="Times New Roman"/>
                <a:cs typeface="Times New Roman"/>
              </a:rPr>
              <a:t>О.П.,</a:t>
            </a:r>
            <a:r>
              <a:rPr sz="16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/>
                <a:cs typeface="Times New Roman"/>
              </a:rPr>
              <a:t>воспитатель</a:t>
            </a:r>
            <a:endParaRPr sz="16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2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10" dirty="0" smtClean="0">
                <a:solidFill>
                  <a:srgbClr val="001F5F"/>
                </a:solidFill>
                <a:latin typeface="Times New Roman"/>
                <a:cs typeface="Times New Roman"/>
              </a:rPr>
              <a:t>202</a:t>
            </a:r>
            <a:r>
              <a:rPr lang="ru-RU" b="1" spc="10" dirty="0">
                <a:solidFill>
                  <a:srgbClr val="001F5F"/>
                </a:solidFill>
                <a:latin typeface="Times New Roman"/>
                <a:cs typeface="Times New Roman"/>
              </a:rPr>
              <a:t>4</a:t>
            </a:r>
            <a:r>
              <a:rPr sz="1800" b="1" spc="10" dirty="0" smtClean="0">
                <a:solidFill>
                  <a:srgbClr val="001F5F"/>
                </a:solidFill>
                <a:latin typeface="Times New Roman"/>
                <a:cs typeface="Times New Roman"/>
              </a:rPr>
              <a:t>г</a:t>
            </a:r>
            <a:endParaRPr sz="1800" dirty="0">
              <a:latin typeface="Times New Roman"/>
              <a:cs typeface="Times New Roman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2307335" y="2868167"/>
            <a:ext cx="2682240" cy="1630680"/>
            <a:chOff x="2307335" y="2868167"/>
            <a:chExt cx="2682240" cy="1630680"/>
          </a:xfrm>
        </p:grpSpPr>
        <p:pic>
          <p:nvPicPr>
            <p:cNvPr id="23" name="object 2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07335" y="2990087"/>
              <a:ext cx="1417319" cy="141122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438143" y="2868167"/>
              <a:ext cx="1551431" cy="1630679"/>
            </a:xfrm>
            <a:prstGeom prst="rect">
              <a:avLst/>
            </a:prstGeom>
          </p:spPr>
        </p:pic>
      </p:grpSp>
      <p:grpSp>
        <p:nvGrpSpPr>
          <p:cNvPr id="25" name="object 25"/>
          <p:cNvGrpSpPr/>
          <p:nvPr/>
        </p:nvGrpSpPr>
        <p:grpSpPr>
          <a:xfrm>
            <a:off x="5507735" y="2731007"/>
            <a:ext cx="3078480" cy="2249805"/>
            <a:chOff x="5507735" y="2731007"/>
            <a:chExt cx="3078480" cy="2249805"/>
          </a:xfrm>
        </p:grpSpPr>
        <p:pic>
          <p:nvPicPr>
            <p:cNvPr id="26" name="object 2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772655" y="2782823"/>
              <a:ext cx="1813559" cy="180136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507735" y="2731007"/>
              <a:ext cx="2036064" cy="22494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2"/>
              <a:ext cx="9139174" cy="685317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60192" y="2039111"/>
              <a:ext cx="2822448" cy="280720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04053" y="1468373"/>
              <a:ext cx="3561207" cy="354629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2"/>
              <a:ext cx="9139174" cy="685317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52671" y="1341119"/>
              <a:ext cx="3651503" cy="38374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39555" cy="6853555"/>
            <a:chOff x="0" y="0"/>
            <a:chExt cx="9139555" cy="68535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2"/>
              <a:ext cx="9139174" cy="685317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80887" y="1197863"/>
              <a:ext cx="3462528" cy="3273552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58267" y="370490"/>
            <a:ext cx="8707120" cy="633730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455"/>
              </a:spcBef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Цель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проекта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  <a:p>
            <a:pPr marL="241300" marR="5080" algn="just">
              <a:lnSpc>
                <a:spcPts val="2760"/>
              </a:lnSpc>
              <a:spcBef>
                <a:spcPts val="155"/>
              </a:spcBef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формирование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у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системы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ценностных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отношений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к</a:t>
            </a:r>
            <a:r>
              <a:rPr sz="2000" spc="4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природе,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животному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растительному </a:t>
            </a:r>
            <a:r>
              <a:rPr sz="2000" spc="-55" dirty="0">
                <a:solidFill>
                  <a:srgbClr val="001F5F"/>
                </a:solidFill>
                <a:latin typeface="Times New Roman"/>
                <a:cs typeface="Times New Roman"/>
              </a:rPr>
              <a:t>миру,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воспитание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любви к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природе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бережного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отношения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ней.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10"/>
              </a:spcBef>
            </a:pP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Задачи: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дать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детям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знания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об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окружающей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его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природе,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познакомить</a:t>
            </a:r>
            <a:endParaRPr sz="2000">
              <a:latin typeface="Times New Roman"/>
              <a:cs typeface="Times New Roman"/>
            </a:endParaRPr>
          </a:p>
          <a:p>
            <a:pPr marL="356870" marR="209550">
              <a:lnSpc>
                <a:spcPts val="2760"/>
              </a:lnSpc>
              <a:spcBef>
                <a:spcPts val="150"/>
              </a:spcBef>
              <a:tabLst>
                <a:tab pos="722630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	разнообразием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животного</a:t>
            </a:r>
            <a:r>
              <a:rPr sz="2000" spc="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растительного</a:t>
            </a:r>
            <a:r>
              <a:rPr sz="2000" spc="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мира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родного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края,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показать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неповторимость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красоту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родной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природы;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21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расширять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представления</a:t>
            </a:r>
            <a:r>
              <a:rPr sz="2000" spc="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об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охране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природы;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способствовать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формированию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понимания</a:t>
            </a:r>
            <a:r>
              <a:rPr sz="2000" spc="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детьми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неразделимого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единства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0"/>
              </a:spcBef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человека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природы;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расширять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общий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кругозор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детей,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способствовать</a:t>
            </a:r>
            <a:r>
              <a:rPr sz="2000" spc="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развитию</a:t>
            </a:r>
            <a:r>
              <a:rPr sz="2000" spc="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мышления;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воспитывать</a:t>
            </a:r>
            <a:r>
              <a:rPr sz="2000" spc="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у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культуру</a:t>
            </a:r>
            <a:r>
              <a:rPr sz="2000" spc="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природолюбия.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Ожидаемые </a:t>
            </a:r>
            <a:r>
              <a:rPr sz="20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результаты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по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проекту: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дети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узнают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много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нового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природе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родного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края;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дети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65" dirty="0">
                <a:solidFill>
                  <a:srgbClr val="001F5F"/>
                </a:solidFill>
                <a:latin typeface="Times New Roman"/>
                <a:cs typeface="Times New Roman"/>
              </a:rPr>
              <a:t>будут</a:t>
            </a:r>
            <a:r>
              <a:rPr sz="2000" spc="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бережно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относиться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природе;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у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5" dirty="0">
                <a:solidFill>
                  <a:srgbClr val="001F5F"/>
                </a:solidFill>
                <a:latin typeface="Times New Roman"/>
                <a:cs typeface="Times New Roman"/>
              </a:rPr>
              <a:t>будет</a:t>
            </a:r>
            <a:r>
              <a:rPr sz="2000" spc="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сформировано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стремление</a:t>
            </a:r>
            <a:r>
              <a:rPr sz="2000" spc="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сохранять</a:t>
            </a:r>
            <a:r>
              <a:rPr sz="2000" spc="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окружающую</a:t>
            </a:r>
            <a:r>
              <a:rPr sz="2000" spc="1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природу;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5"/>
              </a:spcBef>
              <a:buFont typeface="Wingdings"/>
              <a:buChar char=""/>
              <a:tabLst>
                <a:tab pos="357505" algn="l"/>
                <a:tab pos="2015489" algn="l"/>
                <a:tab pos="432054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сформируется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устойчивой</a:t>
            </a:r>
            <a:r>
              <a:rPr sz="2000" spc="1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интерес	к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наблюдениям</a:t>
            </a:r>
            <a:r>
              <a:rPr sz="2000" spc="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за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явлениями</a:t>
            </a:r>
            <a:r>
              <a:rPr sz="2000" spc="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природе.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"/>
            <a:ext cx="9139174" cy="68531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43890" y="886845"/>
            <a:ext cx="3789679" cy="423418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Первый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10" dirty="0">
                <a:solidFill>
                  <a:srgbClr val="001F5F"/>
                </a:solidFill>
                <a:latin typeface="Times New Roman"/>
                <a:cs typeface="Times New Roman"/>
              </a:rPr>
              <a:t>этап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–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0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подготовительный: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Создание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необходимых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условий</a:t>
            </a:r>
            <a:endParaRPr sz="2000">
              <a:latin typeface="Times New Roman"/>
              <a:cs typeface="Times New Roman"/>
            </a:endParaRPr>
          </a:p>
          <a:p>
            <a:pPr marR="526415" algn="ctr">
              <a:lnSpc>
                <a:spcPct val="100000"/>
              </a:lnSpc>
              <a:spcBef>
                <a:spcPts val="365"/>
              </a:spcBef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для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реализации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проекта.</a:t>
            </a:r>
            <a:endParaRPr sz="2000">
              <a:latin typeface="Times New Roman"/>
              <a:cs typeface="Times New Roman"/>
            </a:endParaRPr>
          </a:p>
          <a:p>
            <a:pPr marL="299085" marR="479425" indent="-2997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Создание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макетов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«Эколята</a:t>
            </a:r>
            <a:endParaRPr sz="2000">
              <a:latin typeface="Times New Roman"/>
              <a:cs typeface="Times New Roman"/>
            </a:endParaRPr>
          </a:p>
          <a:p>
            <a:pPr marL="155575" algn="ctr">
              <a:lnSpc>
                <a:spcPct val="100000"/>
              </a:lnSpc>
              <a:spcBef>
                <a:spcPts val="360"/>
              </a:spcBef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Друзья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защитники</a:t>
            </a:r>
            <a:r>
              <a:rPr sz="2000" spc="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природы»</a:t>
            </a:r>
            <a:endParaRPr sz="2000">
              <a:latin typeface="Times New Roman"/>
              <a:cs typeface="Times New Roman"/>
            </a:endParaRPr>
          </a:p>
          <a:p>
            <a:pPr marL="299085" marR="779145" indent="-2997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Разработка</a:t>
            </a:r>
            <a:r>
              <a:rPr sz="2000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накопление</a:t>
            </a:r>
            <a:endParaRPr sz="2000">
              <a:latin typeface="Times New Roman"/>
              <a:cs typeface="Times New Roman"/>
            </a:endParaRPr>
          </a:p>
          <a:p>
            <a:pPr marR="305435" algn="ctr">
              <a:lnSpc>
                <a:spcPct val="100000"/>
              </a:lnSpc>
              <a:spcBef>
                <a:spcPts val="365"/>
              </a:spcBef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методических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материалов.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59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Создание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развивающей</a:t>
            </a:r>
            <a:r>
              <a:rPr sz="2000" spc="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среды.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Подбор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художественной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spcBef>
                <a:spcPts val="360"/>
              </a:spcBef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литературы</a:t>
            </a:r>
            <a:r>
              <a:rPr sz="2000" spc="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теме.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5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Разработка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мероприятий.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15160" y="5350921"/>
            <a:ext cx="3576954" cy="107696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20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Третий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этап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заключительный: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Обработка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5" dirty="0">
                <a:solidFill>
                  <a:srgbClr val="001F5F"/>
                </a:solidFill>
                <a:latin typeface="Times New Roman"/>
                <a:cs typeface="Times New Roman"/>
              </a:rPr>
              <a:t>результатов</a:t>
            </a:r>
            <a:r>
              <a:rPr sz="2000" spc="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spcBef>
                <a:spcPts val="365"/>
              </a:spcBef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реализации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проекта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88204" y="936782"/>
            <a:ext cx="3521710" cy="423291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Второй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10" dirty="0">
                <a:solidFill>
                  <a:srgbClr val="001F5F"/>
                </a:solidFill>
                <a:latin typeface="Times New Roman"/>
                <a:cs typeface="Times New Roman"/>
              </a:rPr>
              <a:t>этап</a:t>
            </a:r>
            <a:r>
              <a:rPr sz="20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–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основной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(практический):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5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Проведение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бесед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Чтение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художественной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spcBef>
                <a:spcPts val="360"/>
              </a:spcBef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литературы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Наблюдения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5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Дидактические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игры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Опытно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–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экспериментальная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spcBef>
                <a:spcPts val="360"/>
              </a:spcBef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деятельность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20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Работа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000" b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родителями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5"/>
              </a:spcBef>
              <a:buFont typeface="Wingdings"/>
              <a:buChar char=""/>
              <a:tabLst>
                <a:tab pos="299720" algn="l"/>
              </a:tabLst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Папка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передвижка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360"/>
              </a:spcBef>
              <a:buFont typeface="Wingdings"/>
              <a:buChar char=""/>
              <a:tabLst>
                <a:tab pos="299720" algn="l"/>
                <a:tab pos="145859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Выставка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поделок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(цветов)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87016" y="395731"/>
            <a:ext cx="431673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Краткое</a:t>
            </a:r>
            <a:r>
              <a:rPr sz="20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описание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проекта</a:t>
            </a:r>
            <a:r>
              <a:rPr sz="20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по</a:t>
            </a:r>
            <a:r>
              <a:rPr sz="2000" b="1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этапам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40222" y="4982730"/>
              <a:ext cx="1948586" cy="187526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26410" y="253745"/>
            <a:ext cx="308292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2561590" algn="l"/>
              </a:tabLst>
            </a:pPr>
            <a:r>
              <a:rPr spc="-35" dirty="0"/>
              <a:t>Б</a:t>
            </a:r>
            <a:r>
              <a:rPr dirty="0"/>
              <a:t>л</a:t>
            </a:r>
            <a:r>
              <a:rPr spc="5" dirty="0"/>
              <a:t>о</a:t>
            </a:r>
            <a:r>
              <a:rPr spc="-10" dirty="0"/>
              <a:t>к</a:t>
            </a:r>
            <a:r>
              <a:rPr spc="-5" dirty="0"/>
              <a:t>:</a:t>
            </a:r>
            <a:r>
              <a:rPr dirty="0"/>
              <a:t> </a:t>
            </a:r>
            <a:r>
              <a:rPr spc="-10" dirty="0"/>
              <a:t>прир</a:t>
            </a:r>
            <a:r>
              <a:rPr spc="-40" dirty="0"/>
              <a:t>о</a:t>
            </a:r>
            <a:r>
              <a:rPr spc="-5" dirty="0"/>
              <a:t>да</a:t>
            </a:r>
            <a:r>
              <a:rPr spc="15" dirty="0"/>
              <a:t> </a:t>
            </a:r>
            <a:r>
              <a:rPr spc="-5" dirty="0"/>
              <a:t>–</a:t>
            </a:r>
            <a:r>
              <a:rPr spc="-10" dirty="0"/>
              <a:t> н</a:t>
            </a:r>
            <a:r>
              <a:rPr spc="5" dirty="0"/>
              <a:t>а</a:t>
            </a:r>
            <a:r>
              <a:rPr spc="-10" dirty="0"/>
              <a:t>ш</a:t>
            </a:r>
            <a:r>
              <a:rPr dirty="0"/>
              <a:t>	</a:t>
            </a:r>
            <a:r>
              <a:rPr spc="-5" dirty="0"/>
              <a:t>д</a:t>
            </a:r>
            <a:r>
              <a:rPr spc="-35" dirty="0"/>
              <a:t>р</a:t>
            </a:r>
            <a:r>
              <a:rPr spc="5" dirty="0"/>
              <a:t>у</a:t>
            </a:r>
            <a:r>
              <a:rPr spc="-5" dirty="0"/>
              <a:t>г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10959" y="603961"/>
            <a:ext cx="233299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6870" algn="l"/>
                <a:tab pos="1530350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	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п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д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е,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ли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ч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й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5122" y="556772"/>
            <a:ext cx="5947410" cy="177927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465"/>
              </a:spcBef>
              <a:buFont typeface="Wingdings"/>
              <a:buChar char=""/>
              <a:tabLst>
                <a:tab pos="357505" algn="l"/>
                <a:tab pos="1878330" algn="l"/>
                <a:tab pos="4061460" algn="l"/>
                <a:tab pos="5104130" algn="l"/>
              </a:tabLst>
            </a:pP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Воспитание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природоохранных	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знаний,	любви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0"/>
              </a:spcBef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ответственности</a:t>
            </a:r>
            <a:r>
              <a:rPr sz="2000" spc="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за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ее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сохранение;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Поиск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проблемных</a:t>
            </a:r>
            <a:r>
              <a:rPr sz="2000" spc="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вопросов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ответов;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Расширять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знания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местах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проживания</a:t>
            </a:r>
            <a:r>
              <a:rPr sz="2000" spc="10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животных;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59"/>
              </a:spcBef>
              <a:buFont typeface="Wingdings"/>
              <a:buChar char=""/>
              <a:tabLst>
                <a:tab pos="357505" algn="l"/>
                <a:tab pos="115252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Учить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бережному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отношению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природе.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83463" y="2554223"/>
            <a:ext cx="8609330" cy="4304030"/>
            <a:chOff x="283463" y="2554223"/>
            <a:chExt cx="8609330" cy="430403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38672" y="6175241"/>
              <a:ext cx="2753741" cy="68275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56960" y="2557271"/>
              <a:ext cx="2721864" cy="363016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24784" y="6178297"/>
              <a:ext cx="2759710" cy="6797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43071" y="2554223"/>
              <a:ext cx="2727960" cy="363626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3463" y="6227061"/>
              <a:ext cx="2784221" cy="63093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1751" y="2572511"/>
              <a:ext cx="2752344" cy="3666744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610105" y="6354571"/>
            <a:ext cx="6044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На</a:t>
            </a:r>
            <a:r>
              <a:rPr sz="1800" b="1" i="1" u="heavy" spc="2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i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фото:</a:t>
            </a:r>
            <a:r>
              <a:rPr sz="1800" b="1" i="1" spc="-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помощь</a:t>
            </a:r>
            <a:r>
              <a:rPr sz="18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животным</a:t>
            </a:r>
            <a:r>
              <a:rPr sz="1800" b="1" i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найти</a:t>
            </a:r>
            <a:r>
              <a:rPr sz="1800" b="1" i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свою</a:t>
            </a:r>
            <a:r>
              <a:rPr sz="1800" b="1" i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20" dirty="0">
                <a:solidFill>
                  <a:srgbClr val="001F5F"/>
                </a:solidFill>
                <a:latin typeface="Times New Roman"/>
                <a:cs typeface="Times New Roman"/>
              </a:rPr>
              <a:t>среду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обитания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2561590" algn="l"/>
              </a:tabLst>
            </a:pPr>
            <a:r>
              <a:rPr spc="-35" dirty="0"/>
              <a:t>Б</a:t>
            </a:r>
            <a:r>
              <a:rPr dirty="0"/>
              <a:t>л</a:t>
            </a:r>
            <a:r>
              <a:rPr spc="5" dirty="0"/>
              <a:t>о</a:t>
            </a:r>
            <a:r>
              <a:rPr spc="-10" dirty="0"/>
              <a:t>к</a:t>
            </a:r>
            <a:r>
              <a:rPr spc="-5" dirty="0"/>
              <a:t>: </a:t>
            </a:r>
            <a:r>
              <a:rPr spc="-10" dirty="0"/>
              <a:t>прир</a:t>
            </a:r>
            <a:r>
              <a:rPr spc="-40" dirty="0"/>
              <a:t>о</a:t>
            </a:r>
            <a:r>
              <a:rPr spc="-5" dirty="0"/>
              <a:t>да</a:t>
            </a:r>
            <a:r>
              <a:rPr spc="15" dirty="0"/>
              <a:t> </a:t>
            </a:r>
            <a:r>
              <a:rPr spc="-5" dirty="0"/>
              <a:t>–</a:t>
            </a:r>
            <a:r>
              <a:rPr spc="-10" dirty="0"/>
              <a:t> н</a:t>
            </a:r>
            <a:r>
              <a:rPr spc="5" dirty="0"/>
              <a:t>а</a:t>
            </a:r>
            <a:r>
              <a:rPr spc="-10" dirty="0"/>
              <a:t>ш</a:t>
            </a:r>
            <a:r>
              <a:rPr dirty="0"/>
              <a:t>	</a:t>
            </a:r>
            <a:r>
              <a:rPr spc="-5" dirty="0"/>
              <a:t>д</a:t>
            </a:r>
            <a:r>
              <a:rPr spc="-35" dirty="0"/>
              <a:t>р</a:t>
            </a:r>
            <a:r>
              <a:rPr spc="5" dirty="0"/>
              <a:t>у</a:t>
            </a:r>
            <a:r>
              <a:rPr spc="-5" dirty="0"/>
              <a:t>г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222238" y="542289"/>
            <a:ext cx="233235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356870" algn="l"/>
                <a:tab pos="1530350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	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пр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де,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ли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ч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й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6451" y="495350"/>
            <a:ext cx="5947410" cy="2091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132715" indent="-344805">
              <a:lnSpc>
                <a:spcPct val="114999"/>
              </a:lnSpc>
              <a:spcBef>
                <a:spcPts val="100"/>
              </a:spcBef>
              <a:buFont typeface="Wingdings"/>
              <a:buChar char=""/>
              <a:tabLst>
                <a:tab pos="357505" algn="l"/>
                <a:tab pos="1878330" algn="l"/>
                <a:tab pos="4061460" algn="l"/>
                <a:tab pos="5104130" algn="l"/>
              </a:tabLst>
            </a:pP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т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е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до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х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ы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х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з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й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,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л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ю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б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 ответственности</a:t>
            </a:r>
            <a:r>
              <a:rPr sz="2000" spc="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за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ее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сохранение;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Поиск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проблемных</a:t>
            </a:r>
            <a:r>
              <a:rPr sz="2000" spc="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вопросов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ответов;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59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Расширять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знания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местах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проживания</a:t>
            </a:r>
            <a:r>
              <a:rPr sz="2000" spc="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животных;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  <a:tab pos="115252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Учить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бережному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отношению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природе.</a:t>
            </a:r>
            <a:endParaRPr sz="2000">
              <a:latin typeface="Times New Roman"/>
              <a:cs typeface="Times New Roman"/>
            </a:endParaRPr>
          </a:p>
          <a:p>
            <a:pPr marL="42545">
              <a:lnSpc>
                <a:spcPct val="100000"/>
              </a:lnSpc>
              <a:spcBef>
                <a:spcPts val="295"/>
              </a:spcBef>
              <a:tabLst>
                <a:tab pos="965835" algn="l"/>
                <a:tab pos="2240915" algn="l"/>
              </a:tabLst>
            </a:pPr>
            <a:r>
              <a:rPr sz="1800" i="1" u="sng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На	фото:</a:t>
            </a:r>
            <a:r>
              <a:rPr sz="1800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1800" spc="-35" dirty="0">
                <a:solidFill>
                  <a:srgbClr val="001F5F"/>
                </a:solidFill>
                <a:latin typeface="Times New Roman"/>
                <a:cs typeface="Times New Roman"/>
              </a:rPr>
              <a:t>Грязнуля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6321" y="2558014"/>
            <a:ext cx="3096260" cy="1290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15199"/>
              </a:lnSpc>
              <a:spcBef>
                <a:spcPts val="105"/>
              </a:spcBef>
            </a:pP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разбрасывает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мусор,</a:t>
            </a:r>
            <a:r>
              <a:rPr sz="18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18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ребята </a:t>
            </a:r>
            <a:r>
              <a:rPr sz="1800" spc="-43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20" dirty="0">
                <a:solidFill>
                  <a:srgbClr val="001F5F"/>
                </a:solidFill>
                <a:latin typeface="Times New Roman"/>
                <a:cs typeface="Times New Roman"/>
              </a:rPr>
              <a:t>его</a:t>
            </a:r>
            <a:r>
              <a:rPr sz="18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собирают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 и</a:t>
            </a:r>
            <a:r>
              <a:rPr sz="18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сортируют </a:t>
            </a:r>
            <a:r>
              <a:rPr sz="18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(</a:t>
            </a:r>
            <a:r>
              <a:rPr sz="1800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предварительная</a:t>
            </a:r>
            <a:r>
              <a:rPr sz="1800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 работа: </a:t>
            </a:r>
            <a:r>
              <a:rPr sz="1800" i="1" spc="-43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внесение</a:t>
            </a:r>
            <a:r>
              <a:rPr sz="18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дидактической</a:t>
            </a:r>
            <a:r>
              <a:rPr sz="1800" spc="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1F5F"/>
                </a:solidFill>
                <a:latin typeface="Times New Roman"/>
                <a:cs typeface="Times New Roman"/>
              </a:rPr>
              <a:t>игры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43404" y="3820521"/>
            <a:ext cx="989330" cy="65913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430"/>
              </a:spcBef>
            </a:pPr>
            <a:r>
              <a:rPr sz="18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мусора»);</a:t>
            </a:r>
            <a:endParaRPr sz="180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  <a:spcBef>
                <a:spcPts val="340"/>
              </a:spcBef>
            </a:pPr>
            <a:r>
              <a:rPr sz="1800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работа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6321" y="3820521"/>
            <a:ext cx="1696085" cy="97345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8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«Сортировка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1800" i="1" spc="-15" dirty="0">
                <a:solidFill>
                  <a:srgbClr val="001F5F"/>
                </a:solidFill>
                <a:latin typeface="Times New Roman"/>
                <a:cs typeface="Times New Roman"/>
              </a:rPr>
              <a:t>коллективная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18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«Подснежники»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596640" y="917447"/>
            <a:ext cx="5401310" cy="5941060"/>
            <a:chOff x="3596640" y="917447"/>
            <a:chExt cx="5401310" cy="5941060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06312" y="917447"/>
              <a:ext cx="2660904" cy="199339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96640" y="2785871"/>
              <a:ext cx="2602992" cy="195072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13960" y="4953000"/>
              <a:ext cx="3947160" cy="190499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36792" y="2962655"/>
              <a:ext cx="2660904" cy="1895856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78352" y="4724349"/>
              <a:ext cx="2634742" cy="198259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95671" y="6845807"/>
              <a:ext cx="3978910" cy="1219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26079" y="4465318"/>
              <a:ext cx="2285999" cy="239268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88023" y="2898648"/>
              <a:ext cx="2692654" cy="202514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18503" y="4846259"/>
              <a:ext cx="2692654" cy="192773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8495" y="4882896"/>
              <a:ext cx="2773680" cy="197510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2561590" algn="l"/>
              </a:tabLst>
            </a:pPr>
            <a:r>
              <a:rPr spc="-35" dirty="0"/>
              <a:t>Б</a:t>
            </a:r>
            <a:r>
              <a:rPr dirty="0"/>
              <a:t>л</a:t>
            </a:r>
            <a:r>
              <a:rPr spc="5" dirty="0"/>
              <a:t>о</a:t>
            </a:r>
            <a:r>
              <a:rPr spc="-10" dirty="0"/>
              <a:t>к</a:t>
            </a:r>
            <a:r>
              <a:rPr spc="-5" dirty="0"/>
              <a:t>: </a:t>
            </a:r>
            <a:r>
              <a:rPr spc="-10" dirty="0"/>
              <a:t>прир</a:t>
            </a:r>
            <a:r>
              <a:rPr spc="-40" dirty="0"/>
              <a:t>о</a:t>
            </a:r>
            <a:r>
              <a:rPr spc="-5" dirty="0"/>
              <a:t>да</a:t>
            </a:r>
            <a:r>
              <a:rPr spc="15" dirty="0"/>
              <a:t> </a:t>
            </a:r>
            <a:r>
              <a:rPr spc="-5" dirty="0"/>
              <a:t>–</a:t>
            </a:r>
            <a:r>
              <a:rPr spc="-10" dirty="0"/>
              <a:t> н</a:t>
            </a:r>
            <a:r>
              <a:rPr spc="5" dirty="0"/>
              <a:t>а</a:t>
            </a:r>
            <a:r>
              <a:rPr spc="-10" dirty="0"/>
              <a:t>ш</a:t>
            </a:r>
            <a:r>
              <a:rPr dirty="0"/>
              <a:t>	</a:t>
            </a:r>
            <a:r>
              <a:rPr spc="-5" dirty="0"/>
              <a:t>д</a:t>
            </a:r>
            <a:r>
              <a:rPr spc="-35" dirty="0"/>
              <a:t>р</a:t>
            </a:r>
            <a:r>
              <a:rPr spc="5" dirty="0"/>
              <a:t>у</a:t>
            </a:r>
            <a:r>
              <a:rPr spc="-5" dirty="0"/>
              <a:t>г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222238" y="542289"/>
            <a:ext cx="233235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356870" algn="l"/>
                <a:tab pos="1530350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	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пр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де,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ли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ч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й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6451" y="495350"/>
            <a:ext cx="5947410" cy="1778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132715" indent="-344805">
              <a:lnSpc>
                <a:spcPct val="114999"/>
              </a:lnSpc>
              <a:spcBef>
                <a:spcPts val="100"/>
              </a:spcBef>
              <a:buFont typeface="Wingdings"/>
              <a:buChar char=""/>
              <a:tabLst>
                <a:tab pos="357505" algn="l"/>
                <a:tab pos="1878330" algn="l"/>
                <a:tab pos="4061460" algn="l"/>
                <a:tab pos="5104130" algn="l"/>
              </a:tabLst>
            </a:pP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т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е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до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х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р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ы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х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з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а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н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й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,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л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ю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б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 ответственности</a:t>
            </a:r>
            <a:r>
              <a:rPr sz="2000" spc="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за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ее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сохранение;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Поиск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проблемных</a:t>
            </a:r>
            <a:r>
              <a:rPr sz="2000" spc="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вопросов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ответов;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59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Расширять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знания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местах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проживания</a:t>
            </a:r>
            <a:r>
              <a:rPr sz="2000" spc="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животных;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  <a:tab pos="115252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Учить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бережному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отношению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природе.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6825" y="6353352"/>
            <a:ext cx="609981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См.</a:t>
            </a:r>
            <a:r>
              <a:rPr sz="1600" b="1" i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фото:</a:t>
            </a:r>
            <a:r>
              <a:rPr sz="1600" b="1" i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д/и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«Когда</a:t>
            </a:r>
            <a:r>
              <a:rPr sz="1600" b="1" i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Земля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 грустит?»</a:t>
            </a:r>
            <a:r>
              <a:rPr sz="1600" b="1" i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«Когда</a:t>
            </a:r>
            <a:r>
              <a:rPr sz="1600" b="1" i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Земля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радуется?»</a:t>
            </a:r>
            <a:endParaRPr sz="16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48784" y="2380449"/>
              <a:ext cx="4125340" cy="375043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4592" y="2380437"/>
              <a:ext cx="4497197" cy="371386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"/>
            <a:ext cx="9139174" cy="68531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3616" y="201980"/>
            <a:ext cx="4218305" cy="318198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704850">
              <a:lnSpc>
                <a:spcPct val="100000"/>
              </a:lnSpc>
              <a:spcBef>
                <a:spcPts val="459"/>
              </a:spcBef>
            </a:pP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Блок:</a:t>
            </a:r>
            <a:r>
              <a:rPr sz="2000" b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Растительный</a:t>
            </a:r>
            <a:r>
              <a:rPr sz="2000" b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мир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Рассказать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детям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о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многообразии</a:t>
            </a:r>
            <a:endParaRPr sz="20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360"/>
              </a:spcBef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деревьев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том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числе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нашем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саду;</a:t>
            </a:r>
            <a:endParaRPr sz="2000">
              <a:latin typeface="Times New Roman"/>
              <a:cs typeface="Times New Roman"/>
            </a:endParaRPr>
          </a:p>
          <a:p>
            <a:pPr marL="356870" marR="24765" indent="-357505" algn="r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Рассмотреть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деревья,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их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сходства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0"/>
              </a:spcBef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различия,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научить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рассуждать</a:t>
            </a:r>
            <a:r>
              <a:rPr sz="2000" spc="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endParaRPr sz="2000">
              <a:latin typeface="Times New Roman"/>
              <a:cs typeface="Times New Roman"/>
            </a:endParaRPr>
          </a:p>
          <a:p>
            <a:pPr marL="329565">
              <a:lnSpc>
                <a:spcPct val="100000"/>
              </a:lnSpc>
              <a:spcBef>
                <a:spcPts val="365"/>
              </a:spcBef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сравнивать;</a:t>
            </a:r>
            <a:endParaRPr sz="2000">
              <a:latin typeface="Times New Roman"/>
              <a:cs typeface="Times New Roman"/>
            </a:endParaRPr>
          </a:p>
          <a:p>
            <a:pPr marL="356870" marR="721995" indent="-344805">
              <a:lnSpc>
                <a:spcPct val="114999"/>
              </a:lnSpc>
              <a:buFont typeface="Wingdings"/>
              <a:buChar char=""/>
              <a:tabLst>
                <a:tab pos="357505" algn="l"/>
              </a:tabLst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Познакомить</a:t>
            </a:r>
            <a:r>
              <a:rPr sz="2000" spc="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ребят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произведениями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писателей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деревьях.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04800" y="448055"/>
            <a:ext cx="8516620" cy="6190615"/>
            <a:chOff x="304800" y="448055"/>
            <a:chExt cx="8516620" cy="619061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73167" y="448055"/>
              <a:ext cx="4047743" cy="303276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4800" y="3480816"/>
              <a:ext cx="4206240" cy="3157728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54879" y="3468687"/>
              <a:ext cx="4079621" cy="306451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86728" y="3934966"/>
              <a:ext cx="2557271" cy="285292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6511" y="6626352"/>
              <a:ext cx="4237990" cy="23164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39056" y="3572992"/>
              <a:ext cx="2992297" cy="3146171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9456" y="6089901"/>
              <a:ext cx="3573653" cy="7680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7743" y="3444240"/>
              <a:ext cx="3541776" cy="265785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47159" y="6053322"/>
              <a:ext cx="3518789" cy="80467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65447" y="3453384"/>
              <a:ext cx="3486911" cy="2612186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81964" y="198123"/>
            <a:ext cx="7980680" cy="72771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465"/>
              </a:spcBef>
            </a:pPr>
            <a:r>
              <a:rPr spc="-10" dirty="0"/>
              <a:t>Блок:</a:t>
            </a:r>
            <a:r>
              <a:rPr spc="-20" dirty="0"/>
              <a:t> </a:t>
            </a:r>
            <a:r>
              <a:rPr dirty="0"/>
              <a:t>Растительный</a:t>
            </a:r>
            <a:r>
              <a:rPr spc="-70" dirty="0"/>
              <a:t> </a:t>
            </a:r>
            <a:r>
              <a:rPr spc="-10" dirty="0"/>
              <a:t>мир</a:t>
            </a:r>
          </a:p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b="0" spc="-10" dirty="0">
                <a:latin typeface="Times New Roman"/>
                <a:cs typeface="Times New Roman"/>
              </a:rPr>
              <a:t>Рассказать</a:t>
            </a:r>
            <a:r>
              <a:rPr b="0" spc="5" dirty="0">
                <a:latin typeface="Times New Roman"/>
                <a:cs typeface="Times New Roman"/>
              </a:rPr>
              <a:t> </a:t>
            </a:r>
            <a:r>
              <a:rPr b="0" spc="-5" dirty="0">
                <a:latin typeface="Times New Roman"/>
                <a:cs typeface="Times New Roman"/>
              </a:rPr>
              <a:t>о </a:t>
            </a:r>
            <a:r>
              <a:rPr b="0" spc="-30" dirty="0">
                <a:latin typeface="Times New Roman"/>
                <a:cs typeface="Times New Roman"/>
              </a:rPr>
              <a:t>комнатных</a:t>
            </a:r>
            <a:r>
              <a:rPr b="0" spc="65" dirty="0">
                <a:latin typeface="Times New Roman"/>
                <a:cs typeface="Times New Roman"/>
              </a:rPr>
              <a:t> </a:t>
            </a:r>
            <a:r>
              <a:rPr b="0" spc="-10" dirty="0">
                <a:latin typeface="Times New Roman"/>
                <a:cs typeface="Times New Roman"/>
              </a:rPr>
              <a:t>растениях,</a:t>
            </a:r>
            <a:r>
              <a:rPr b="0" spc="55" dirty="0">
                <a:latin typeface="Times New Roman"/>
                <a:cs typeface="Times New Roman"/>
              </a:rPr>
              <a:t> </a:t>
            </a:r>
            <a:r>
              <a:rPr b="0" spc="-15" dirty="0">
                <a:latin typeface="Times New Roman"/>
                <a:cs typeface="Times New Roman"/>
              </a:rPr>
              <a:t>их</a:t>
            </a:r>
            <a:r>
              <a:rPr b="0" spc="40" dirty="0">
                <a:latin typeface="Times New Roman"/>
                <a:cs typeface="Times New Roman"/>
              </a:rPr>
              <a:t> </a:t>
            </a:r>
            <a:r>
              <a:rPr b="0" spc="-5" dirty="0">
                <a:latin typeface="Times New Roman"/>
                <a:cs typeface="Times New Roman"/>
              </a:rPr>
              <a:t>строении,</a:t>
            </a:r>
            <a:r>
              <a:rPr b="0" spc="25" dirty="0">
                <a:latin typeface="Times New Roman"/>
                <a:cs typeface="Times New Roman"/>
              </a:rPr>
              <a:t> </a:t>
            </a:r>
            <a:r>
              <a:rPr b="0" dirty="0">
                <a:latin typeface="Times New Roman"/>
                <a:cs typeface="Times New Roman"/>
              </a:rPr>
              <a:t>способах</a:t>
            </a:r>
            <a:r>
              <a:rPr b="0" spc="15" dirty="0">
                <a:latin typeface="Times New Roman"/>
                <a:cs typeface="Times New Roman"/>
              </a:rPr>
              <a:t> </a:t>
            </a:r>
            <a:r>
              <a:rPr b="0" spc="-40" dirty="0">
                <a:latin typeface="Times New Roman"/>
                <a:cs typeface="Times New Roman"/>
              </a:rPr>
              <a:t>ухода</a:t>
            </a:r>
            <a:r>
              <a:rPr b="0" spc="50" dirty="0">
                <a:latin typeface="Times New Roman"/>
                <a:cs typeface="Times New Roman"/>
              </a:rPr>
              <a:t> </a:t>
            </a:r>
            <a:r>
              <a:rPr b="0" spc="-5" dirty="0">
                <a:latin typeface="Times New Roman"/>
                <a:cs typeface="Times New Roman"/>
              </a:rPr>
              <a:t>за</a:t>
            </a:r>
            <a:r>
              <a:rPr b="0" spc="35" dirty="0">
                <a:latin typeface="Times New Roman"/>
                <a:cs typeface="Times New Roman"/>
              </a:rPr>
              <a:t> </a:t>
            </a:r>
            <a:r>
              <a:rPr b="0" spc="-10" dirty="0">
                <a:latin typeface="Times New Roman"/>
                <a:cs typeface="Times New Roman"/>
              </a:rPr>
              <a:t>ними.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243840" y="1045463"/>
            <a:ext cx="8278495" cy="4488180"/>
            <a:chOff x="243840" y="1045463"/>
            <a:chExt cx="8278495" cy="4488180"/>
          </a:xfrm>
        </p:grpSpPr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3840" y="3267456"/>
              <a:ext cx="3040253" cy="226593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2128" y="1045463"/>
              <a:ext cx="3008376" cy="223418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68568" y="1048511"/>
              <a:ext cx="2453640" cy="2231136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3517519" y="1171143"/>
            <a:ext cx="2108835" cy="1946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8895" marR="38735" algn="ctr">
              <a:lnSpc>
                <a:spcPct val="100000"/>
              </a:lnSpc>
              <a:spcBef>
                <a:spcPts val="100"/>
              </a:spcBef>
            </a:pPr>
            <a:r>
              <a:rPr sz="18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Дети</a:t>
            </a:r>
            <a:r>
              <a:rPr sz="1800" b="1" i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знакомятся</a:t>
            </a:r>
            <a:r>
              <a:rPr sz="1800" b="1" i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с </a:t>
            </a:r>
            <a:r>
              <a:rPr sz="1800" b="1" i="1" spc="-43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некоторыми </a:t>
            </a:r>
            <a:r>
              <a:rPr sz="18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растениями,</a:t>
            </a:r>
            <a:endParaRPr sz="1800">
              <a:latin typeface="Times New Roman"/>
              <a:cs typeface="Times New Roman"/>
            </a:endParaRPr>
          </a:p>
          <a:p>
            <a:pPr marL="12700" marR="5080" algn="ctr">
              <a:lnSpc>
                <a:spcPct val="100000"/>
              </a:lnSpc>
              <a:spcBef>
                <a:spcPts val="5"/>
              </a:spcBef>
            </a:pP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условиями</a:t>
            </a:r>
            <a:r>
              <a:rPr sz="1800" b="1" i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800" b="1" i="1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уходом, </a:t>
            </a:r>
            <a:r>
              <a:rPr sz="1800" b="1" i="1" spc="-43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необходимым </a:t>
            </a:r>
            <a:r>
              <a:rPr sz="18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для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роста комнатных </a:t>
            </a:r>
            <a:r>
              <a:rPr sz="18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растений.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34746" y="6202171"/>
            <a:ext cx="830389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15290" marR="5080" indent="-403225">
              <a:lnSpc>
                <a:spcPct val="100000"/>
              </a:lnSpc>
              <a:spcBef>
                <a:spcPts val="105"/>
              </a:spcBef>
            </a:pP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Воспитанники</a:t>
            </a:r>
            <a:r>
              <a:rPr sz="1600" b="1" i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15" dirty="0">
                <a:solidFill>
                  <a:srgbClr val="001F5F"/>
                </a:solidFill>
                <a:latin typeface="Times New Roman"/>
                <a:cs typeface="Times New Roman"/>
              </a:rPr>
              <a:t>учатся</a:t>
            </a:r>
            <a:r>
              <a:rPr sz="1600" b="1" i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сравнивать</a:t>
            </a:r>
            <a:r>
              <a:rPr sz="1600" b="1" i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растения,</a:t>
            </a:r>
            <a:r>
              <a:rPr sz="1600" b="1" i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находить</a:t>
            </a:r>
            <a:r>
              <a:rPr sz="1600" b="1" i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сходство</a:t>
            </a:r>
            <a:r>
              <a:rPr sz="1600" b="1" i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различия.</a:t>
            </a:r>
            <a:r>
              <a:rPr sz="1600" b="1" i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Развивается </a:t>
            </a:r>
            <a:r>
              <a:rPr sz="1600" b="1" i="1" spc="-3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интерес</a:t>
            </a:r>
            <a:r>
              <a:rPr sz="1600" b="1" i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1600" b="1" i="1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развитию</a:t>
            </a:r>
            <a:r>
              <a:rPr sz="1600" b="1" i="1" spc="-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 росту</a:t>
            </a:r>
            <a:r>
              <a:rPr sz="1600" b="1" i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растений,</a:t>
            </a:r>
            <a:r>
              <a:rPr sz="1600" b="1" i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любознательность</a:t>
            </a:r>
            <a:r>
              <a:rPr sz="1600" b="1" i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наблюдательность.</a:t>
            </a:r>
            <a:endParaRPr sz="160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50279" y="3267455"/>
              <a:ext cx="2485389" cy="226288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303007" y="3892296"/>
              <a:ext cx="1840992" cy="203606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"/>
            <a:ext cx="9139174" cy="68531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69240" y="209580"/>
            <a:ext cx="5709285" cy="72644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2771775">
              <a:lnSpc>
                <a:spcPct val="100000"/>
              </a:lnSpc>
              <a:spcBef>
                <a:spcPts val="455"/>
              </a:spcBef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Блок:</a:t>
            </a:r>
            <a:r>
              <a:rPr sz="2000" b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Растительный</a:t>
            </a:r>
            <a:r>
              <a:rPr sz="2000" b="1" spc="-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мир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Посадка,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уход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 наблюдение</a:t>
            </a:r>
            <a:r>
              <a:rPr sz="2000" spc="1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за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ростом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лука.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29768" y="1014983"/>
            <a:ext cx="8275320" cy="5760720"/>
            <a:chOff x="429768" y="1014983"/>
            <a:chExt cx="8275320" cy="576072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02535" y="3023616"/>
              <a:ext cx="5004816" cy="375208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28416" y="1014983"/>
              <a:ext cx="2523744" cy="18897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9768" y="1014983"/>
              <a:ext cx="2523744" cy="188976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93535" y="1021079"/>
              <a:ext cx="2511552" cy="1883664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84248" y="6763510"/>
              <a:ext cx="5036565" cy="9448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1480" y="2892551"/>
              <a:ext cx="2555621" cy="192151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3764278"/>
              <a:ext cx="2493263" cy="308762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10128" y="2892551"/>
              <a:ext cx="2555621" cy="192151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175247" y="2892551"/>
              <a:ext cx="2543429" cy="191554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809231" y="4020311"/>
              <a:ext cx="2334768" cy="259080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17498" y="443306"/>
            <a:ext cx="3234055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Блок:</a:t>
            </a:r>
            <a:r>
              <a:rPr spc="-15" dirty="0"/>
              <a:t> </a:t>
            </a:r>
            <a:r>
              <a:rPr spc="5" dirty="0"/>
              <a:t>птицы</a:t>
            </a:r>
            <a:r>
              <a:rPr spc="-65" dirty="0"/>
              <a:t> </a:t>
            </a:r>
            <a:r>
              <a:rPr spc="-5" dirty="0"/>
              <a:t>–</a:t>
            </a:r>
            <a:r>
              <a:rPr spc="-20" dirty="0"/>
              <a:t> </a:t>
            </a:r>
            <a:r>
              <a:rPr dirty="0"/>
              <a:t>наши</a:t>
            </a:r>
            <a:r>
              <a:rPr spc="-30" dirty="0"/>
              <a:t> </a:t>
            </a:r>
            <a:r>
              <a:rPr spc="-10" dirty="0"/>
              <a:t>друзья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6697" y="781334"/>
            <a:ext cx="4810125" cy="3303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6870" marR="5080" indent="-344805">
              <a:lnSpc>
                <a:spcPct val="115100"/>
              </a:lnSpc>
              <a:spcBef>
                <a:spcPts val="9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Активизировать</a:t>
            </a:r>
            <a:r>
              <a:rPr sz="2000" spc="1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знания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внешнем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виде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повадках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птиц;</a:t>
            </a:r>
            <a:r>
              <a:rPr sz="2000" spc="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учить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различать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пернатых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внешнему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виду;</a:t>
            </a:r>
            <a:endParaRPr sz="2000">
              <a:latin typeface="Times New Roman"/>
              <a:cs typeface="Times New Roman"/>
            </a:endParaRPr>
          </a:p>
          <a:p>
            <a:pPr marL="356870" marR="267335" indent="-344805">
              <a:lnSpc>
                <a:spcPct val="114999"/>
              </a:lnSpc>
              <a:spcBef>
                <a:spcPts val="48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Расширять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представления</a:t>
            </a:r>
            <a:r>
              <a:rPr sz="2000" spc="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птицах,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знакомить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со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звуками,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которые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издают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разные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птицы;</a:t>
            </a:r>
            <a:endParaRPr sz="2000">
              <a:latin typeface="Times New Roman"/>
              <a:cs typeface="Times New Roman"/>
            </a:endParaRPr>
          </a:p>
          <a:p>
            <a:pPr marL="356870" marR="111125" indent="-344805">
              <a:lnSpc>
                <a:spcPct val="115100"/>
              </a:lnSpc>
              <a:spcBef>
                <a:spcPts val="48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Воспитание</a:t>
            </a:r>
            <a:r>
              <a:rPr sz="2000" spc="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бережного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отношения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живым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существам,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желание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оберегать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заботиться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них.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88976" y="387095"/>
            <a:ext cx="8955405" cy="6471285"/>
            <a:chOff x="188976" y="387095"/>
            <a:chExt cx="8955405" cy="647128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76087" y="3346640"/>
              <a:ext cx="2259965" cy="300367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4376" y="387095"/>
              <a:ext cx="2228215" cy="29718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28231" y="6522719"/>
              <a:ext cx="2253741" cy="3352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46520" y="3572256"/>
              <a:ext cx="2221991" cy="296265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10127" y="6309355"/>
              <a:ext cx="2902966" cy="54864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28415" y="4166616"/>
              <a:ext cx="2871216" cy="215493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8976" y="6300215"/>
              <a:ext cx="2912110" cy="55778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07264" y="4154424"/>
              <a:ext cx="2880360" cy="21579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32270" y="676884"/>
              <a:ext cx="2411729" cy="2789072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1569466" y="6398463"/>
            <a:ext cx="3357245" cy="2711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см.</a:t>
            </a:r>
            <a:r>
              <a:rPr sz="1600" b="1" i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фото:</a:t>
            </a:r>
            <a:r>
              <a:rPr sz="1600" b="1" i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развлечение</a:t>
            </a:r>
            <a:r>
              <a:rPr sz="1600" b="1" i="1" spc="3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«День</a:t>
            </a:r>
            <a:r>
              <a:rPr sz="1600" b="1" i="1" spc="-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птиц»</a:t>
            </a:r>
            <a:endParaRPr sz="1600">
              <a:latin typeface="Times New Roman"/>
              <a:cs typeface="Times New Roman"/>
            </a:endParaRPr>
          </a:p>
        </p:txBody>
      </p:sp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83535" y="352425"/>
            <a:ext cx="329882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5" dirty="0"/>
              <a:t>Блог:</a:t>
            </a:r>
            <a:r>
              <a:rPr spc="-25" dirty="0"/>
              <a:t> </a:t>
            </a:r>
            <a:r>
              <a:rPr spc="-15" dirty="0"/>
              <a:t>итоговое</a:t>
            </a:r>
            <a:r>
              <a:rPr spc="-70" dirty="0"/>
              <a:t> </a:t>
            </a:r>
            <a:r>
              <a:rPr spc="-5" dirty="0"/>
              <a:t>мероприятие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8267" y="656386"/>
            <a:ext cx="8265795" cy="106235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58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Формировать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бережное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отношение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нашей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планете;</a:t>
            </a:r>
            <a:endParaRPr sz="2000">
              <a:latin typeface="Times New Roman"/>
              <a:cs typeface="Times New Roman"/>
            </a:endParaRPr>
          </a:p>
          <a:p>
            <a:pPr marL="356870" marR="5080" indent="-344805">
              <a:lnSpc>
                <a:spcPct val="100000"/>
              </a:lnSpc>
              <a:spcBef>
                <a:spcPts val="48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Развивать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представление</a:t>
            </a:r>
            <a:r>
              <a:rPr sz="2000" spc="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жизни</a:t>
            </a:r>
            <a:r>
              <a:rPr sz="2000" spc="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земле,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научить</a:t>
            </a:r>
            <a:r>
              <a:rPr sz="2000" spc="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правилам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поведения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природе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25192" y="6336284"/>
            <a:ext cx="56178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См.</a:t>
            </a:r>
            <a:r>
              <a:rPr sz="18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 фото:</a:t>
            </a:r>
            <a:r>
              <a:rPr sz="1800" b="1" i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праздник</a:t>
            </a:r>
            <a:r>
              <a:rPr sz="1800" b="1" i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«День</a:t>
            </a:r>
            <a:r>
              <a:rPr sz="1800" b="1" i="1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рождение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 матушки</a:t>
            </a:r>
            <a:r>
              <a:rPr sz="1800" b="1" i="1" spc="-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15" dirty="0">
                <a:solidFill>
                  <a:srgbClr val="001F5F"/>
                </a:solidFill>
                <a:latin typeface="Times New Roman"/>
                <a:cs typeface="Times New Roman"/>
              </a:rPr>
              <a:t>Земли»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79831" y="1825751"/>
            <a:ext cx="8559165" cy="4236720"/>
            <a:chOff x="179831" y="1825751"/>
            <a:chExt cx="8559165" cy="423672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9831" y="1825751"/>
              <a:ext cx="5617464" cy="421233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74664" y="1825751"/>
              <a:ext cx="2654808" cy="199034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74664" y="4062983"/>
              <a:ext cx="2663952" cy="1999373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44" y="6025897"/>
              <a:ext cx="5649341" cy="8321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56376" y="3803840"/>
              <a:ext cx="2686685" cy="202222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56376" y="6050282"/>
              <a:ext cx="2695829" cy="80771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82674" y="207975"/>
            <a:ext cx="591439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Блог:</a:t>
            </a:r>
            <a:r>
              <a:rPr spc="-20" dirty="0"/>
              <a:t> </a:t>
            </a:r>
            <a:r>
              <a:rPr spc="-15" dirty="0"/>
              <a:t>итоговое</a:t>
            </a:r>
            <a:r>
              <a:rPr spc="-65" dirty="0"/>
              <a:t> </a:t>
            </a:r>
            <a:r>
              <a:rPr dirty="0"/>
              <a:t>мероприятие</a:t>
            </a:r>
            <a:r>
              <a:rPr spc="-40" dirty="0"/>
              <a:t> </a:t>
            </a:r>
            <a:r>
              <a:rPr dirty="0"/>
              <a:t>(работа</a:t>
            </a:r>
            <a:r>
              <a:rPr spc="-65" dirty="0"/>
              <a:t> </a:t>
            </a:r>
            <a:r>
              <a:rPr spc="-5" dirty="0"/>
              <a:t>с</a:t>
            </a:r>
            <a:r>
              <a:rPr spc="-20" dirty="0"/>
              <a:t> </a:t>
            </a:r>
            <a:r>
              <a:rPr spc="-5" dirty="0"/>
              <a:t>родителями)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65582" y="512494"/>
            <a:ext cx="8249920" cy="106172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57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формировать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бережное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отношение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нашей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планете;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48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развивать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представление</a:t>
            </a:r>
            <a:r>
              <a:rPr sz="2000" spc="10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жизни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земле,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научить</a:t>
            </a:r>
            <a:r>
              <a:rPr sz="2000" spc="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правилам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поведения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5"/>
              </a:spcBef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на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природе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5582" y="5961379"/>
            <a:ext cx="8412480" cy="7556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>
              <a:lnSpc>
                <a:spcPct val="99400"/>
              </a:lnSpc>
              <a:spcBef>
                <a:spcPts val="120"/>
              </a:spcBef>
            </a:pPr>
            <a:r>
              <a:rPr sz="1600" b="1" i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Цель:</a:t>
            </a:r>
            <a:r>
              <a:rPr sz="1600" b="1" i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показать,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что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на свете 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нет ненужных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вещей, 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каждая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из 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них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может 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для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чего-нибудь </a:t>
            </a:r>
            <a:r>
              <a:rPr sz="1600" b="1" i="1" spc="-38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пригодиться. Не стоит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выкидывать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на первый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взгляд ненужные 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вещи,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надо </a:t>
            </a:r>
            <a:r>
              <a:rPr sz="1600" b="1" i="1" spc="5" dirty="0">
                <a:solidFill>
                  <a:srgbClr val="001F5F"/>
                </a:solidFill>
                <a:latin typeface="Times New Roman"/>
                <a:cs typeface="Times New Roman"/>
              </a:rPr>
              <a:t>попытаться 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продлить</a:t>
            </a:r>
            <a:r>
              <a:rPr sz="1600" b="1" i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их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жизнь,</a:t>
            </a:r>
            <a:r>
              <a:rPr sz="1600" b="1" i="1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используя</a:t>
            </a:r>
            <a:r>
              <a:rPr sz="1600" b="1" i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1600" b="1" i="1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интересном</a:t>
            </a:r>
            <a:r>
              <a:rPr sz="1600" b="1" i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15" dirty="0">
                <a:solidFill>
                  <a:srgbClr val="001F5F"/>
                </a:solidFill>
                <a:latin typeface="Times New Roman"/>
                <a:cs typeface="Times New Roman"/>
              </a:rPr>
              <a:t>техническом</a:t>
            </a:r>
            <a:r>
              <a:rPr sz="1600" b="1" i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6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творчестве</a:t>
            </a:r>
            <a:endParaRPr sz="16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6576" y="1267967"/>
            <a:ext cx="8963660" cy="4870450"/>
            <a:chOff x="36576" y="1267967"/>
            <a:chExt cx="8963660" cy="48704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80176" y="3700297"/>
              <a:ext cx="3016885" cy="243141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27647" y="4047744"/>
              <a:ext cx="2340863" cy="1755648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283452" y="4003547"/>
              <a:ext cx="2429510" cy="1844675"/>
            </a:xfrm>
            <a:custGeom>
              <a:avLst/>
              <a:gdLst/>
              <a:ahLst/>
              <a:cxnLst/>
              <a:rect l="l" t="t" r="r" b="b"/>
              <a:pathLst>
                <a:path w="2429509" h="1844675">
                  <a:moveTo>
                    <a:pt x="335915" y="0"/>
                  </a:moveTo>
                  <a:lnTo>
                    <a:pt x="2429509" y="0"/>
                  </a:lnTo>
                  <a:lnTo>
                    <a:pt x="2429509" y="1508633"/>
                  </a:lnTo>
                  <a:lnTo>
                    <a:pt x="2422779" y="1575435"/>
                  </a:lnTo>
                  <a:lnTo>
                    <a:pt x="2403094" y="1638680"/>
                  </a:lnTo>
                  <a:lnTo>
                    <a:pt x="2371471" y="1696656"/>
                  </a:lnTo>
                  <a:lnTo>
                    <a:pt x="2331084" y="1745640"/>
                  </a:lnTo>
                  <a:lnTo>
                    <a:pt x="2282063" y="1786089"/>
                  </a:lnTo>
                  <a:lnTo>
                    <a:pt x="2223643" y="1817674"/>
                  </a:lnTo>
                  <a:lnTo>
                    <a:pt x="2160397" y="1837397"/>
                  </a:lnTo>
                  <a:lnTo>
                    <a:pt x="2093595" y="1844166"/>
                  </a:lnTo>
                  <a:lnTo>
                    <a:pt x="0" y="1844166"/>
                  </a:lnTo>
                  <a:lnTo>
                    <a:pt x="0" y="335914"/>
                  </a:lnTo>
                  <a:lnTo>
                    <a:pt x="1777" y="302894"/>
                  </a:lnTo>
                  <a:lnTo>
                    <a:pt x="14986" y="236981"/>
                  </a:lnTo>
                  <a:lnTo>
                    <a:pt x="40639" y="176275"/>
                  </a:lnTo>
                  <a:lnTo>
                    <a:pt x="98551" y="98551"/>
                  </a:lnTo>
                  <a:lnTo>
                    <a:pt x="147827" y="58165"/>
                  </a:lnTo>
                  <a:lnTo>
                    <a:pt x="205994" y="26415"/>
                  </a:lnTo>
                  <a:lnTo>
                    <a:pt x="269240" y="6731"/>
                  </a:lnTo>
                  <a:lnTo>
                    <a:pt x="335915" y="0"/>
                  </a:lnTo>
                  <a:close/>
                </a:path>
              </a:pathLst>
            </a:custGeom>
            <a:ln w="883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98464" y="1267967"/>
              <a:ext cx="3001391" cy="242239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45935" y="1615439"/>
              <a:ext cx="2325623" cy="174650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301740" y="1571243"/>
              <a:ext cx="2414270" cy="1835150"/>
            </a:xfrm>
            <a:custGeom>
              <a:avLst/>
              <a:gdLst/>
              <a:ahLst/>
              <a:cxnLst/>
              <a:rect l="l" t="t" r="r" b="b"/>
              <a:pathLst>
                <a:path w="2414270" h="1835150">
                  <a:moveTo>
                    <a:pt x="334263" y="0"/>
                  </a:moveTo>
                  <a:lnTo>
                    <a:pt x="2414016" y="0"/>
                  </a:lnTo>
                  <a:lnTo>
                    <a:pt x="2414016" y="1501139"/>
                  </a:lnTo>
                  <a:lnTo>
                    <a:pt x="2407285" y="1567433"/>
                  </a:lnTo>
                  <a:lnTo>
                    <a:pt x="2387600" y="1630171"/>
                  </a:lnTo>
                  <a:lnTo>
                    <a:pt x="2356358" y="1688464"/>
                  </a:lnTo>
                  <a:lnTo>
                    <a:pt x="2315971" y="1736852"/>
                  </a:lnTo>
                  <a:lnTo>
                    <a:pt x="2267458" y="1777364"/>
                  </a:lnTo>
                  <a:lnTo>
                    <a:pt x="2209165" y="1808606"/>
                  </a:lnTo>
                  <a:lnTo>
                    <a:pt x="2146554" y="1828291"/>
                  </a:lnTo>
                  <a:lnTo>
                    <a:pt x="2080133" y="1835022"/>
                  </a:lnTo>
                  <a:lnTo>
                    <a:pt x="0" y="1835022"/>
                  </a:lnTo>
                  <a:lnTo>
                    <a:pt x="0" y="334263"/>
                  </a:lnTo>
                  <a:lnTo>
                    <a:pt x="1777" y="301243"/>
                  </a:lnTo>
                  <a:lnTo>
                    <a:pt x="14986" y="235838"/>
                  </a:lnTo>
                  <a:lnTo>
                    <a:pt x="40639" y="175513"/>
                  </a:lnTo>
                  <a:lnTo>
                    <a:pt x="98171" y="98170"/>
                  </a:lnTo>
                  <a:lnTo>
                    <a:pt x="147193" y="57657"/>
                  </a:lnTo>
                  <a:lnTo>
                    <a:pt x="204724" y="26542"/>
                  </a:lnTo>
                  <a:lnTo>
                    <a:pt x="267969" y="6730"/>
                  </a:lnTo>
                  <a:lnTo>
                    <a:pt x="334263" y="0"/>
                  </a:lnTo>
                  <a:close/>
                </a:path>
              </a:pathLst>
            </a:custGeom>
            <a:ln w="883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26664" y="3700297"/>
              <a:ext cx="3013837" cy="243141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4135" y="4047756"/>
              <a:ext cx="2337816" cy="1755648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329940" y="4003547"/>
              <a:ext cx="2426335" cy="1844675"/>
            </a:xfrm>
            <a:custGeom>
              <a:avLst/>
              <a:gdLst/>
              <a:ahLst/>
              <a:cxnLst/>
              <a:rect l="l" t="t" r="r" b="b"/>
              <a:pathLst>
                <a:path w="2426335" h="1844675">
                  <a:moveTo>
                    <a:pt x="335914" y="0"/>
                  </a:moveTo>
                  <a:lnTo>
                    <a:pt x="2426335" y="0"/>
                  </a:lnTo>
                  <a:lnTo>
                    <a:pt x="2426335" y="1508633"/>
                  </a:lnTo>
                  <a:lnTo>
                    <a:pt x="2419604" y="1575435"/>
                  </a:lnTo>
                  <a:lnTo>
                    <a:pt x="2399919" y="1638680"/>
                  </a:lnTo>
                  <a:lnTo>
                    <a:pt x="2368296" y="1696656"/>
                  </a:lnTo>
                  <a:lnTo>
                    <a:pt x="2327910" y="1745640"/>
                  </a:lnTo>
                  <a:lnTo>
                    <a:pt x="2278888" y="1786089"/>
                  </a:lnTo>
                  <a:lnTo>
                    <a:pt x="2220849" y="1817674"/>
                  </a:lnTo>
                  <a:lnTo>
                    <a:pt x="2157603" y="1837397"/>
                  </a:lnTo>
                  <a:lnTo>
                    <a:pt x="2090927" y="1844166"/>
                  </a:lnTo>
                  <a:lnTo>
                    <a:pt x="0" y="1844166"/>
                  </a:lnTo>
                  <a:lnTo>
                    <a:pt x="0" y="335914"/>
                  </a:lnTo>
                  <a:lnTo>
                    <a:pt x="1777" y="302894"/>
                  </a:lnTo>
                  <a:lnTo>
                    <a:pt x="14986" y="236981"/>
                  </a:lnTo>
                  <a:lnTo>
                    <a:pt x="40639" y="176275"/>
                  </a:lnTo>
                  <a:lnTo>
                    <a:pt x="98551" y="98551"/>
                  </a:lnTo>
                  <a:lnTo>
                    <a:pt x="147827" y="58165"/>
                  </a:lnTo>
                  <a:lnTo>
                    <a:pt x="205994" y="26415"/>
                  </a:lnTo>
                  <a:lnTo>
                    <a:pt x="269239" y="6731"/>
                  </a:lnTo>
                  <a:lnTo>
                    <a:pt x="335914" y="0"/>
                  </a:lnTo>
                  <a:close/>
                </a:path>
              </a:pathLst>
            </a:custGeom>
            <a:ln w="883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26664" y="1310639"/>
              <a:ext cx="3013837" cy="243141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74135" y="1658111"/>
              <a:ext cx="2337816" cy="1755648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329940" y="1613915"/>
              <a:ext cx="2426335" cy="1844675"/>
            </a:xfrm>
            <a:custGeom>
              <a:avLst/>
              <a:gdLst/>
              <a:ahLst/>
              <a:cxnLst/>
              <a:rect l="l" t="t" r="r" b="b"/>
              <a:pathLst>
                <a:path w="2426335" h="1844675">
                  <a:moveTo>
                    <a:pt x="335914" y="0"/>
                  </a:moveTo>
                  <a:lnTo>
                    <a:pt x="2426335" y="0"/>
                  </a:lnTo>
                  <a:lnTo>
                    <a:pt x="2426335" y="1508633"/>
                  </a:lnTo>
                  <a:lnTo>
                    <a:pt x="2419604" y="1575435"/>
                  </a:lnTo>
                  <a:lnTo>
                    <a:pt x="2399919" y="1638681"/>
                  </a:lnTo>
                  <a:lnTo>
                    <a:pt x="2368296" y="1696593"/>
                  </a:lnTo>
                  <a:lnTo>
                    <a:pt x="2327910" y="1745614"/>
                  </a:lnTo>
                  <a:lnTo>
                    <a:pt x="2278888" y="1786128"/>
                  </a:lnTo>
                  <a:lnTo>
                    <a:pt x="2220849" y="1817624"/>
                  </a:lnTo>
                  <a:lnTo>
                    <a:pt x="2157603" y="1837436"/>
                  </a:lnTo>
                  <a:lnTo>
                    <a:pt x="2090927" y="1844167"/>
                  </a:lnTo>
                  <a:lnTo>
                    <a:pt x="0" y="1844167"/>
                  </a:lnTo>
                  <a:lnTo>
                    <a:pt x="0" y="335914"/>
                  </a:lnTo>
                  <a:lnTo>
                    <a:pt x="1777" y="302895"/>
                  </a:lnTo>
                  <a:lnTo>
                    <a:pt x="14986" y="236982"/>
                  </a:lnTo>
                  <a:lnTo>
                    <a:pt x="40639" y="176275"/>
                  </a:lnTo>
                  <a:lnTo>
                    <a:pt x="98551" y="98551"/>
                  </a:lnTo>
                  <a:lnTo>
                    <a:pt x="147827" y="58166"/>
                  </a:lnTo>
                  <a:lnTo>
                    <a:pt x="205994" y="26416"/>
                  </a:lnTo>
                  <a:lnTo>
                    <a:pt x="269239" y="6731"/>
                  </a:lnTo>
                  <a:lnTo>
                    <a:pt x="335914" y="0"/>
                  </a:lnTo>
                  <a:close/>
                </a:path>
              </a:pathLst>
            </a:custGeom>
            <a:ln w="883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576" y="3712413"/>
              <a:ext cx="3010789" cy="242544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4048" y="4059935"/>
              <a:ext cx="2334768" cy="1749552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39851" y="4015739"/>
              <a:ext cx="2423160" cy="1838325"/>
            </a:xfrm>
            <a:custGeom>
              <a:avLst/>
              <a:gdLst/>
              <a:ahLst/>
              <a:cxnLst/>
              <a:rect l="l" t="t" r="r" b="b"/>
              <a:pathLst>
                <a:path w="2423160" h="1838325">
                  <a:moveTo>
                    <a:pt x="334721" y="0"/>
                  </a:moveTo>
                  <a:lnTo>
                    <a:pt x="2423160" y="0"/>
                  </a:lnTo>
                  <a:lnTo>
                    <a:pt x="2423160" y="1503553"/>
                  </a:lnTo>
                  <a:lnTo>
                    <a:pt x="2416429" y="1569847"/>
                  </a:lnTo>
                  <a:lnTo>
                    <a:pt x="2396617" y="1633220"/>
                  </a:lnTo>
                  <a:lnTo>
                    <a:pt x="2365756" y="1690890"/>
                  </a:lnTo>
                  <a:lnTo>
                    <a:pt x="2324989" y="1740179"/>
                  </a:lnTo>
                  <a:lnTo>
                    <a:pt x="2276094" y="1780095"/>
                  </a:lnTo>
                  <a:lnTo>
                    <a:pt x="2218563" y="1811731"/>
                  </a:lnTo>
                  <a:lnTo>
                    <a:pt x="2155317" y="1831428"/>
                  </a:lnTo>
                  <a:lnTo>
                    <a:pt x="2088896" y="1838210"/>
                  </a:lnTo>
                  <a:lnTo>
                    <a:pt x="0" y="1838210"/>
                  </a:lnTo>
                  <a:lnTo>
                    <a:pt x="0" y="334772"/>
                  </a:lnTo>
                  <a:lnTo>
                    <a:pt x="1765" y="301625"/>
                  </a:lnTo>
                  <a:lnTo>
                    <a:pt x="15049" y="235839"/>
                  </a:lnTo>
                  <a:lnTo>
                    <a:pt x="40652" y="175895"/>
                  </a:lnTo>
                  <a:lnTo>
                    <a:pt x="98120" y="98171"/>
                  </a:lnTo>
                  <a:lnTo>
                    <a:pt x="147218" y="58039"/>
                  </a:lnTo>
                  <a:lnTo>
                    <a:pt x="204990" y="26543"/>
                  </a:lnTo>
                  <a:lnTo>
                    <a:pt x="268414" y="6731"/>
                  </a:lnTo>
                  <a:lnTo>
                    <a:pt x="334721" y="0"/>
                  </a:lnTo>
                  <a:close/>
                </a:path>
              </a:pathLst>
            </a:custGeom>
            <a:ln w="883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4008" y="1359407"/>
              <a:ext cx="3010789" cy="242544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1480" y="1706879"/>
              <a:ext cx="2334768" cy="1749552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67284" y="1662683"/>
              <a:ext cx="2423160" cy="1838325"/>
            </a:xfrm>
            <a:custGeom>
              <a:avLst/>
              <a:gdLst/>
              <a:ahLst/>
              <a:cxnLst/>
              <a:rect l="l" t="t" r="r" b="b"/>
              <a:pathLst>
                <a:path w="2423160" h="1838325">
                  <a:moveTo>
                    <a:pt x="334721" y="0"/>
                  </a:moveTo>
                  <a:lnTo>
                    <a:pt x="2423160" y="0"/>
                  </a:lnTo>
                  <a:lnTo>
                    <a:pt x="2423160" y="1503552"/>
                  </a:lnTo>
                  <a:lnTo>
                    <a:pt x="2416429" y="1569846"/>
                  </a:lnTo>
                  <a:lnTo>
                    <a:pt x="2396616" y="1633219"/>
                  </a:lnTo>
                  <a:lnTo>
                    <a:pt x="2365755" y="1690877"/>
                  </a:lnTo>
                  <a:lnTo>
                    <a:pt x="2324989" y="1740153"/>
                  </a:lnTo>
                  <a:lnTo>
                    <a:pt x="2276093" y="1780031"/>
                  </a:lnTo>
                  <a:lnTo>
                    <a:pt x="2218563" y="1811781"/>
                  </a:lnTo>
                  <a:lnTo>
                    <a:pt x="2155316" y="1831466"/>
                  </a:lnTo>
                  <a:lnTo>
                    <a:pt x="2088896" y="1838198"/>
                  </a:lnTo>
                  <a:lnTo>
                    <a:pt x="0" y="1838198"/>
                  </a:lnTo>
                  <a:lnTo>
                    <a:pt x="0" y="334771"/>
                  </a:lnTo>
                  <a:lnTo>
                    <a:pt x="1765" y="301625"/>
                  </a:lnTo>
                  <a:lnTo>
                    <a:pt x="15049" y="235838"/>
                  </a:lnTo>
                  <a:lnTo>
                    <a:pt x="40652" y="175894"/>
                  </a:lnTo>
                  <a:lnTo>
                    <a:pt x="98107" y="98170"/>
                  </a:lnTo>
                  <a:lnTo>
                    <a:pt x="147218" y="58038"/>
                  </a:lnTo>
                  <a:lnTo>
                    <a:pt x="204990" y="26542"/>
                  </a:lnTo>
                  <a:lnTo>
                    <a:pt x="268414" y="6730"/>
                  </a:lnTo>
                  <a:lnTo>
                    <a:pt x="334721" y="0"/>
                  </a:lnTo>
                  <a:close/>
                </a:path>
              </a:pathLst>
            </a:custGeom>
            <a:ln w="883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629282" y="3579367"/>
            <a:ext cx="62503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i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См.</a:t>
            </a:r>
            <a:r>
              <a:rPr sz="1800" b="1" i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фото:</a:t>
            </a:r>
            <a:r>
              <a:rPr sz="1800" b="1" i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выставка</a:t>
            </a:r>
            <a:r>
              <a:rPr sz="1800" b="1" i="1" spc="-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творческих</a:t>
            </a:r>
            <a:r>
              <a:rPr sz="1800" b="1" i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работ</a:t>
            </a:r>
            <a:r>
              <a:rPr sz="1800" b="1" i="1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10" dirty="0">
                <a:solidFill>
                  <a:srgbClr val="001F5F"/>
                </a:solidFill>
                <a:latin typeface="Times New Roman"/>
                <a:cs typeface="Times New Roman"/>
              </a:rPr>
              <a:t>«Цветочная</a:t>
            </a:r>
            <a:r>
              <a:rPr sz="1800" b="1" i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i="1" spc="-5" dirty="0">
                <a:solidFill>
                  <a:srgbClr val="001F5F"/>
                </a:solidFill>
                <a:latin typeface="Times New Roman"/>
                <a:cs typeface="Times New Roman"/>
              </a:rPr>
              <a:t>поляна»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25" name="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"/>
            <a:ext cx="9139174" cy="685317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58267" y="184561"/>
            <a:ext cx="4985385" cy="633730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R="8890" algn="ctr">
              <a:lnSpc>
                <a:spcPct val="100000"/>
              </a:lnSpc>
              <a:spcBef>
                <a:spcPts val="455"/>
              </a:spcBef>
            </a:pPr>
            <a:r>
              <a:rPr sz="20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b="1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результате</a:t>
            </a:r>
            <a:r>
              <a:rPr sz="2000" b="1" spc="-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реализации</a:t>
            </a:r>
            <a:r>
              <a:rPr sz="2000" b="1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01F5F"/>
                </a:solidFill>
                <a:latin typeface="Times New Roman"/>
                <a:cs typeface="Times New Roman"/>
              </a:rPr>
              <a:t>проекта:</a:t>
            </a:r>
            <a:endParaRPr sz="2000">
              <a:latin typeface="Times New Roman"/>
              <a:cs typeface="Times New Roman"/>
            </a:endParaRPr>
          </a:p>
          <a:p>
            <a:pPr marL="356870" indent="-3575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повысился</a:t>
            </a:r>
            <a:r>
              <a:rPr sz="2000" spc="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уровень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экологических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знаний,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5"/>
              </a:spcBef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познавательной</a:t>
            </a:r>
            <a:r>
              <a:rPr sz="2000" spc="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речевой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активности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0"/>
              </a:spcBef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младшей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группы;</a:t>
            </a:r>
            <a:endParaRPr sz="2000">
              <a:latin typeface="Times New Roman"/>
              <a:cs typeface="Times New Roman"/>
            </a:endParaRPr>
          </a:p>
          <a:p>
            <a:pPr marL="356870" marR="206375" indent="-344805">
              <a:lnSpc>
                <a:spcPct val="114999"/>
              </a:lnSpc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дети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стали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более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отзывчивыми</a:t>
            </a:r>
            <a:r>
              <a:rPr sz="2000" spc="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внимательными</a:t>
            </a:r>
            <a:r>
              <a:rPr sz="2000" spc="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к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окружающей</a:t>
            </a:r>
            <a:r>
              <a:rPr sz="2000" spc="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природе,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имеют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представление</a:t>
            </a:r>
            <a:r>
              <a:rPr sz="2000" spc="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о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правилах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0"/>
              </a:spcBef>
              <a:tabLst>
                <a:tab pos="2807970" algn="l"/>
              </a:tabLst>
            </a:pP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поведения</a:t>
            </a:r>
            <a:r>
              <a:rPr sz="2000" spc="8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природе,	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применяют</a:t>
            </a:r>
            <a:r>
              <a:rPr sz="2000" spc="4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их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5"/>
              </a:spcBef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конкретных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жизненных</a:t>
            </a:r>
            <a:r>
              <a:rPr sz="2000" spc="1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ситуациях;</a:t>
            </a:r>
            <a:endParaRPr sz="2000">
              <a:latin typeface="Times New Roman"/>
              <a:cs typeface="Times New Roman"/>
            </a:endParaRPr>
          </a:p>
          <a:p>
            <a:pPr marL="356870" marR="111760" indent="-344805">
              <a:lnSpc>
                <a:spcPct val="114999"/>
              </a:lnSpc>
              <a:buFont typeface="Wingdings"/>
              <a:buChar char=""/>
              <a:tabLst>
                <a:tab pos="357505" algn="l"/>
                <a:tab pos="268668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у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детей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начала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развиваться</a:t>
            </a:r>
            <a:r>
              <a:rPr sz="2000" spc="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потребность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принимать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личное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участие</a:t>
            </a:r>
            <a:r>
              <a:rPr sz="2000" spc="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сохранности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окружающей</a:t>
            </a:r>
            <a:r>
              <a:rPr sz="2000" spc="1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среды;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появляется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желание</a:t>
            </a:r>
            <a:endParaRPr sz="2000">
              <a:latin typeface="Times New Roman"/>
              <a:cs typeface="Times New Roman"/>
            </a:endParaRPr>
          </a:p>
          <a:p>
            <a:pPr marL="356870">
              <a:lnSpc>
                <a:spcPct val="100000"/>
              </a:lnSpc>
              <a:spcBef>
                <a:spcPts val="360"/>
              </a:spcBef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в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сортировке</a:t>
            </a:r>
            <a:r>
              <a:rPr sz="2000" spc="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мусора;</a:t>
            </a:r>
            <a:endParaRPr sz="2000">
              <a:latin typeface="Times New Roman"/>
              <a:cs typeface="Times New Roman"/>
            </a:endParaRPr>
          </a:p>
          <a:p>
            <a:pPr marL="356870" marR="852169" indent="-344805">
              <a:lnSpc>
                <a:spcPct val="114999"/>
              </a:lnSpc>
              <a:spcBef>
                <a:spcPts val="5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совместная</a:t>
            </a:r>
            <a:r>
              <a:rPr sz="2000" spc="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деятельность</a:t>
            </a:r>
            <a:r>
              <a:rPr sz="2000" spc="6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сплотила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воспитателей,</a:t>
            </a:r>
            <a:r>
              <a:rPr sz="2000" spc="9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родителей</a:t>
            </a:r>
            <a:r>
              <a:rPr sz="2000" spc="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и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детей;</a:t>
            </a:r>
            <a:endParaRPr sz="2000">
              <a:latin typeface="Times New Roman"/>
              <a:cs typeface="Times New Roman"/>
            </a:endParaRPr>
          </a:p>
          <a:p>
            <a:pPr marL="356870" indent="-344805">
              <a:lnSpc>
                <a:spcPct val="100000"/>
              </a:lnSpc>
              <a:spcBef>
                <a:spcPts val="360"/>
              </a:spcBef>
              <a:buFont typeface="Wingdings"/>
              <a:buChar char=""/>
              <a:tabLst>
                <a:tab pos="357505" algn="l"/>
              </a:tabLst>
            </a:pP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повысился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уровень</a:t>
            </a:r>
            <a:endParaRPr sz="2000">
              <a:latin typeface="Times New Roman"/>
              <a:cs typeface="Times New Roman"/>
            </a:endParaRPr>
          </a:p>
          <a:p>
            <a:pPr marL="356870" marR="747395">
              <a:lnSpc>
                <a:spcPts val="2760"/>
              </a:lnSpc>
              <a:spcBef>
                <a:spcPts val="105"/>
              </a:spcBef>
              <a:tabLst>
                <a:tab pos="2058670" algn="l"/>
              </a:tabLst>
            </a:pP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экологической	</a:t>
            </a:r>
            <a:r>
              <a:rPr sz="2000" spc="-45" dirty="0">
                <a:solidFill>
                  <a:srgbClr val="001F5F"/>
                </a:solidFill>
                <a:latin typeface="Times New Roman"/>
                <a:cs typeface="Times New Roman"/>
              </a:rPr>
              <a:t>культуры</a:t>
            </a:r>
            <a:r>
              <a:rPr sz="2000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родителей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младшей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группы.</a:t>
            </a:r>
            <a:endParaRPr sz="20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562600" y="405384"/>
            <a:ext cx="3249295" cy="6261100"/>
            <a:chOff x="5562600" y="405384"/>
            <a:chExt cx="3249295" cy="62611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62600" y="405384"/>
              <a:ext cx="3249168" cy="185927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62600" y="4364736"/>
              <a:ext cx="3249168" cy="230124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62600" y="2398776"/>
              <a:ext cx="3227831" cy="1813560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44311" y="2252472"/>
              <a:ext cx="3281045" cy="189102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44311" y="6653787"/>
              <a:ext cx="3281045" cy="20421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544311" y="4200207"/>
              <a:ext cx="3259709" cy="184531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144589"/>
            <a:ext cx="9144000" cy="5713730"/>
            <a:chOff x="0" y="1144589"/>
            <a:chExt cx="9144000" cy="5713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44589"/>
              <a:ext cx="9144000" cy="571340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40" y="3069336"/>
              <a:ext cx="2194560" cy="21945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3088" y="4507991"/>
              <a:ext cx="2575560" cy="1694688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962782" y="1381505"/>
            <a:ext cx="590969" cy="62816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631442" y="1124699"/>
            <a:ext cx="767778" cy="71848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423608" y="404710"/>
            <a:ext cx="563050" cy="52690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351544" y="1484724"/>
            <a:ext cx="355206" cy="367596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18013" y="337411"/>
              <a:ext cx="348861" cy="32870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60192" y="0"/>
              <a:ext cx="4760976" cy="229514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23694" y="1715173"/>
              <a:ext cx="1005916" cy="8803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0" y="62"/>
              <a:ext cx="9139174" cy="68531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88719" y="548639"/>
              <a:ext cx="3959352" cy="395935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3541" y="520687"/>
              <a:ext cx="1140320" cy="109731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9160" y="0"/>
              <a:ext cx="3959352" cy="395935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7502" y="1268730"/>
              <a:ext cx="2654414" cy="265750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090927" y="2325623"/>
              <a:ext cx="2377440" cy="236524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002023" y="1685544"/>
              <a:ext cx="2606039" cy="273710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608953" y="1502155"/>
              <a:ext cx="2535047" cy="310428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931664" y="1655064"/>
              <a:ext cx="3352799" cy="370941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0" y="0"/>
              <a:ext cx="9144000" cy="68579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537</Words>
  <Application>Microsoft Office PowerPoint</Application>
  <PresentationFormat>Экран (4:3)</PresentationFormat>
  <Paragraphs>122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Calibri</vt:lpstr>
      <vt:lpstr>Georgia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Блок: природа – наш друг</vt:lpstr>
      <vt:lpstr>Блок: природа – наш друг</vt:lpstr>
      <vt:lpstr>Блок: природа – наш друг</vt:lpstr>
      <vt:lpstr>Презентация PowerPoint</vt:lpstr>
      <vt:lpstr>Блок: Растительный мир Рассказать о комнатных растениях, их строении, способах ухода за ними.</vt:lpstr>
      <vt:lpstr>Презентация PowerPoint</vt:lpstr>
      <vt:lpstr>Блок: птицы – наши друзья</vt:lpstr>
      <vt:lpstr>Блог: итоговое мероприятие</vt:lpstr>
      <vt:lpstr>Блог: итоговое мероприятие (работа с родителями)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2024-05-21T20:06:12Z</dcterms:created>
  <dcterms:modified xsi:type="dcterms:W3CDTF">2024-05-28T05:06:01Z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2024-04-07T00:00:00Z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2024-05-21T00:00:00Z</vt:filetime>
  </property>
</Properties>
</file>