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6" r:id="rId8"/>
    <p:sldId id="267" r:id="rId9"/>
    <p:sldId id="280" r:id="rId10"/>
    <p:sldId id="268" r:id="rId11"/>
    <p:sldId id="276" r:id="rId12"/>
    <p:sldId id="269" r:id="rId13"/>
    <p:sldId id="270" r:id="rId14"/>
    <p:sldId id="271" r:id="rId15"/>
    <p:sldId id="272" r:id="rId16"/>
    <p:sldId id="273" r:id="rId17"/>
    <p:sldId id="274" r:id="rId18"/>
    <p:sldId id="277" r:id="rId19"/>
    <p:sldId id="275" r:id="rId20"/>
    <p:sldId id="264" r:id="rId21"/>
    <p:sldId id="278" r:id="rId22"/>
    <p:sldId id="261" r:id="rId23"/>
    <p:sldId id="262" r:id="rId24"/>
    <p:sldId id="263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45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99B6-6146-4499-B80A-C449DD40DB7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45A8-2E1E-4257-81F9-68AFD6490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99B6-6146-4499-B80A-C449DD40DB7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45A8-2E1E-4257-81F9-68AFD6490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99B6-6146-4499-B80A-C449DD40DB7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45A8-2E1E-4257-81F9-68AFD6490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99B6-6146-4499-B80A-C449DD40DB7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45A8-2E1E-4257-81F9-68AFD6490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99B6-6146-4499-B80A-C449DD40DB7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45A8-2E1E-4257-81F9-68AFD6490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99B6-6146-4499-B80A-C449DD40DB7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45A8-2E1E-4257-81F9-68AFD6490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99B6-6146-4499-B80A-C449DD40DB7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45A8-2E1E-4257-81F9-68AFD6490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99B6-6146-4499-B80A-C449DD40DB7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45A8-2E1E-4257-81F9-68AFD6490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99B6-6146-4499-B80A-C449DD40DB7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45A8-2E1E-4257-81F9-68AFD6490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99B6-6146-4499-B80A-C449DD40DB7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45A8-2E1E-4257-81F9-68AFD6490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99B6-6146-4499-B80A-C449DD40DB7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45A8-2E1E-4257-81F9-68AFD6490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599B6-6146-4499-B80A-C449DD40DB7D}" type="datetimeFigureOut">
              <a:rPr lang="ru-RU" smtClean="0"/>
              <a:pPr/>
              <a:t>13.03.2026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E45A8-2E1E-4257-81F9-68AFD649049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266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68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1" name="AutoShape 7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72" name="Picture 8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28718"/>
            <a:ext cx="9179751" cy="7786718"/>
          </a:xfrm>
          <a:prstGeom prst="rect">
            <a:avLst/>
          </a:prstGeom>
          <a:noFill/>
        </p:spPr>
      </p:pic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0" y="-428652"/>
            <a:ext cx="9144000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atin typeface="Times New Roman" pitchFamily="18" charset="0"/>
                <a:ea typeface="Palatino Linotype" pitchFamily="18" charset="0"/>
                <a:cs typeface="Times New Roman" pitchFamily="18" charset="0"/>
              </a:rPr>
              <a:t>                 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latin typeface="Times New Roman" pitchFamily="18" charset="0"/>
              <a:ea typeface="Palatino Linotype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latin typeface="Times New Roman" pitchFamily="18" charset="0"/>
              <a:ea typeface="Palatino Linotype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latin typeface="Times New Roman" pitchFamily="18" charset="0"/>
              <a:ea typeface="Palatino Linotype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latin typeface="Times New Roman" pitchFamily="18" charset="0"/>
              <a:ea typeface="Palatino Linotype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latin typeface="Times New Roman" pitchFamily="18" charset="0"/>
              <a:ea typeface="Palatino Linotype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latin typeface="Times New Roman" pitchFamily="18" charset="0"/>
              <a:ea typeface="Palatino Linotype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ea typeface="Palatino Linotype" pitchFamily="18" charset="0"/>
                <a:cs typeface="Times New Roman" pitchFamily="18" charset="0"/>
              </a:rPr>
              <a:t>К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Palatino Linotype" pitchFamily="18" charset="0"/>
                <a:cs typeface="Times New Roman" pitchFamily="18" charset="0"/>
              </a:rPr>
              <a:t>онкурс «Инвестиции в будущее. Прорыв»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Palatino Linotype" pitchFamily="18" charset="0"/>
                <a:cs typeface="Times New Roman" pitchFamily="18" charset="0"/>
              </a:rPr>
              <a:t>       на тему   «Патриотическое воспитание дошкольников»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14282" y="-571527"/>
            <a:ext cx="864399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КАЗЕННОЕ ОБЩЕОБРАЗОВАТЕЛЬНОЕ УЧРЕЖДЕНИЕ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СРЕДНЯЯ ОБЩЕОБРАЗОВАТЕЛЬНАЯ ШКОЛА №1 ИМ.Х.Т.БАШОРОВА С.КАРАГАЧ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СТРУКТУРНОЕ ПОДРАЗДЕЛЕНИЕ ДОШКОЛЬНОГО ОБРАЗОВАНИЯ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4714876" y="5715016"/>
            <a:ext cx="442912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Кештова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Марина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Тольбиевна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старший воспитатель высшей квалификационной категории.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Педагогический стаж: 27 лет</a:t>
            </a:r>
            <a:r>
              <a:rPr kumimoji="0" lang="ru-RU" sz="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5" descr="C:\Users\007\Downloads\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161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1200" dirty="0"/>
          </a:p>
        </p:txBody>
      </p:sp>
      <p:pic>
        <p:nvPicPr>
          <p:cNvPr id="15362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9751" cy="6858000"/>
          </a:xfrm>
          <a:prstGeom prst="rect">
            <a:avLst/>
          </a:prstGeom>
          <a:noFill/>
        </p:spPr>
      </p:pic>
      <p:sp>
        <p:nvSpPr>
          <p:cNvPr id="15385" name="Rectangle 25"/>
          <p:cNvSpPr>
            <a:spLocks noChangeArrowheads="1"/>
          </p:cNvSpPr>
          <p:nvPr/>
        </p:nvSpPr>
        <p:spPr bwMode="auto">
          <a:xfrm>
            <a:off x="214282" y="0"/>
            <a:ext cx="7000924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rgbClr val="231F2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Приветствие конкурсантов</a:t>
            </a:r>
            <a:endParaRPr kumimoji="0" lang="ru-RU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86" name="Rectangle 26"/>
          <p:cNvSpPr>
            <a:spLocks noChangeArrowheads="1"/>
          </p:cNvSpPr>
          <p:nvPr/>
        </p:nvSpPr>
        <p:spPr bwMode="auto">
          <a:xfrm>
            <a:off x="0" y="0"/>
            <a:ext cx="8977907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Palatino Linotype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>
              <a:solidFill>
                <a:srgbClr val="231F20"/>
              </a:solidFill>
              <a:latin typeface="Times New Roman" pitchFamily="18" charset="0"/>
              <a:ea typeface="Palatino Linotype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Times New Roman" pitchFamily="18" charset="0"/>
                <a:ea typeface="Palatino Linotype" pitchFamily="18" charset="0"/>
                <a:cs typeface="Times New Roman" pitchFamily="18" charset="0"/>
              </a:rPr>
              <a:t>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>
              <a:solidFill>
                <a:srgbClr val="231F20"/>
              </a:solidFill>
              <a:latin typeface="Times New Roman" pitchFamily="18" charset="0"/>
              <a:ea typeface="Palatino Linotype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Palatino Linotype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>
              <a:solidFill>
                <a:srgbClr val="231F20"/>
              </a:solidFill>
              <a:latin typeface="Times New Roman" pitchFamily="18" charset="0"/>
              <a:ea typeface="Palatino Linotype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Palatino Linotype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>
              <a:solidFill>
                <a:srgbClr val="231F20"/>
              </a:solidFill>
              <a:latin typeface="Times New Roman" pitchFamily="18" charset="0"/>
              <a:ea typeface="Palatino Linotype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Palatino Linotype" pitchFamily="18" charset="0"/>
                <a:cs typeface="Times New Roman" pitchFamily="18" charset="0"/>
              </a:rPr>
              <a:t>                Первый этап «Профессиональный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Palatino Linotype" pitchFamily="18" charset="0"/>
                <a:cs typeface="Times New Roman" pitchFamily="18" charset="0"/>
              </a:rPr>
              <a:t>стендап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Palatino Linotype" pitchFamily="18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87" name="Rectangle 27"/>
          <p:cNvSpPr>
            <a:spLocks noChangeArrowheads="1"/>
          </p:cNvSpPr>
          <p:nvPr/>
        </p:nvSpPr>
        <p:spPr bwMode="auto">
          <a:xfrm>
            <a:off x="0" y="0"/>
            <a:ext cx="7786710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>
                <a:solidFill>
                  <a:srgbClr val="231F2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231F2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00B0F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Второй этап «Интеллектуальная игра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88" name="Rectangle 28"/>
          <p:cNvSpPr>
            <a:spLocks noChangeArrowheads="1"/>
          </p:cNvSpPr>
          <p:nvPr/>
        </p:nvSpPr>
        <p:spPr bwMode="auto">
          <a:xfrm>
            <a:off x="0" y="0"/>
            <a:ext cx="7572396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solidFill>
                  <a:srgbClr val="231F2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solidFill>
                  <a:srgbClr val="231F2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231F2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Третий этап «Мастер-класс»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89" name="Rectangle 29"/>
          <p:cNvSpPr>
            <a:spLocks noChangeArrowheads="1"/>
          </p:cNvSpPr>
          <p:nvPr/>
        </p:nvSpPr>
        <p:spPr bwMode="auto">
          <a:xfrm>
            <a:off x="0" y="0"/>
            <a:ext cx="7643834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>
                <a:solidFill>
                  <a:srgbClr val="231F2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231F2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rgbClr val="231F2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rgbClr val="231F2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Подведение итогов и награждение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14348" y="714356"/>
            <a:ext cx="81439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Palatino Linotype" pitchFamily="18" charset="0"/>
                <a:cs typeface="Times New Roman" pitchFamily="18" charset="0"/>
              </a:rPr>
              <a:t> </a:t>
            </a:r>
          </a:p>
          <a:p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Palatino Linotype" pitchFamily="18" charset="0"/>
                <a:cs typeface="Times New Roman" pitchFamily="18" charset="0"/>
              </a:rPr>
              <a:t>Первый этап «Профессиональный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Palatino Linotype" pitchFamily="18" charset="0"/>
                <a:cs typeface="Times New Roman" pitchFamily="18" charset="0"/>
              </a:rPr>
              <a:t>стендап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Palatino Linotype" pitchFamily="18" charset="0"/>
                <a:cs typeface="Times New Roman" pitchFamily="18" charset="0"/>
              </a:rPr>
              <a:t>»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2844" y="2357430"/>
            <a:ext cx="87868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dirty="0" smtClean="0">
              <a:solidFill>
                <a:srgbClr val="FF0000"/>
              </a:solidFill>
            </a:endParaRPr>
          </a:p>
          <a:p>
            <a:r>
              <a:rPr lang="ru-RU" sz="3200" dirty="0" smtClean="0">
                <a:solidFill>
                  <a:srgbClr val="FF0000"/>
                </a:solidFill>
              </a:rPr>
              <a:t>«</a:t>
            </a:r>
            <a:r>
              <a:rPr lang="ru-RU" sz="3200" dirty="0">
                <a:solidFill>
                  <a:srgbClr val="FF0000"/>
                </a:solidFill>
              </a:rPr>
              <a:t>Гражданин своей страны. Взгляд в будущее»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410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975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71472" y="500042"/>
            <a:ext cx="785817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Второй этап «Интеллектуальная игра в формате</a:t>
            </a:r>
            <a:r>
              <a:rPr kumimoji="0" lang="ru-RU" sz="3200" b="1" i="0" u="none" strike="noStrike" cap="none" normalizeH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квиза</a:t>
            </a:r>
            <a:r>
              <a:rPr kumimoji="0" lang="ru-RU" sz="3200" b="1" i="0" u="none" strike="noStrike" cap="none" normalizeH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«Патриотический </a:t>
            </a:r>
            <a:r>
              <a:rPr kumimoji="0" lang="ru-RU" sz="3200" b="1" i="0" u="none" strike="noStrike" cap="none" normalizeH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Инфармоториум</a:t>
            </a:r>
            <a:r>
              <a:rPr kumimoji="0" lang="ru-RU" sz="3200" b="1" i="0" u="none" strike="noStrike" cap="none" normalizeH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lang="ru-RU" sz="3200" dirty="0"/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/>
        </p:nvGraphicFramePr>
        <p:xfrm>
          <a:off x="1500166" y="2512691"/>
          <a:ext cx="6500859" cy="3845266"/>
        </p:xfrm>
        <a:graphic>
          <a:graphicData uri="http://schemas.openxmlformats.org/drawingml/2006/table">
            <a:tbl>
              <a:tblPr/>
              <a:tblGrid>
                <a:gridCol w="3124776"/>
                <a:gridCol w="1125361"/>
                <a:gridCol w="1125361"/>
                <a:gridCol w="1125361"/>
              </a:tblGrid>
              <a:tr h="5607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413D"/>
                    </a:solidFill>
                  </a:tcPr>
                </a:tc>
                <a:tc>
                  <a:txBody>
                    <a:bodyPr/>
                    <a:lstStyle/>
                    <a:p>
                      <a:pPr marL="227965">
                        <a:spcBef>
                          <a:spcPts val="380"/>
                        </a:spcBef>
                        <a:spcAft>
                          <a:spcPts val="0"/>
                        </a:spcAft>
                      </a:pPr>
                      <a:r>
                        <a:rPr lang="ru-RU" sz="1600" b="1" spc="3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50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413D"/>
                    </a:solidFill>
                  </a:tcPr>
                </a:tc>
                <a:tc>
                  <a:txBody>
                    <a:bodyPr/>
                    <a:lstStyle/>
                    <a:p>
                      <a:pPr marL="187325">
                        <a:spcBef>
                          <a:spcPts val="380"/>
                        </a:spcBef>
                        <a:spcAft>
                          <a:spcPts val="0"/>
                        </a:spcAft>
                      </a:pPr>
                      <a:r>
                        <a:rPr lang="ru-RU" sz="1600" b="1" spc="55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413D"/>
                    </a:solidFill>
                  </a:tcPr>
                </a:tc>
                <a:tc>
                  <a:txBody>
                    <a:bodyPr/>
                    <a:lstStyle/>
                    <a:p>
                      <a:pPr marL="172720">
                        <a:spcBef>
                          <a:spcPts val="380"/>
                        </a:spcBef>
                        <a:spcAft>
                          <a:spcPts val="0"/>
                        </a:spcAft>
                      </a:pPr>
                      <a:r>
                        <a:rPr lang="ru-RU" sz="1600" b="1" spc="55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413D"/>
                    </a:solidFill>
                  </a:tcPr>
                </a:tc>
              </a:tr>
              <a:tr h="837010">
                <a:tc>
                  <a:txBody>
                    <a:bodyPr/>
                    <a:lstStyle/>
                    <a:p>
                      <a:pPr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50800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231F2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Немного </a:t>
                      </a:r>
                      <a:r>
                        <a:rPr lang="ru-RU" sz="1100" b="1" spc="-10">
                          <a:solidFill>
                            <a:srgbClr val="231F2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науки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endParaRPr lang="ru-RU" sz="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endParaRPr lang="ru-RU" sz="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endParaRPr lang="ru-RU" sz="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37010">
                <a:tc>
                  <a:txBody>
                    <a:bodyPr/>
                    <a:lstStyle/>
                    <a:p>
                      <a:pPr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50800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231F2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Основы </a:t>
                      </a:r>
                      <a:r>
                        <a:rPr lang="ru-RU" sz="1100" b="1" spc="-10" dirty="0">
                          <a:solidFill>
                            <a:srgbClr val="231F2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патриотизма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E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endParaRPr lang="ru-RU" sz="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E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endParaRPr lang="ru-RU" sz="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E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endParaRPr lang="ru-RU" sz="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EE6"/>
                    </a:solidFill>
                  </a:tcPr>
                </a:tc>
              </a:tr>
              <a:tr h="773520">
                <a:tc>
                  <a:txBody>
                    <a:bodyPr/>
                    <a:lstStyle/>
                    <a:p>
                      <a:pPr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endParaRPr lang="ru-RU" sz="11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50800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rgbClr val="231F2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Интересное об </a:t>
                      </a:r>
                      <a:r>
                        <a:rPr lang="ru-RU" sz="1100" b="1" spc="-10" dirty="0">
                          <a:solidFill>
                            <a:srgbClr val="231F2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известном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endParaRPr lang="ru-RU" sz="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endParaRPr lang="ru-RU" sz="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endParaRPr lang="ru-RU" sz="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37010">
                <a:tc>
                  <a:txBody>
                    <a:bodyPr/>
                    <a:lstStyle/>
                    <a:p>
                      <a:pPr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endParaRPr lang="ru-RU" sz="11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50800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rgbClr val="231F2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Секретный </a:t>
                      </a:r>
                      <a:r>
                        <a:rPr lang="ru-RU" sz="1100" b="1" spc="-20">
                          <a:solidFill>
                            <a:srgbClr val="231F2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файл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E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endParaRPr lang="ru-RU" sz="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E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endParaRPr lang="ru-RU" sz="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E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endParaRPr lang="ru-RU" sz="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31F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EE6"/>
                    </a:solidFill>
                  </a:tcPr>
                </a:tc>
              </a:tr>
            </a:tbl>
          </a:graphicData>
        </a:graphic>
      </p:graphicFrame>
      <p:pic>
        <p:nvPicPr>
          <p:cNvPr id="17438" name="Imag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8125" cy="247650"/>
          </a:xfrm>
          <a:prstGeom prst="rect">
            <a:avLst/>
          </a:prstGeom>
          <a:noFill/>
        </p:spPr>
      </p:pic>
      <p:pic>
        <p:nvPicPr>
          <p:cNvPr id="17437" name="Imag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8125" cy="247650"/>
          </a:xfrm>
          <a:prstGeom prst="rect">
            <a:avLst/>
          </a:prstGeom>
          <a:noFill/>
        </p:spPr>
      </p:pic>
      <p:pic>
        <p:nvPicPr>
          <p:cNvPr id="17436" name="Imag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8125" cy="247650"/>
          </a:xfrm>
          <a:prstGeom prst="rect">
            <a:avLst/>
          </a:prstGeom>
          <a:noFill/>
        </p:spPr>
      </p:pic>
      <p:pic>
        <p:nvPicPr>
          <p:cNvPr id="17435" name="Imag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8125" cy="247650"/>
          </a:xfrm>
          <a:prstGeom prst="rect">
            <a:avLst/>
          </a:prstGeom>
          <a:noFill/>
        </p:spPr>
      </p:pic>
      <p:pic>
        <p:nvPicPr>
          <p:cNvPr id="17434" name="Image 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8125" cy="247650"/>
          </a:xfrm>
          <a:prstGeom prst="rect">
            <a:avLst/>
          </a:prstGeom>
          <a:noFill/>
        </p:spPr>
      </p:pic>
      <p:pic>
        <p:nvPicPr>
          <p:cNvPr id="17433" name="Image 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8125" cy="247650"/>
          </a:xfrm>
          <a:prstGeom prst="rect">
            <a:avLst/>
          </a:prstGeom>
          <a:noFill/>
        </p:spPr>
      </p:pic>
      <p:pic>
        <p:nvPicPr>
          <p:cNvPr id="17432" name="Imag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38125" cy="247650"/>
          </a:xfrm>
          <a:prstGeom prst="rect">
            <a:avLst/>
          </a:prstGeom>
          <a:noFill/>
        </p:spPr>
      </p:pic>
      <p:pic>
        <p:nvPicPr>
          <p:cNvPr id="17431" name="Image 1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38125" cy="247650"/>
          </a:xfrm>
          <a:prstGeom prst="rect">
            <a:avLst/>
          </a:prstGeom>
          <a:noFill/>
        </p:spPr>
      </p:pic>
      <p:pic>
        <p:nvPicPr>
          <p:cNvPr id="17430" name="Image 1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38125" cy="247650"/>
          </a:xfrm>
          <a:prstGeom prst="rect">
            <a:avLst/>
          </a:prstGeom>
          <a:noFill/>
        </p:spPr>
      </p:pic>
      <p:pic>
        <p:nvPicPr>
          <p:cNvPr id="17429" name="Image 2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238125" cy="247650"/>
          </a:xfrm>
          <a:prstGeom prst="rect">
            <a:avLst/>
          </a:prstGeom>
          <a:noFill/>
        </p:spPr>
      </p:pic>
      <p:pic>
        <p:nvPicPr>
          <p:cNvPr id="17428" name="Image 2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238125" cy="247650"/>
          </a:xfrm>
          <a:prstGeom prst="rect">
            <a:avLst/>
          </a:prstGeom>
          <a:noFill/>
        </p:spPr>
      </p:pic>
      <p:pic>
        <p:nvPicPr>
          <p:cNvPr id="17427" name="Image 2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238125" cy="247650"/>
          </a:xfrm>
          <a:prstGeom prst="rect">
            <a:avLst/>
          </a:prstGeom>
          <a:noFill/>
        </p:spPr>
      </p:pic>
      <p:sp>
        <p:nvSpPr>
          <p:cNvPr id="17446" name="Rectangle 3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49" name="Rectangle 4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5-конечная звезда 42"/>
          <p:cNvSpPr/>
          <p:nvPr/>
        </p:nvSpPr>
        <p:spPr>
          <a:xfrm>
            <a:off x="4929190" y="3357562"/>
            <a:ext cx="342896" cy="35719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4-конечная звезда 45"/>
          <p:cNvSpPr/>
          <p:nvPr/>
        </p:nvSpPr>
        <p:spPr>
          <a:xfrm>
            <a:off x="4929190" y="4143380"/>
            <a:ext cx="428628" cy="428628"/>
          </a:xfrm>
          <a:prstGeom prst="star4">
            <a:avLst>
              <a:gd name="adj" fmla="val 10614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4-конечная звезда 46"/>
          <p:cNvSpPr/>
          <p:nvPr/>
        </p:nvSpPr>
        <p:spPr>
          <a:xfrm>
            <a:off x="7143768" y="4143380"/>
            <a:ext cx="428628" cy="428628"/>
          </a:xfrm>
          <a:prstGeom prst="star4">
            <a:avLst>
              <a:gd name="adj" fmla="val 14639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8" name="4-конечная звезда 47"/>
          <p:cNvSpPr/>
          <p:nvPr/>
        </p:nvSpPr>
        <p:spPr>
          <a:xfrm>
            <a:off x="6000760" y="4071942"/>
            <a:ext cx="428628" cy="428628"/>
          </a:xfrm>
          <a:prstGeom prst="star4">
            <a:avLst>
              <a:gd name="adj" fmla="val 14639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6-конечная звезда 48"/>
          <p:cNvSpPr/>
          <p:nvPr/>
        </p:nvSpPr>
        <p:spPr>
          <a:xfrm>
            <a:off x="4857752" y="4929198"/>
            <a:ext cx="414334" cy="414334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7-конечная звезда 51"/>
          <p:cNvSpPr/>
          <p:nvPr/>
        </p:nvSpPr>
        <p:spPr>
          <a:xfrm>
            <a:off x="4929190" y="5857892"/>
            <a:ext cx="428628" cy="428628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7-конечная звезда 52"/>
          <p:cNvSpPr/>
          <p:nvPr/>
        </p:nvSpPr>
        <p:spPr>
          <a:xfrm>
            <a:off x="6143636" y="5786454"/>
            <a:ext cx="428628" cy="428628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7-конечная звезда 53"/>
          <p:cNvSpPr/>
          <p:nvPr/>
        </p:nvSpPr>
        <p:spPr>
          <a:xfrm>
            <a:off x="7215206" y="5857892"/>
            <a:ext cx="428628" cy="428628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5-конечная звезда 54"/>
          <p:cNvSpPr/>
          <p:nvPr/>
        </p:nvSpPr>
        <p:spPr>
          <a:xfrm>
            <a:off x="6143636" y="3286124"/>
            <a:ext cx="342896" cy="35719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5-конечная звезда 55"/>
          <p:cNvSpPr/>
          <p:nvPr/>
        </p:nvSpPr>
        <p:spPr>
          <a:xfrm>
            <a:off x="7286644" y="3357562"/>
            <a:ext cx="342896" cy="35719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6-конечная звезда 56"/>
          <p:cNvSpPr/>
          <p:nvPr/>
        </p:nvSpPr>
        <p:spPr>
          <a:xfrm>
            <a:off x="6143636" y="5072074"/>
            <a:ext cx="414334" cy="414334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6-конечная звезда 57"/>
          <p:cNvSpPr/>
          <p:nvPr/>
        </p:nvSpPr>
        <p:spPr>
          <a:xfrm>
            <a:off x="7215206" y="5000636"/>
            <a:ext cx="414334" cy="414334"/>
          </a:xfrm>
          <a:prstGeom prst="star6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9751" cy="7605734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357167"/>
            <a:ext cx="87154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EE2C38"/>
                </a:solidFill>
                <a:effectLst/>
                <a:latin typeface="Times New Roman" pitchFamily="18" charset="0"/>
                <a:ea typeface="ETGHP+Montserrat"/>
                <a:cs typeface="Times New Roman" pitchFamily="18" charset="0"/>
              </a:rPr>
              <a:t>Категория «Немного науки»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285719" y="0"/>
            <a:ext cx="8715437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EE2C38"/>
                </a:solidFill>
                <a:effectLst/>
                <a:latin typeface="Times New Roman" pitchFamily="18" charset="0"/>
                <a:ea typeface="ETGHP+Montserrat"/>
                <a:cs typeface="Times New Roman" pitchFamily="18" charset="0"/>
              </a:rPr>
              <a:t>Вопрос на 50 баллов.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С помощью каких форм педагоги могут знакомить дошкольников</a:t>
            </a:r>
            <a:r>
              <a:rPr lang="ru-RU" sz="900" dirty="0" smtClean="0">
                <a:latin typeface="Arial" pitchFamily="34" charset="0"/>
                <a:ea typeface="OIHTV+Montserrat"/>
                <a:cs typeface="Arial" pitchFamily="34" charset="0"/>
              </a:rPr>
              <a:t>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с гос</a:t>
            </a:r>
            <a:r>
              <a:rPr lang="ru-RU" sz="2000" dirty="0" smtClean="0">
                <a:solidFill>
                  <a:srgbClr val="231F20"/>
                </a:solidFill>
                <a:latin typeface="Times New Roman" pitchFamily="18" charset="0"/>
                <a:ea typeface="OIHTV+Montserrat"/>
                <a:cs typeface="Times New Roman" pitchFamily="18" charset="0"/>
              </a:rPr>
              <a:t>ударственными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231F20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 символами ? Выберите четыре варианта ответа: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1–игровая деятельность,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2–классный час «Разговоры о важном»,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3–творческие формы работы,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4–еженедельный подъем флага и исполнение гимна,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5–театрализованная игра,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6–чтение художественной литературы.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51" y="0"/>
            <a:ext cx="9179751" cy="7605734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642910" y="1000108"/>
            <a:ext cx="7786742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EE2C38"/>
                </a:solidFill>
                <a:effectLst/>
                <a:latin typeface="Times New Roman" pitchFamily="18" charset="0"/>
                <a:ea typeface="ETGHP+Montserrat"/>
                <a:cs typeface="Times New Roman" pitchFamily="18" charset="0"/>
              </a:rPr>
              <a:t>Вопрос на 100 баллов.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dirty="0" smtClean="0">
              <a:solidFill>
                <a:schemeClr val="bg1"/>
              </a:solidFill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Какой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советский педагог и психолог стоял у истоков патриотического воспитания в СССР? Весь процесс обучения он строил на основе «радостного труда».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Ему принадлежит эта фраза: «Детство–это каждодневное открытие мира и поэтому надо сделать так, чтобы оно стало, прежде всего, познанием человека и Отечества, их красоты и величия»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51" y="0"/>
            <a:ext cx="9179751" cy="7605734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0"/>
            <a:ext cx="9144000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EE2C38"/>
                </a:solidFill>
                <a:effectLst/>
                <a:latin typeface="Times New Roman" pitchFamily="18" charset="0"/>
                <a:ea typeface="ETGHP+Montserrat"/>
                <a:cs typeface="Times New Roman" pitchFamily="18" charset="0"/>
              </a:rPr>
              <a:t>Вопрос на 200 баллов.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ФОП ДО регламентирует работу по патриотическому воспитанию по трем направлениям и предполагает формирование триады патриотизма. Назовите их.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142852"/>
            <a:ext cx="878684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3600" dirty="0" smtClean="0"/>
              <a:t>патриотизм созидателя и творца</a:t>
            </a:r>
          </a:p>
          <a:p>
            <a:pPr>
              <a:buFont typeface="Arial" pitchFamily="34" charset="0"/>
              <a:buChar char="•"/>
            </a:pPr>
            <a:r>
              <a:rPr lang="ru-RU" sz="3600" dirty="0" smtClean="0"/>
              <a:t>патриотизм наследника </a:t>
            </a:r>
          </a:p>
          <a:p>
            <a:pPr>
              <a:buFont typeface="Arial" pitchFamily="34" charset="0"/>
              <a:buChar char="•"/>
            </a:pPr>
            <a:r>
              <a:rPr lang="ru-RU" sz="3600" dirty="0" smtClean="0"/>
              <a:t>патриотизм защитника</a:t>
            </a:r>
          </a:p>
          <a:p>
            <a:r>
              <a:rPr lang="ru-RU" sz="3600" dirty="0" smtClean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214282" y="2285992"/>
            <a:ext cx="8643998" cy="415498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«Патриотизм наследника»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формирование чувства гордости за наследие своих предков (приобщение детей к истории, культуре, традициям своего народа: отношение к труду, семье, стране и вере).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«Патриотизм защитника»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развитие у детей готовности преодолевать трудности ради свей семьи, малой родины.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«Патриотизм созидателя и творца»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воспитание человека, устремлённого в будущее, уверенного в благополучии и процветании своей родины (предполагает конкретные каждодневные дела, направленные на поддержание чистоты, опрятности, аккуратности).</a:t>
            </a:r>
            <a:endParaRPr kumimoji="0" lang="ru-RU" sz="32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9751" cy="8177214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900115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EE2C38"/>
                </a:solidFill>
                <a:effectLst/>
                <a:latin typeface="Times New Roman" pitchFamily="18" charset="0"/>
                <a:ea typeface="ETGHP+Montserrat"/>
                <a:cs typeface="Times New Roman" pitchFamily="18" charset="0"/>
              </a:rPr>
              <a:t>Категория «Основы патриотизма»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EE2C38"/>
                </a:solidFill>
                <a:effectLst/>
                <a:latin typeface="Times New Roman" pitchFamily="18" charset="0"/>
                <a:ea typeface="ETGHP+Montserrat"/>
                <a:cs typeface="Times New Roman" pitchFamily="18" charset="0"/>
              </a:rPr>
              <a:t>Вопрос на 50 баллов.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Определите по фотографиям, для какой возрастной группы организован центр патриотического воспитания. На первой – выставка детских рисунков</a:t>
            </a:r>
            <a:r>
              <a:rPr lang="ru-RU" sz="1000" dirty="0" smtClean="0">
                <a:solidFill>
                  <a:schemeClr val="bg1"/>
                </a:solidFill>
                <a:latin typeface="Arial" pitchFamily="34" charset="0"/>
                <a:ea typeface="OIHTV+Montserrat"/>
                <a:cs typeface="Arial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и  поделок, тематические модели, куклы в разных национальных костюмах, на второй–центр с портретом Президента РФ и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гос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. символами, выставкой к Году единства народов России.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51" y="0"/>
            <a:ext cx="9179751" cy="7605734"/>
          </a:xfrm>
          <a:prstGeom prst="rect">
            <a:avLst/>
          </a:prstGeom>
          <a:noFill/>
        </p:spPr>
      </p:pic>
      <p:pic>
        <p:nvPicPr>
          <p:cNvPr id="2050" name="Picture 2" descr="C:\Users\007\Downloads\detsad-1283487-166764246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956" y="71414"/>
            <a:ext cx="4334167" cy="3286148"/>
          </a:xfrm>
          <a:prstGeom prst="rect">
            <a:avLst/>
          </a:prstGeom>
          <a:noFill/>
        </p:spPr>
      </p:pic>
      <p:pic>
        <p:nvPicPr>
          <p:cNvPr id="2051" name="Picture 3" descr="C:\Users\007\Downloads\620c18309bb1c47d4aa9ffd77ae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0"/>
            <a:ext cx="4500562" cy="3355161"/>
          </a:xfrm>
          <a:prstGeom prst="rect">
            <a:avLst/>
          </a:prstGeom>
          <a:noFill/>
        </p:spPr>
      </p:pic>
      <p:pic>
        <p:nvPicPr>
          <p:cNvPr id="2052" name="Picture 4" descr="C:\Users\007\Downloads\0801146 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357562"/>
            <a:ext cx="3222983" cy="4214842"/>
          </a:xfrm>
          <a:prstGeom prst="rect">
            <a:avLst/>
          </a:prstGeom>
          <a:noFill/>
        </p:spPr>
      </p:pic>
      <p:pic>
        <p:nvPicPr>
          <p:cNvPr id="2053" name="Picture 5" descr="C:\Users\007\Downloads\img1 (1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57554" y="3429000"/>
            <a:ext cx="2283399" cy="2304504"/>
          </a:xfrm>
          <a:prstGeom prst="rect">
            <a:avLst/>
          </a:prstGeom>
          <a:noFill/>
        </p:spPr>
      </p:pic>
      <p:pic>
        <p:nvPicPr>
          <p:cNvPr id="2054" name="Picture 6" descr="C:\Users\007\Downloads\54141525d8bf6ba553f03735922dae39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86446" y="5143511"/>
            <a:ext cx="3071834" cy="23183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51" y="0"/>
            <a:ext cx="9179751" cy="7605734"/>
          </a:xfrm>
          <a:prstGeom prst="rect">
            <a:avLst/>
          </a:prstGeom>
          <a:noFill/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0" y="0"/>
            <a:ext cx="8929718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EE2C38"/>
                </a:solidFill>
                <a:effectLst/>
                <a:latin typeface="Times New Roman" pitchFamily="18" charset="0"/>
                <a:ea typeface="ETGHP+Montserrat"/>
                <a:cs typeface="Times New Roman" pitchFamily="18" charset="0"/>
              </a:rPr>
              <a:t>Вопрос на 100 баллов. 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Стандарт церемонии поднятия (спуска) государственного флага Российской Федерации, утв.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Минпросвещения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 от   06. 06. 2022 № б/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н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, содержит требования к его размещению. Определите где государственный флаг РФ размещен</a:t>
            </a:r>
            <a:r>
              <a:rPr lang="ru-RU" sz="1000" dirty="0" smtClean="0">
                <a:solidFill>
                  <a:schemeClr val="bg1"/>
                </a:solidFill>
                <a:latin typeface="Arial" pitchFamily="34" charset="0"/>
                <a:ea typeface="OIHTV+Montserrat"/>
                <a:cs typeface="Arial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с флагами муниципалитета и региона правильно: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1–флаг и на одном уровне, флаг РФ справа</a:t>
            </a:r>
            <a:r>
              <a:rPr lang="ru-RU" sz="1000" dirty="0" smtClean="0">
                <a:solidFill>
                  <a:schemeClr val="bg1"/>
                </a:solidFill>
                <a:latin typeface="Arial" pitchFamily="34" charset="0"/>
                <a:ea typeface="OIHTV+Montserrat"/>
                <a:cs typeface="Arial" pitchFamily="34" charset="0"/>
              </a:rPr>
              <a:t>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от флагов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муниципалитета и региона,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2–флаги на одном уровне, флаг РФ между ними,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3 – флаги на разном уровне, флаг РФ первый,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4– флаги на разном уровне, флаг РФ в центре и чуть сзади.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9751" cy="7605734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0"/>
            <a:ext cx="9072594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EE2C38"/>
                </a:solidFill>
                <a:effectLst/>
                <a:latin typeface="Times New Roman" pitchFamily="18" charset="0"/>
                <a:ea typeface="ETGHP+Montserrat"/>
                <a:cs typeface="Times New Roman" pitchFamily="18" charset="0"/>
              </a:rPr>
              <a:t>Вопрос на 200 баллов.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EE2C38"/>
              </a:solidFill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Расшифруйте пословицу. На экране демонстрируются ребус: изображение скульптуры «Родина-мать зовет!» на фоне флага РФ, человек, который называет себя космополитом. Затем знак«=», справа от него фото соловья и знак «Нет звука».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1746" name="Picture 2" descr="C:\Users\007\Downloads\russia-png-flag-waving-sticker-national-symbol-transparent-background_53876-96145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072074"/>
            <a:ext cx="2500330" cy="2500330"/>
          </a:xfrm>
          <a:prstGeom prst="rect">
            <a:avLst/>
          </a:prstGeom>
          <a:noFill/>
        </p:spPr>
      </p:pic>
      <p:pic>
        <p:nvPicPr>
          <p:cNvPr id="31747" name="Picture 3" descr="C:\Users\007\Downloads\monument-motherland-calls-mamayev-hill-memorial-complex-volgograd-formerly-stalingrad-russia_427771-8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5562848"/>
            <a:ext cx="857256" cy="1295152"/>
          </a:xfrm>
          <a:prstGeom prst="rect">
            <a:avLst/>
          </a:prstGeom>
          <a:noFill/>
        </p:spPr>
      </p:pic>
      <p:pic>
        <p:nvPicPr>
          <p:cNvPr id="31748" name="Picture 4" descr="C:\Users\007\Downloads\i (15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88" y="5572140"/>
            <a:ext cx="1976430" cy="1785950"/>
          </a:xfrm>
          <a:prstGeom prst="rect">
            <a:avLst/>
          </a:prstGeom>
          <a:noFill/>
        </p:spPr>
      </p:pic>
      <p:pic>
        <p:nvPicPr>
          <p:cNvPr id="31749" name="Picture 5" descr="C:\Users\007\Downloads\sign-equally-black-icon-vector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628" y="6000768"/>
            <a:ext cx="1142960" cy="1142960"/>
          </a:xfrm>
          <a:prstGeom prst="rect">
            <a:avLst/>
          </a:prstGeom>
          <a:noFill/>
        </p:spPr>
      </p:pic>
      <p:pic>
        <p:nvPicPr>
          <p:cNvPr id="31750" name="Picture 6" descr="C:\Users\007\Downloads\7dc464216290e7e60e2cd8c9c318de87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15074" y="5572140"/>
            <a:ext cx="1421682" cy="1571636"/>
          </a:xfrm>
          <a:prstGeom prst="rect">
            <a:avLst/>
          </a:prstGeom>
          <a:noFill/>
        </p:spPr>
      </p:pic>
      <p:pic>
        <p:nvPicPr>
          <p:cNvPr id="31751" name="Picture 7" descr="C:\Users\007\Downloads\no-sound-icon-vector-eps-jpg_636116-17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86702" y="5572140"/>
            <a:ext cx="1214454" cy="15716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7" y="0"/>
            <a:ext cx="9286908" cy="7605734"/>
          </a:xfrm>
          <a:prstGeom prst="rect">
            <a:avLst/>
          </a:prstGeom>
          <a:noFill/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857224" y="0"/>
            <a:ext cx="8072494" cy="510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EE2C38"/>
                </a:solidFill>
                <a:effectLst/>
                <a:latin typeface="Times New Roman" pitchFamily="18" charset="0"/>
                <a:ea typeface="ETGHP+Montserrat"/>
                <a:cs typeface="Times New Roman" pitchFamily="18" charset="0"/>
              </a:rPr>
              <a:t>Категория «Интересное об известном»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EE2C38"/>
                </a:solidFill>
                <a:latin typeface="Times New Roman" pitchFamily="18" charset="0"/>
                <a:ea typeface="ETGHP+Montserrat"/>
                <a:cs typeface="Times New Roman" pitchFamily="18" charset="0"/>
              </a:rPr>
              <a:t>Вопрос на 50 баллов. 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Внимание, черный ящик. В нем находится символ русского быта, который долго служил признаком социального неравенства и мерой достатка в семье. В деревнях он передавался из поколения в поколение. С развитием промышленности</a:t>
            </a:r>
            <a:r>
              <a:rPr lang="ru-RU" sz="1000" dirty="0" smtClean="0">
                <a:solidFill>
                  <a:schemeClr val="bg1"/>
                </a:solidFill>
                <a:latin typeface="Arial" pitchFamily="34" charset="0"/>
                <a:ea typeface="OIHTV+Montserrat"/>
                <a:cs typeface="Arial" pitchFamily="34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каждый мог заказать этот символ по каталогу или своему эскизу. На ярмарках их продавали по весу и сорту. Что в черном ящике?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51" y="0"/>
            <a:ext cx="9179751" cy="7605734"/>
          </a:xfrm>
          <a:prstGeom prst="rect">
            <a:avLst/>
          </a:prstGeom>
          <a:noFill/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0" y="0"/>
            <a:ext cx="9144000" cy="646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619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1619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1619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1619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1619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indent="161925" algn="ctr" fontAlgn="base">
              <a:spcBef>
                <a:spcPct val="0"/>
              </a:spcBef>
              <a:spcAft>
                <a:spcPct val="0"/>
              </a:spcAft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indent="161925" algn="ctr" fontAlgn="base">
              <a:spcBef>
                <a:spcPct val="0"/>
              </a:spcBef>
              <a:spcAft>
                <a:spcPct val="0"/>
              </a:spcAft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indent="161925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EE2C38"/>
                </a:solidFill>
                <a:latin typeface="Times New Roman" pitchFamily="18" charset="0"/>
                <a:ea typeface="ETGHP+Montserrat"/>
                <a:cs typeface="Times New Roman" pitchFamily="18" charset="0"/>
              </a:rPr>
              <a:t>Вопросна100баллов. </a:t>
            </a:r>
          </a:p>
          <a:p>
            <a:pPr marL="0" marR="0" lvl="0" indent="1619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1619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1619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16192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Искомый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предмет–X. Отгадайте его по описанию. На экране демонстрируется текст: «Считается, что Х появилась в 1890-х годах. По одной из версий, русский мастер Василий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Звездочкин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 создал Х, когда увидел ее прототип, который привезли из Японии. Он символизировал семь богов счастья.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619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По второй версии, В.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Звездочкин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   создал Х, когда вдохновился славянскими образами. Чаще всего Х делали из липы. Ведь это мягкий древесный материал, который не трескается присушке. Реже использовали древесину ольхи или березы. Самые первые Х были приземистыми. Рисунок на поверхности по началу выжигали. Поэтому каждый комплект стоил очень дорого – 25–50 рублей. Со временем их начали раскрашивать.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619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Первая Х имела привычную нам форму. На ней изображена девушка с черным петухом в руках. Название Х происходит от популярного в то время имени».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605734"/>
          </a:xfrm>
          <a:prstGeom prst="rect">
            <a:avLst/>
          </a:prstGeom>
          <a:noFill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285720" y="0"/>
            <a:ext cx="8429684" cy="387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EE2C38"/>
                </a:solidFill>
                <a:effectLst/>
                <a:latin typeface="Times New Roman" pitchFamily="18" charset="0"/>
                <a:ea typeface="ETGHP+Montserrat"/>
                <a:cs typeface="Times New Roman" pitchFamily="18" charset="0"/>
              </a:rPr>
              <a:t>Вопрос на 200 баллов.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Какую роль сыграли эти люди в создании одного из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гос.символов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 РФ? На экране демонстрируются портреты С.В.Михалкова и А.В. Александрова.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5" name="AutoShape 3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77" name="AutoShape 5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8678" name="Picture 6" descr="C:\Users\007\Downloads\754598811780349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898" y="4000504"/>
            <a:ext cx="3407802" cy="3417268"/>
          </a:xfrm>
          <a:prstGeom prst="rect">
            <a:avLst/>
          </a:prstGeom>
          <a:noFill/>
        </p:spPr>
      </p:pic>
      <p:pic>
        <p:nvPicPr>
          <p:cNvPr id="28679" name="Picture 7" descr="C:\Users\007\Downloads\na-puti-k-gimnu-rossi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17095" y="4000504"/>
            <a:ext cx="3503771" cy="3429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51" y="0"/>
            <a:ext cx="9179751" cy="7605734"/>
          </a:xfrm>
          <a:prstGeom prst="rect">
            <a:avLst/>
          </a:prstGeom>
          <a:noFill/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85720" y="0"/>
            <a:ext cx="8429684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940425" algn="l"/>
                <a:tab pos="5994400" algn="l"/>
              </a:tabLst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940425" algn="l"/>
                <a:tab pos="5994400" algn="l"/>
              </a:tabLst>
            </a:pPr>
            <a:endParaRPr lang="ru-RU" sz="20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940425" algn="l"/>
                <a:tab pos="5994400" algn="l"/>
              </a:tabLst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940425" algn="l"/>
                <a:tab pos="5994400" algn="l"/>
              </a:tabLst>
            </a:pPr>
            <a:endParaRPr lang="ru-RU" sz="20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940425" algn="l"/>
                <a:tab pos="5994400" algn="l"/>
              </a:tabLs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EE2C38"/>
                </a:solidFill>
                <a:effectLst/>
                <a:latin typeface="Times New Roman" pitchFamily="18" charset="0"/>
                <a:ea typeface="ETGHP+Montserrat"/>
                <a:cs typeface="Times New Roman" pitchFamily="18" charset="0"/>
              </a:rPr>
              <a:t>Категория «Секретный файл»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940425" algn="l"/>
                <a:tab pos="59944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EE2C38"/>
                </a:solidFill>
                <a:effectLst/>
                <a:latin typeface="Times New Roman" pitchFamily="18" charset="0"/>
                <a:ea typeface="ETGHP+Montserrat"/>
                <a:cs typeface="Times New Roman" pitchFamily="18" charset="0"/>
              </a:rPr>
              <a:t>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940425" algn="l"/>
                <a:tab pos="5994400" algn="l"/>
              </a:tabLst>
            </a:pPr>
            <a:r>
              <a:rPr lang="ru-RU" b="1" dirty="0" smtClean="0">
                <a:solidFill>
                  <a:srgbClr val="EE2C38"/>
                </a:solidFill>
                <a:latin typeface="Times New Roman" pitchFamily="18" charset="0"/>
                <a:ea typeface="ETGHP+Montserrat"/>
                <a:cs typeface="Times New Roman" pitchFamily="18" charset="0"/>
              </a:rPr>
              <a:t>Вопрос на 50 баллов.</a:t>
            </a: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940425" algn="l"/>
                <a:tab pos="5994400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940425" algn="l"/>
                <a:tab pos="59944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Расшифруйте пословицу. На экране демонстрируются  изображения персонажей мультфильма «Душа»(реж.:П.ДоктериК.Пауэрс;2020),около которых надпись–«Место для души», и семьи с несколькими поколениями домашним питомцем–собакой.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940425" algn="l"/>
                <a:tab pos="5994400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51" y="-747734"/>
            <a:ext cx="9179751" cy="7605734"/>
          </a:xfrm>
          <a:prstGeom prst="rect">
            <a:avLst/>
          </a:prstGeom>
          <a:noFill/>
        </p:spPr>
      </p:pic>
      <p:pic>
        <p:nvPicPr>
          <p:cNvPr id="3074" name="Picture 2" descr="https://fanfics.me/images/fandoms_heroes/1899-1618779439-bi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500174"/>
            <a:ext cx="2436058" cy="300039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643174" y="3500439"/>
            <a:ext cx="22145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ea typeface="OIHTV+Montserrat"/>
                <a:cs typeface="Times New Roman" pitchFamily="18" charset="0"/>
              </a:rPr>
              <a:t>«Место для души» </a:t>
            </a:r>
            <a:endParaRPr lang="ru-RU" dirty="0"/>
          </a:p>
        </p:txBody>
      </p:sp>
      <p:pic>
        <p:nvPicPr>
          <p:cNvPr id="3075" name="Picture 3" descr="C:\Users\007\Downloads\052a0edf2f261dffc893047a416b003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142984"/>
            <a:ext cx="4429156" cy="33145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51" y="0"/>
            <a:ext cx="9179751" cy="7605734"/>
          </a:xfrm>
          <a:prstGeom prst="rect">
            <a:avLst/>
          </a:prstGeom>
          <a:noFill/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142976" y="0"/>
            <a:ext cx="7643866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ETGHP+Montserrat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EE2C38"/>
                </a:solidFill>
                <a:effectLst/>
                <a:latin typeface="Times New Roman" pitchFamily="18" charset="0"/>
                <a:ea typeface="ETGHP+Montserrat"/>
                <a:cs typeface="Times New Roman" pitchFamily="18" charset="0"/>
              </a:rPr>
              <a:t>Вопрос на 100 баллов.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Назовите три города, которые представлены в видео сюжете.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На экране демонстрируется видео с фрагментами из серий мультсериала «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Мульти-Россия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» (реж.:С.Бирюков,А.Почивалов,С.Меринов;2007) о трех городах России: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51" y="0"/>
            <a:ext cx="9179751" cy="7605734"/>
          </a:xfrm>
          <a:prstGeom prst="rect">
            <a:avLst/>
          </a:prstGeom>
          <a:noFill/>
        </p:spPr>
      </p:pic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66"/>
            <a:ext cx="4500561" cy="3357585"/>
          </a:xfrm>
          <a:prstGeom prst="rect">
            <a:avLst/>
          </a:prstGeom>
          <a:noFill/>
        </p:spPr>
      </p:pic>
      <p:pic>
        <p:nvPicPr>
          <p:cNvPr id="7171" name="Picture 3" descr="C:\Users\007\Downloads\2MFH3uhqw5p55siIX8uV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44" y="214290"/>
            <a:ext cx="4429156" cy="3559172"/>
          </a:xfrm>
          <a:prstGeom prst="rect">
            <a:avLst/>
          </a:prstGeom>
          <a:noFill/>
        </p:spPr>
      </p:pic>
      <p:pic>
        <p:nvPicPr>
          <p:cNvPr id="7172" name="Picture 4" descr="C:\Users\007\Downloads\20260216_1406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835434"/>
            <a:ext cx="5214942" cy="36655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9751" cy="7605734"/>
          </a:xfrm>
          <a:prstGeom prst="rect">
            <a:avLst/>
          </a:prstGeom>
          <a:noFill/>
        </p:spPr>
      </p:pic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928662" y="0"/>
            <a:ext cx="785818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EE2C38"/>
                </a:solidFill>
                <a:effectLst/>
                <a:latin typeface="Times New Roman" pitchFamily="18" charset="0"/>
                <a:ea typeface="ETGHP+Montserrat"/>
                <a:cs typeface="Times New Roman" pitchFamily="18" charset="0"/>
              </a:rPr>
              <a:t>Вопрос на 200 баллов.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EE2C38"/>
              </a:solidFill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EE2C38"/>
              </a:solidFill>
              <a:effectLst/>
              <a:latin typeface="Times New Roman" pitchFamily="18" charset="0"/>
              <a:ea typeface="OIHTV+Montserrat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OIHTV+Montserrat"/>
                <a:cs typeface="Times New Roman" pitchFamily="18" charset="0"/>
              </a:rPr>
              <a:t>Определите по фрагментам названия сказок и их автора – уральского писателя. Участники слушают отрывки из сказок: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2143116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И волка не боюсь, и лисицы, и медведя – никого не боюсь!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Это уж выходило совсем забавно. Хихикнули молодые зайчата, прикрыв мордочки передними лапками, засмеялись добрые старушки зайчихи, улыбнулись даже старые зайцы, побывавшие в лапах у лисы и отведавшие волчьих зубов. Очень уж смешной заяц!.. Ах, какой смешной! И всем вдруг сделалось весело. Начали кувыркаться, прыгать, скакать, перегонять друг друга, точно все с ума сошли.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2844" y="4143380"/>
            <a:ext cx="857256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Старая Утка, ввиду близившейся разлуки, относилась к дочери-калеке с удвоенной нежностью. Бедная еще не знала, что такое разлука и одиночество, и смотрела на сборы других в дорогу с любопытством новичка. Правда, ей иногда делалось завидно, что ее братья и сестры так весело собираются к отлету, что они будут опять где-то там, далеко-далеко, где не бывает зимы.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72594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357290" y="571480"/>
            <a:ext cx="75009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Третий этап «Мастер-класс»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2357430"/>
            <a:ext cx="828680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Задача 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продемонстрировать современную образовательную технологию для работы с дошкольниками, обосновать ее уникальность </a:t>
            </a: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будущем.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1169548"/>
            <a:ext cx="878684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b="1" dirty="0" smtClean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b="1" dirty="0" smtClean="0">
              <a:solidFill>
                <a:srgbClr val="231F2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Подведение итогов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007\Downloads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51" y="0"/>
            <a:ext cx="9179751" cy="760573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85720" y="2571744"/>
            <a:ext cx="80724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СПАСИБО ЗА ВНИМАНИЕ!!!</a:t>
            </a:r>
            <a:endParaRPr lang="ru-RU" sz="7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1099</Words>
  <Application>Microsoft Office PowerPoint</Application>
  <PresentationFormat>Экран (4:3)</PresentationFormat>
  <Paragraphs>240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007</dc:creator>
  <cp:lastModifiedBy>007</cp:lastModifiedBy>
  <cp:revision>44</cp:revision>
  <dcterms:created xsi:type="dcterms:W3CDTF">2026-02-13T10:44:37Z</dcterms:created>
  <dcterms:modified xsi:type="dcterms:W3CDTF">2026-03-13T13:25:11Z</dcterms:modified>
</cp:coreProperties>
</file>