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6" r:id="rId2"/>
    <p:sldId id="257" r:id="rId3"/>
    <p:sldId id="261" r:id="rId4"/>
    <p:sldId id="263" r:id="rId5"/>
    <p:sldId id="264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2" r:id="rId18"/>
    <p:sldId id="260" r:id="rId19"/>
    <p:sldId id="259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294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0FBFF2-56E4-4B08-9064-0DB7AC1F06B9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8B6DFFD8-B1AE-453B-897C-84F50D748F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9045B9-20E8-4781-A275-71CA06EA253E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7116BA-6094-4573-9EA3-3B07DFA92A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33A65F-F84E-4BF1-A0A8-87D76C9B391D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0C5061-5883-4924-A7CE-1C2D550A0F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B08BE-D1E1-49E3-B444-C9BA12ABAD15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B992D90-CFA6-4933-B880-09DA127584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486AE8-49E5-40B1-8AE9-1F917A0E3BC0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43A813-CAAC-44FD-B8E5-351D94CEED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D2CD21-1F30-4B86-8F0F-F0777A4742AA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201AE-5D60-4145-AF19-8472FDAE81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3F5B77-C47F-4B14-9F07-5B46489EC4DC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9C3FDB7C-2ECD-4D3A-A738-E35448938D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0819BD-E656-489D-A67B-4881FD98513D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32E7AB-0F2A-4C5D-870B-45C9F75C34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15F8E-BF9B-466D-ABBE-AFC18179A84F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A16AD-3D92-4BE5-A86F-16A59BF68D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B41B4B-B145-484C-B18E-D136A74DAB8A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2E96B4-0536-4517-8E84-C5FA15D653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77B463-847E-4338-9D9E-380B4ED9B1AE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3E67C1-EC0E-48F9-B153-447A74D36B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F713C5F-2F4D-4D95-84A0-FED42410EB0B}" type="datetimeFigureOut">
              <a:rPr lang="ru-RU" smtClean="0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69E704C-4A4A-410B-82E7-FEAFB7329C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429000"/>
            <a:ext cx="6626225" cy="1498600"/>
          </a:xfrm>
        </p:spPr>
        <p:txBody>
          <a:bodyPr rtlCol="0">
            <a:normAutofit fontScale="77500" lnSpcReduction="2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Права и обязанности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студентов АНПОО «ТЭЮИ»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6691" y="1652199"/>
            <a:ext cx="7135340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"/>
            </a:scene3d>
            <a:sp3d prstMaterial="plastic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7780" cmpd="sng">
                  <a:solidFill>
                    <a:srgbClr val="FFFFFF">
                      <a:alpha val="65000"/>
                    </a:srgb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88900" dist="114300" dir="120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СВОЯ ИГРА</a:t>
            </a:r>
            <a:endParaRPr lang="ru-RU" sz="8800" b="1" dirty="0">
              <a:ln w="17780" cmpd="sng">
                <a:solidFill>
                  <a:srgbClr val="FFFFFF">
                    <a:alpha val="65000"/>
                  </a:srgb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88900" dist="114300" dir="12000000" algn="tl" rotWithShape="0">
                  <a:schemeClr val="bg1">
                    <a:lumMod val="5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2" name="Банка потребности">
            <a:hlinkClick r:id="" action="ppaction://media"/>
            <a:extLst>
              <a:ext uri="{FF2B5EF4-FFF2-40B4-BE49-F238E27FC236}">
                <a16:creationId xmlns:a16="http://schemas.microsoft.com/office/drawing/2014/main" id="{F3A31353-F53F-4773-B36A-E15DEFF395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3888" y="332656"/>
            <a:ext cx="1596008" cy="87780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611560" y="332656"/>
            <a:ext cx="83529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процесс – 30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4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441" y="6231319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451627" y="3507105"/>
            <a:ext cx="21242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куратор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7441" y="1052736"/>
            <a:ext cx="899905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7030A0"/>
                </a:solidFill>
                <a:latin typeface="Monotype Corsiva" pitchFamily="66" charset="0"/>
              </a:rPr>
              <a:t>Кто назначается приказом директора Техникума для руководства каждой учебной группой? </a:t>
            </a:r>
          </a:p>
        </p:txBody>
      </p:sp>
      <p:pic>
        <p:nvPicPr>
          <p:cNvPr id="1026" name="Picture 2" descr="https://www.nettbasertekurs.no/wp-content/uploads/2016/03/Nettkurs-i-ledelse-og-lederrollen2.png">
            <a:extLst>
              <a:ext uri="{FF2B5EF4-FFF2-40B4-BE49-F238E27FC236}">
                <a16:creationId xmlns:a16="http://schemas.microsoft.com/office/drawing/2014/main" id="{BB5EAFDA-1155-43F5-BEEC-B4EAC00A6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745" y="4243908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611560" y="290582"/>
            <a:ext cx="82809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процесс – 40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62" y="6217005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505492" y="4077072"/>
            <a:ext cx="60610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Законодательством РФ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179512" y="1124744"/>
            <a:ext cx="871296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/>
            <a:r>
              <a:rPr lang="ru-RU" sz="4400" b="1" dirty="0">
                <a:solidFill>
                  <a:srgbClr val="7030A0"/>
                </a:solidFill>
                <a:latin typeface="Monotype Corsiva" pitchFamily="66" charset="0"/>
              </a:rPr>
              <a:t>Чем регламентируется деятельность в Техникуме молодежных и любых других законных общественных объединений, движений?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5464B5B-0F99-46EE-AF8A-1D160FB7C3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5703" y="4892582"/>
            <a:ext cx="3100586" cy="1815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504081" y="332656"/>
            <a:ext cx="83163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процесс – 50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0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62" y="6220238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891968" y="4368702"/>
            <a:ext cx="71140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Администрация Техникума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6562" y="1049195"/>
            <a:ext cx="8999934" cy="2595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400" b="1" dirty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Кто несет ответственность за жизнь и здоровье студентов во время пребывания их в учебном заведении и участия в мероприятиях, организуемых Техникумом?</a:t>
            </a:r>
          </a:p>
        </p:txBody>
      </p:sp>
      <p:pic>
        <p:nvPicPr>
          <p:cNvPr id="2052" name="Picture 4" descr="https://pbs.twimg.com/media/EO-hV1oX4AA8CFn.jpg">
            <a:extLst>
              <a:ext uri="{FF2B5EF4-FFF2-40B4-BE49-F238E27FC236}">
                <a16:creationId xmlns:a16="http://schemas.microsoft.com/office/drawing/2014/main" id="{41E3213A-B2D1-42D9-B207-C457BCD6E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158585"/>
            <a:ext cx="1666875" cy="159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872930" y="419188"/>
            <a:ext cx="7561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Санкции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10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4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287" y="6237288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988874" y="4149080"/>
            <a:ext cx="31662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поощрения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179512" y="1168385"/>
            <a:ext cx="8856984" cy="377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000" b="1" dirty="0">
                <a:solidFill>
                  <a:srgbClr val="0070C0"/>
                </a:solidFill>
                <a:latin typeface="Monotype Corsiva" pitchFamily="66" charset="0"/>
              </a:rPr>
              <a:t>За успехи в освоении образовательных программ, спортивной и общественной деятельности и другой работе для студентов устанавливаются различные формы морального и материального ____________</a:t>
            </a:r>
          </a:p>
        </p:txBody>
      </p:sp>
      <p:pic>
        <p:nvPicPr>
          <p:cNvPr id="3074" name="Picture 2" descr="https://image.freepik.com/free-vector/_52569-176.jpg">
            <a:extLst>
              <a:ext uri="{FF2B5EF4-FFF2-40B4-BE49-F238E27FC236}">
                <a16:creationId xmlns:a16="http://schemas.microsoft.com/office/drawing/2014/main" id="{0A025F37-2DD3-4637-98B3-2B55D4C2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212" y="4941168"/>
            <a:ext cx="1814697" cy="181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8173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Прямоугольник 3"/>
          <p:cNvSpPr>
            <a:spLocks noChangeArrowheads="1"/>
          </p:cNvSpPr>
          <p:nvPr/>
        </p:nvSpPr>
        <p:spPr bwMode="auto">
          <a:xfrm>
            <a:off x="768277" y="419188"/>
            <a:ext cx="7561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Санкции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20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56718" y="3429000"/>
            <a:ext cx="71140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Администрация техникума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179512" y="1412776"/>
            <a:ext cx="8712968" cy="182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0070C0"/>
                </a:solidFill>
                <a:latin typeface="Monotype Corsiva" pitchFamily="66" charset="0"/>
              </a:rPr>
              <a:t>Кто принимает решение о поощрении студентов?</a:t>
            </a:r>
          </a:p>
        </p:txBody>
      </p:sp>
      <p:pic>
        <p:nvPicPr>
          <p:cNvPr id="8" name="Picture 4" descr="https://pbs.twimg.com/media/EO-hV1oX4AA8CFn.jpg">
            <a:extLst>
              <a:ext uri="{FF2B5EF4-FFF2-40B4-BE49-F238E27FC236}">
                <a16:creationId xmlns:a16="http://schemas.microsoft.com/office/drawing/2014/main" id="{D92198F2-BD30-4DB8-A7A3-F8E766433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606" y="4581128"/>
            <a:ext cx="1942787" cy="185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81738"/>
            <a:ext cx="935037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Прямоугольник 3"/>
          <p:cNvSpPr>
            <a:spLocks noChangeArrowheads="1"/>
          </p:cNvSpPr>
          <p:nvPr/>
        </p:nvSpPr>
        <p:spPr bwMode="auto">
          <a:xfrm>
            <a:off x="810195" y="419188"/>
            <a:ext cx="7561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Санкции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30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915976" y="3435250"/>
            <a:ext cx="33497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Только одно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179512" y="1093308"/>
            <a:ext cx="871296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0070C0"/>
                </a:solidFill>
                <a:latin typeface="Monotype Corsiva" pitchFamily="66" charset="0"/>
              </a:rPr>
              <a:t>Сколько взысканий может быть наложено на студента за одно нарушение?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229868F-B5C2-49FE-8DAA-2B30232E42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4463503"/>
            <a:ext cx="191452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-6463" y="6269736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Прямоугольник 3"/>
          <p:cNvSpPr>
            <a:spLocks noChangeArrowheads="1"/>
          </p:cNvSpPr>
          <p:nvPr/>
        </p:nvSpPr>
        <p:spPr bwMode="auto">
          <a:xfrm>
            <a:off x="789303" y="332656"/>
            <a:ext cx="7561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Санкции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40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405483" y="3068296"/>
            <a:ext cx="62559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личном деле студента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 bwMode="auto">
          <a:xfrm>
            <a:off x="68956" y="1040542"/>
            <a:ext cx="8928992" cy="2028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endParaRPr lang="ru-RU" sz="1200" b="1" dirty="0">
              <a:solidFill>
                <a:srgbClr val="0070C0"/>
              </a:solidFill>
              <a:latin typeface="Monotype Corsiva" pitchFamily="66" charset="0"/>
            </a:endParaRPr>
          </a:p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0070C0"/>
                </a:solidFill>
                <a:latin typeface="Monotype Corsiva" pitchFamily="66" charset="0"/>
              </a:rPr>
              <a:t>Где хранится выписка из приказа о поощрении студента?</a:t>
            </a:r>
          </a:p>
        </p:txBody>
      </p:sp>
      <p:pic>
        <p:nvPicPr>
          <p:cNvPr id="11266" name="Picture 2" descr="http://www.startupsafter50.com/images/man-at-mirro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204" y="4060407"/>
            <a:ext cx="2497460" cy="2497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-30765" y="6281737"/>
            <a:ext cx="935037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Прямоугольник 3"/>
          <p:cNvSpPr>
            <a:spLocks noChangeArrowheads="1"/>
          </p:cNvSpPr>
          <p:nvPr/>
        </p:nvSpPr>
        <p:spPr bwMode="auto">
          <a:xfrm>
            <a:off x="776728" y="413833"/>
            <a:ext cx="7561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Санкции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50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150165" y="3532203"/>
            <a:ext cx="48143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Устное замечание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416899" y="1176768"/>
            <a:ext cx="8280920" cy="249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0070C0"/>
                </a:solidFill>
                <a:latin typeface="Monotype Corsiva" pitchFamily="66" charset="0"/>
              </a:rPr>
              <a:t>Какое дисциплинарное взыскание не оформляется приказом директора?</a:t>
            </a:r>
          </a:p>
        </p:txBody>
      </p:sp>
      <p:pic>
        <p:nvPicPr>
          <p:cNvPr id="12290" name="Picture 2" descr="https://cdn.st100sp.com/cache_pictures/141992764/thumb3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65104"/>
            <a:ext cx="2361420" cy="2361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451563" y="404664"/>
            <a:ext cx="8424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Исключение из техникума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10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8173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737347" y="3429000"/>
            <a:ext cx="18533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грубое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251519" y="1070534"/>
            <a:ext cx="8625003" cy="2358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000" b="1" dirty="0">
                <a:solidFill>
                  <a:srgbClr val="00B050"/>
                </a:solidFill>
                <a:latin typeface="Monotype Corsiva" pitchFamily="66" charset="0"/>
              </a:rPr>
              <a:t>Какое однократное нарушение дисциплины, требований Устава Техникума и Правил внутреннего распорядка может привести к отчислению?</a:t>
            </a:r>
            <a:endParaRPr lang="ru-RU" sz="4000" dirty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098" name="Picture 2" descr="http://primrep.ru/wp-content/uploads/2017/05/lishentsy-320x240.jpg">
            <a:extLst>
              <a:ext uri="{FF2B5EF4-FFF2-40B4-BE49-F238E27FC236}">
                <a16:creationId xmlns:a16="http://schemas.microsoft.com/office/drawing/2014/main" id="{DCCFA165-F15B-494B-A7CC-C03634A88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043" y="4166878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81737"/>
            <a:ext cx="935037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68513" y="2132856"/>
            <a:ext cx="63348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Педагогического совета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179512" y="1059648"/>
            <a:ext cx="8856984" cy="272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000" b="1" dirty="0">
                <a:solidFill>
                  <a:srgbClr val="00B050"/>
                </a:solidFill>
                <a:latin typeface="Monotype Corsiva" pitchFamily="66" charset="0"/>
              </a:rPr>
              <a:t>Исключение студентов старше 18 лет производится по решению _________________________ Техникума приказом директора</a:t>
            </a:r>
            <a:endParaRPr lang="ru-RU" sz="4000" dirty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451563" y="404664"/>
            <a:ext cx="8424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Исключение из техникума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20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2.bp.blogspot.com/-jfyaGEE28jA/UVkIt2JkKiI/AAAAAAAAIi4/ZT-nbydXDTA/s320/reuniao+desenho_0.jpg">
            <a:extLst>
              <a:ext uri="{FF2B5EF4-FFF2-40B4-BE49-F238E27FC236}">
                <a16:creationId xmlns:a16="http://schemas.microsoft.com/office/drawing/2014/main" id="{3D797956-DBB4-4F9F-84B3-0E7D0895A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85889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1670043"/>
              </p:ext>
            </p:extLst>
          </p:nvPr>
        </p:nvGraphicFramePr>
        <p:xfrm>
          <a:off x="395288" y="404813"/>
          <a:ext cx="8497887" cy="597693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614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3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06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95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kern="1200" dirty="0"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Обязанности студентов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 dirty="0">
                          <a:ln>
                            <a:noFill/>
                          </a:ln>
                          <a:effectLst/>
                          <a:hlinkClick r:id="rId2" action="ppaction://hlinksldjump"/>
                        </a:rPr>
                        <a:t>10</a:t>
                      </a:r>
                      <a:endParaRPr kumimoji="0" lang="ru-RU" sz="5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3" action="ppaction://hlinksldjump"/>
                        </a:rPr>
                        <a:t>20</a:t>
                      </a:r>
                      <a:endParaRPr kumimoji="0" lang="ru-RU" sz="5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4" action="ppaction://hlinksldjump"/>
                        </a:rPr>
                        <a:t>30</a:t>
                      </a:r>
                      <a:endParaRPr kumimoji="0" lang="ru-RU" sz="5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5" action="ppaction://hlinksldjump"/>
                        </a:rPr>
                        <a:t>40</a:t>
                      </a:r>
                      <a:endParaRPr kumimoji="0" lang="ru-RU" sz="5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6" action="ppaction://hlinksldjump"/>
                        </a:rPr>
                        <a:t>50</a:t>
                      </a:r>
                      <a:endParaRPr kumimoji="0" lang="ru-RU" sz="5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5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kern="1200" dirty="0">
                          <a:solidFill>
                            <a:srgbClr val="7030A0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Образовательный</a:t>
                      </a:r>
                      <a:r>
                        <a:rPr kumimoji="0" lang="ru-RU" sz="2400" b="1" kern="1200" dirty="0">
                          <a:solidFill>
                            <a:srgbClr val="7030A0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 процесса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7" action="ppaction://hlinksldjump"/>
                        </a:rPr>
                        <a:t>10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8" action="ppaction://hlinksldjump"/>
                        </a:rPr>
                        <a:t>20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9" action="ppaction://hlinksldjump"/>
                        </a:rPr>
                        <a:t>30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10" action="ppaction://hlinksldjump"/>
                        </a:rPr>
                        <a:t>40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11" action="ppaction://hlinksldjump"/>
                        </a:rPr>
                        <a:t>50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5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kern="1200" dirty="0">
                          <a:solidFill>
                            <a:srgbClr val="0070C0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Санкции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12" action="ppaction://hlinksldjump"/>
                        </a:rPr>
                        <a:t>10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13" action="ppaction://hlinksldjump"/>
                        </a:rPr>
                        <a:t>20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14" action="ppaction://hlinksldjump"/>
                        </a:rPr>
                        <a:t>30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15" action="ppaction://hlinksldjump"/>
                        </a:rPr>
                        <a:t>40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16" action="ppaction://hlinksldjump"/>
                        </a:rPr>
                        <a:t>50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95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kern="1200" dirty="0">
                          <a:solidFill>
                            <a:srgbClr val="00B050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Исключение из техникума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 dirty="0">
                          <a:ln>
                            <a:noFill/>
                          </a:ln>
                          <a:effectLst/>
                          <a:hlinkClick r:id="rId17" action="ppaction://hlinksldjump"/>
                        </a:rPr>
                        <a:t>10</a:t>
                      </a:r>
                      <a:endParaRPr kumimoji="0" lang="ru-RU" sz="5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18" action="ppaction://hlinksldjump"/>
                        </a:rPr>
                        <a:t>20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19" action="ppaction://hlinksldjump"/>
                        </a:rPr>
                        <a:t>30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20" action="ppaction://hlinksldjump"/>
                        </a:rPr>
                        <a:t>40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21" action="ppaction://hlinksldjump"/>
                        </a:rPr>
                        <a:t>50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5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Кот в мешке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22" action="ppaction://hlinksldjump"/>
                        </a:rPr>
                        <a:t>10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23" action="ppaction://hlinksldjump"/>
                        </a:rPr>
                        <a:t>20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24" action="ppaction://hlinksldjump"/>
                        </a:rPr>
                        <a:t>30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>
                          <a:ln>
                            <a:noFill/>
                          </a:ln>
                          <a:effectLst/>
                          <a:hlinkClick r:id="rId25" action="ppaction://hlinksldjump"/>
                        </a:rPr>
                        <a:t>40</a:t>
                      </a:r>
                      <a:endParaRPr kumimoji="0" lang="ru-RU" sz="5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u="none" strike="noStrike" cap="none" normalizeH="0" baseline="0" dirty="0">
                          <a:ln>
                            <a:noFill/>
                          </a:ln>
                          <a:effectLst/>
                          <a:hlinkClick r:id="rId26" action="ppaction://hlinksldjump"/>
                        </a:rPr>
                        <a:t>50</a:t>
                      </a:r>
                      <a:endParaRPr kumimoji="0" lang="ru-RU" sz="5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29" y="6281737"/>
            <a:ext cx="935037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5536" y="1050995"/>
            <a:ext cx="349499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запрещается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8729" y="1124744"/>
            <a:ext cx="913527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400" b="1" dirty="0">
                <a:solidFill>
                  <a:srgbClr val="00B050"/>
                </a:solidFill>
                <a:latin typeface="Monotype Corsiva" pitchFamily="66" charset="0"/>
              </a:rPr>
              <a:t>_____________ исключать студентов по инициативе администрации во время болезни, каникул, академического отпуска или отпуска по беременности и родам. </a:t>
            </a:r>
            <a:endParaRPr lang="ru-RU" sz="4400" dirty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451563" y="404664"/>
            <a:ext cx="8424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Исключение из техникума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30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media.istockphoto.com/photos/3d-man-lying-down-with-a-red-book-covering-his-face-on-white-floor-picture-id653394942?k=6&amp;m=653394942&amp;s=612x612&amp;w=0&amp;h=yaGvnvDKkGkkKRPCBQOMJy1-dfV6J_j951qp6ly24fg=">
            <a:extLst>
              <a:ext uri="{FF2B5EF4-FFF2-40B4-BE49-F238E27FC236}">
                <a16:creationId xmlns:a16="http://schemas.microsoft.com/office/drawing/2014/main" id="{F2D809AC-326A-4489-A9A5-60C797E76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971976"/>
            <a:ext cx="3494996" cy="262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095" y="628173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23928" y="4153579"/>
            <a:ext cx="10438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нет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179511" y="1196752"/>
            <a:ext cx="869701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  <a:t>Может ли систематическое непосещение занятий по уважительным причинам стать основанием для отчисления?</a:t>
            </a:r>
            <a:endParaRPr lang="ru-RU" sz="4800" dirty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451563" y="404664"/>
            <a:ext cx="8424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Исключение из техникума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40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8" name="Picture 6" descr="https://1.bp.blogspot.com/-ObT6hSk71io/WDONIkOK3HI/AAAAAAAAESI/kynqtUFNDWQrsc8LxoZSi3FQkZW1wFBlgCLcB/s400/baja-laboral.jpg">
            <a:extLst>
              <a:ext uri="{FF2B5EF4-FFF2-40B4-BE49-F238E27FC236}">
                <a16:creationId xmlns:a16="http://schemas.microsoft.com/office/drawing/2014/main" id="{C948D84C-3DA2-4934-AF34-AA3EDCCBA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877855"/>
            <a:ext cx="2459765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37288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377407" y="2420888"/>
            <a:ext cx="63891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Академическая справка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179512" y="1050995"/>
            <a:ext cx="8856983" cy="252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  <a:t>Лицу, исключенному из Техникума, выдается _____________________, отражающая объем и содержание полученного образования.</a:t>
            </a:r>
            <a:endParaRPr lang="ru-RU" sz="4800" dirty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451563" y="404664"/>
            <a:ext cx="8424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Исключение из техникума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50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s://static.tildacdn.com/tild3063-6236-4336-a235-303536343933/photo.png">
            <a:extLst>
              <a:ext uri="{FF2B5EF4-FFF2-40B4-BE49-F238E27FC236}">
                <a16:creationId xmlns:a16="http://schemas.microsoft.com/office/drawing/2014/main" id="{6714FF45-6FB9-452B-B8B5-9D9A36224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816" y="4663183"/>
            <a:ext cx="2150368" cy="215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3"/>
          <p:cNvSpPr>
            <a:spLocks noChangeArrowheads="1"/>
          </p:cNvSpPr>
          <p:nvPr/>
        </p:nvSpPr>
        <p:spPr bwMode="auto">
          <a:xfrm>
            <a:off x="1187625" y="332656"/>
            <a:ext cx="66967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 в мешке – 10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4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-20638" y="628173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708492" y="5621247"/>
            <a:ext cx="1610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товар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683568" y="1510882"/>
            <a:ext cx="7660354" cy="98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C00000"/>
                </a:solidFill>
                <a:latin typeface="Monotype Corsiva" pitchFamily="66" charset="0"/>
              </a:rPr>
              <a:t>Разгадайте ребус</a:t>
            </a:r>
            <a:endParaRPr lang="ru-RU" sz="4800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6146" name="Picture 2" descr="http://skrinshoter.ru/i/251018/IWqhcCS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488" y="2636912"/>
            <a:ext cx="5244514" cy="26475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3"/>
          <p:cNvSpPr>
            <a:spLocks noChangeArrowheads="1"/>
          </p:cNvSpPr>
          <p:nvPr/>
        </p:nvSpPr>
        <p:spPr bwMode="auto">
          <a:xfrm>
            <a:off x="1051357" y="332656"/>
            <a:ext cx="6840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 в мешке – 20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667" y="6252464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624389" y="5544578"/>
            <a:ext cx="16946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вклад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683568" y="1510882"/>
            <a:ext cx="7660354" cy="104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C00000"/>
                </a:solidFill>
                <a:latin typeface="Monotype Corsiva" pitchFamily="66" charset="0"/>
              </a:rPr>
              <a:t>Разгадайте ребус</a:t>
            </a:r>
            <a:endParaRPr lang="ru-RU" sz="4800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124" name="Picture 4" descr="http://skrinshoter.ru/i/251018/AW928Nb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918" y="2557572"/>
            <a:ext cx="3628913" cy="26539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3"/>
          <p:cNvSpPr>
            <a:spLocks noChangeArrowheads="1"/>
          </p:cNvSpPr>
          <p:nvPr/>
        </p:nvSpPr>
        <p:spPr bwMode="auto">
          <a:xfrm>
            <a:off x="1259631" y="332656"/>
            <a:ext cx="66111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 в мешке – 30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2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23" y="628173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272084" y="5446324"/>
            <a:ext cx="25862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личность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208743" y="1268760"/>
            <a:ext cx="8712968" cy="12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400" b="1" dirty="0">
                <a:solidFill>
                  <a:srgbClr val="C00000"/>
                </a:solidFill>
                <a:latin typeface="Monotype Corsiva" pitchFamily="66" charset="0"/>
              </a:rPr>
              <a:t>Разгадайте ребус</a:t>
            </a:r>
          </a:p>
        </p:txBody>
      </p:sp>
      <p:pic>
        <p:nvPicPr>
          <p:cNvPr id="14338" name="Picture 2" descr="http://skrinshoter.ru/i/060220/krfQkVw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194" y="2348880"/>
            <a:ext cx="6184342" cy="25479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3"/>
          <p:cNvSpPr>
            <a:spLocks noChangeArrowheads="1"/>
          </p:cNvSpPr>
          <p:nvPr/>
        </p:nvSpPr>
        <p:spPr bwMode="auto">
          <a:xfrm>
            <a:off x="1187623" y="260648"/>
            <a:ext cx="66514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 в мешке – 40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6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8173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148871" y="5446324"/>
            <a:ext cx="27289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общество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156864" y="1484785"/>
            <a:ext cx="8712968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400" b="1" dirty="0">
                <a:solidFill>
                  <a:srgbClr val="C00000"/>
                </a:solidFill>
                <a:latin typeface="Monotype Corsiva" pitchFamily="66" charset="0"/>
              </a:rPr>
              <a:t>Разгадайте ребус</a:t>
            </a:r>
            <a:endParaRPr lang="ru-RU" sz="4400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5362" name="Picture 2" descr="https://ds05.infourok.ru/uploads/ex/0a40/0003dacf-945b5b72/hello_html_m2388cd5c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34" y="2492896"/>
            <a:ext cx="7728427" cy="23042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7590251" y="3284984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3"/>
          <p:cNvSpPr>
            <a:spLocks noChangeArrowheads="1"/>
          </p:cNvSpPr>
          <p:nvPr/>
        </p:nvSpPr>
        <p:spPr bwMode="auto">
          <a:xfrm>
            <a:off x="1116013" y="390526"/>
            <a:ext cx="6984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 в мешке – 50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0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33" y="6253913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386301" y="5542015"/>
            <a:ext cx="40405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собственность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208743" y="1080405"/>
            <a:ext cx="8712968" cy="105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C00000"/>
                </a:solidFill>
                <a:latin typeface="Monotype Corsiva" pitchFamily="66" charset="0"/>
              </a:rPr>
              <a:t>Разгадайте ребус</a:t>
            </a:r>
            <a:endParaRPr lang="ru-RU" sz="4800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6388" name="Picture 4" descr="http://www.voeto.ru/nuda/dannaya-igra-provoditsya-ejegodno-v-nachalenoj-shkole-po-paral/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67" y="1988840"/>
            <a:ext cx="7107869" cy="33217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ъект 2"/>
          <p:cNvSpPr>
            <a:spLocks noGrp="1"/>
          </p:cNvSpPr>
          <p:nvPr>
            <p:ph idx="1"/>
          </p:nvPr>
        </p:nvSpPr>
        <p:spPr>
          <a:xfrm>
            <a:off x="1091807" y="404664"/>
            <a:ext cx="7172325" cy="685701"/>
          </a:xfrm>
        </p:spPr>
        <p:txBody>
          <a:bodyPr>
            <a:normAutofit lnSpcReduction="10000"/>
          </a:bodyPr>
          <a:lstStyle/>
          <a:p>
            <a:pPr marL="44450" indent="0" algn="ctr" fontAlgn="base">
              <a:spcAft>
                <a:spcPct val="0"/>
              </a:spcAft>
              <a:buClr>
                <a:srgbClr val="C3260C"/>
              </a:buClr>
              <a:buSzPct val="130000"/>
              <a:buNone/>
            </a:pPr>
            <a:r>
              <a:rPr lang="ru-RU" sz="39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Обязанности студентов – 10 </a:t>
            </a:r>
          </a:p>
          <a:p>
            <a:pPr marL="44450" indent="0" eaLnBrk="1" hangingPunct="1"/>
            <a:endParaRPr lang="ru-RU" dirty="0"/>
          </a:p>
        </p:txBody>
      </p:sp>
      <p:sp>
        <p:nvSpPr>
          <p:cNvPr id="7172" name="Объект 2"/>
          <p:cNvSpPr txBox="1">
            <a:spLocks/>
          </p:cNvSpPr>
          <p:nvPr/>
        </p:nvSpPr>
        <p:spPr bwMode="auto">
          <a:xfrm>
            <a:off x="467519" y="1052736"/>
            <a:ext cx="8280945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  <a:buFont typeface="Georgia" pitchFamily="18" charset="0"/>
              <a:buNone/>
            </a:pPr>
            <a:r>
              <a:rPr lang="ru-RU" sz="4800" b="1" dirty="0">
                <a:solidFill>
                  <a:srgbClr val="002060"/>
                </a:solidFill>
                <a:latin typeface="Monotype Corsiva" pitchFamily="66" charset="0"/>
              </a:rPr>
              <a:t>Регулярно посещать учебное заведение, не ________ на занятия</a:t>
            </a:r>
          </a:p>
        </p:txBody>
      </p:sp>
      <p:sp>
        <p:nvSpPr>
          <p:cNvPr id="7174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37288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594755" y="1822613"/>
            <a:ext cx="23035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опаздывать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1.bp.blogspot.com/-5Py89-tevFw/WuuYUBcWFFI/AAAAAAAAABI/byUu_1jQG3IIDs50dlkByyJeX9OencL6wCLcBGAs/s320/Ventur%2BTravel%252C%2BPuntualidad.png">
            <a:extLst>
              <a:ext uri="{FF2B5EF4-FFF2-40B4-BE49-F238E27FC236}">
                <a16:creationId xmlns:a16="http://schemas.microsoft.com/office/drawing/2014/main" id="{244803C6-870E-4DDC-8F49-943935DAC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573016"/>
            <a:ext cx="3048000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idx="1"/>
          </p:nvPr>
        </p:nvSpPr>
        <p:spPr>
          <a:xfrm>
            <a:off x="720959" y="260648"/>
            <a:ext cx="7883489" cy="740229"/>
          </a:xfrm>
        </p:spPr>
        <p:txBody>
          <a:bodyPr>
            <a:noAutofit/>
          </a:bodyPr>
          <a:lstStyle/>
          <a:p>
            <a:pPr marL="44450" indent="0" algn="ctr" fontAlgn="base">
              <a:spcAft>
                <a:spcPct val="0"/>
              </a:spcAft>
              <a:buClr>
                <a:srgbClr val="C3260C"/>
              </a:buClr>
              <a:buSzPct val="130000"/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Обязанности студентов – 20 </a:t>
            </a:r>
          </a:p>
        </p:txBody>
      </p:sp>
      <p:sp>
        <p:nvSpPr>
          <p:cNvPr id="8198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-7030" y="628173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275856" y="1124744"/>
            <a:ext cx="30056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выполнять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720959" y="1124744"/>
            <a:ext cx="7660354" cy="2375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  <a:buFont typeface="Georgia" pitchFamily="18" charset="0"/>
              <a:buNone/>
            </a:pPr>
            <a:r>
              <a:rPr lang="ru-RU" sz="4800" b="1" dirty="0">
                <a:solidFill>
                  <a:srgbClr val="002060"/>
                </a:solidFill>
                <a:latin typeface="Monotype Corsiva" pitchFamily="66" charset="0"/>
              </a:rPr>
              <a:t>Знать и __________ Устав Техникума и  Правила внутреннего  распорядка</a:t>
            </a:r>
          </a:p>
        </p:txBody>
      </p:sp>
      <p:pic>
        <p:nvPicPr>
          <p:cNvPr id="2050" name="Picture 2" descr="https://itrp.ru/wp-content/uploads/2019/04/zapusk-erp-500x233.jpg">
            <a:extLst>
              <a:ext uri="{FF2B5EF4-FFF2-40B4-BE49-F238E27FC236}">
                <a16:creationId xmlns:a16="http://schemas.microsoft.com/office/drawing/2014/main" id="{CD910C32-7578-4947-9085-64D401EFE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453" y="3500586"/>
            <a:ext cx="4762500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611560" y="282264"/>
            <a:ext cx="82809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4450" algn="ctr"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Обязанности студентов – 30 </a:t>
            </a:r>
          </a:p>
        </p:txBody>
      </p:sp>
      <p:sp>
        <p:nvSpPr>
          <p:cNvPr id="9222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0283" y="6261454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23728" y="1246989"/>
            <a:ext cx="31216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имущество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 bwMode="auto">
          <a:xfrm>
            <a:off x="251520" y="1268760"/>
            <a:ext cx="864096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  <a:buFont typeface="Georgia" pitchFamily="18" charset="0"/>
              <a:buNone/>
            </a:pPr>
            <a:r>
              <a:rPr lang="ru-RU" sz="4800" b="1" dirty="0">
                <a:solidFill>
                  <a:srgbClr val="002060"/>
                </a:solidFill>
                <a:latin typeface="Monotype Corsiva" pitchFamily="66" charset="0"/>
              </a:rPr>
              <a:t>Беречь __________, находящееся в собственности Техникума </a:t>
            </a:r>
          </a:p>
        </p:txBody>
      </p:sp>
      <p:pic>
        <p:nvPicPr>
          <p:cNvPr id="3074" name="Picture 2" descr="http://images6.fanpop.com/image/answers/3137000/3137733_1359079310296.75res_252_200.jpg">
            <a:extLst>
              <a:ext uri="{FF2B5EF4-FFF2-40B4-BE49-F238E27FC236}">
                <a16:creationId xmlns:a16="http://schemas.microsoft.com/office/drawing/2014/main" id="{DCA244ED-E111-465E-86F1-8CBC40AC0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836" y="3115250"/>
            <a:ext cx="3383121" cy="268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611560" y="332656"/>
            <a:ext cx="80648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4450" algn="ctr"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Обязанности студентов – 40 </a:t>
            </a:r>
          </a:p>
        </p:txBody>
      </p:sp>
      <p:sp>
        <p:nvSpPr>
          <p:cNvPr id="10246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4794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860032" y="2204864"/>
            <a:ext cx="7708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734346" y="1484784"/>
            <a:ext cx="7660354" cy="2247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  <a:buFont typeface="Georgia" pitchFamily="18" charset="0"/>
              <a:buNone/>
            </a:pPr>
            <a:r>
              <a:rPr lang="ru-RU" sz="4800" b="1" dirty="0">
                <a:solidFill>
                  <a:srgbClr val="002060"/>
                </a:solidFill>
                <a:latin typeface="Monotype Corsiva" pitchFamily="66" charset="0"/>
              </a:rPr>
              <a:t>Приходить на занятия не позднее, чем за ____ минут до начала первого урока</a:t>
            </a:r>
          </a:p>
        </p:txBody>
      </p:sp>
      <p:pic>
        <p:nvPicPr>
          <p:cNvPr id="4098" name="Picture 2" descr="https://thumbs.dreamstime.com/t/timer-minutes-vector-illustration-42493790.jpg">
            <a:extLst>
              <a:ext uri="{FF2B5EF4-FFF2-40B4-BE49-F238E27FC236}">
                <a16:creationId xmlns:a16="http://schemas.microsoft.com/office/drawing/2014/main" id="{EFFC2D8F-EB26-4165-AADF-D1CACEC2E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277" y="3877378"/>
            <a:ext cx="2233509" cy="224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3"/>
          <p:cNvSpPr>
            <a:spLocks noChangeArrowheads="1"/>
          </p:cNvSpPr>
          <p:nvPr/>
        </p:nvSpPr>
        <p:spPr bwMode="auto">
          <a:xfrm>
            <a:off x="611560" y="280761"/>
            <a:ext cx="84249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4450" algn="ctr"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Обязанности студентов – 50 </a:t>
            </a:r>
          </a:p>
        </p:txBody>
      </p:sp>
      <p:sp>
        <p:nvSpPr>
          <p:cNvPr id="11270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687" y="628173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588012" y="3219072"/>
            <a:ext cx="19679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встают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107504" y="1052735"/>
            <a:ext cx="9036495" cy="287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  <a:buFont typeface="Georgia" pitchFamily="18" charset="0"/>
              <a:buNone/>
            </a:pPr>
            <a:r>
              <a:rPr lang="ru-RU" sz="4800" b="1" dirty="0">
                <a:solidFill>
                  <a:srgbClr val="002060"/>
                </a:solidFill>
                <a:latin typeface="Monotype Corsiva" pitchFamily="66" charset="0"/>
              </a:rPr>
              <a:t>Как студенты приветствую преподавателя, входящего в аудиторию?</a:t>
            </a:r>
          </a:p>
        </p:txBody>
      </p:sp>
      <p:pic>
        <p:nvPicPr>
          <p:cNvPr id="5122" name="Picture 2" descr="https://thumbs.dreamstime.com/b/set-school-boys-girls-sitting-classroom-their-desks-cartoon-style-vector-illustration-white-background-diverse-74570992.jpg">
            <a:extLst>
              <a:ext uri="{FF2B5EF4-FFF2-40B4-BE49-F238E27FC236}">
                <a16:creationId xmlns:a16="http://schemas.microsoft.com/office/drawing/2014/main" id="{E94D1A21-118C-4F54-8553-2E7A593E3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475" y="4006404"/>
            <a:ext cx="2975050" cy="270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504081" y="279243"/>
            <a:ext cx="84604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процесс – 10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3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62" y="6281737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403648" y="3400028"/>
            <a:ext cx="43707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воспитательную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6562" y="1196752"/>
            <a:ext cx="8999934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7030A0"/>
                </a:solidFill>
                <a:latin typeface="Monotype Corsiva" pitchFamily="66" charset="0"/>
              </a:rPr>
              <a:t>Образовательный процесс включает в себя теоретическое  обучение, производственную практику и _______________ работу </a:t>
            </a:r>
          </a:p>
        </p:txBody>
      </p:sp>
      <p:pic>
        <p:nvPicPr>
          <p:cNvPr id="6146" name="Picture 2" descr="https://pbs.twimg.com/media/DrP9zxeX0AAwwO_.png:large">
            <a:extLst>
              <a:ext uri="{FF2B5EF4-FFF2-40B4-BE49-F238E27FC236}">
                <a16:creationId xmlns:a16="http://schemas.microsoft.com/office/drawing/2014/main" id="{C1C56AEC-FC6E-4759-B83E-033F49E7C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315668"/>
            <a:ext cx="2159521" cy="215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683568" y="332656"/>
            <a:ext cx="81369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процесс – 20 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62" y="6203989"/>
            <a:ext cx="935038" cy="5762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5" name="Picture 4" descr="http://skrinshoter.ru/i/251018/2Hnc2q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31" y="5800267"/>
            <a:ext cx="2717169" cy="105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099127" y="3458579"/>
            <a:ext cx="6700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Урок/академический час</a:t>
            </a:r>
          </a:p>
        </p:txBody>
      </p:sp>
      <p:sp>
        <p:nvSpPr>
          <p:cNvPr id="17" name="Объект 2"/>
          <p:cNvSpPr txBox="1">
            <a:spLocks/>
          </p:cNvSpPr>
          <p:nvPr/>
        </p:nvSpPr>
        <p:spPr bwMode="auto">
          <a:xfrm>
            <a:off x="179512" y="1340768"/>
            <a:ext cx="8856984" cy="211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8B9713"/>
              </a:buClr>
              <a:buSzPct val="130000"/>
            </a:pPr>
            <a:r>
              <a:rPr lang="ru-RU" sz="4800" b="1" dirty="0">
                <a:solidFill>
                  <a:srgbClr val="7030A0"/>
                </a:solidFill>
                <a:latin typeface="Monotype Corsiva" pitchFamily="66" charset="0"/>
              </a:rPr>
              <a:t>Что является единицей проведения учебных занятий всех видов?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E9D1C9-C227-4FE1-96A8-47D7AB013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284779"/>
            <a:ext cx="3356793" cy="2443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1728</TotalTime>
  <Words>453</Words>
  <Application>Microsoft Office PowerPoint</Application>
  <PresentationFormat>Экран (4:3)</PresentationFormat>
  <Paragraphs>109</Paragraphs>
  <Slides>27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Comic Sans MS</vt:lpstr>
      <vt:lpstr>Franklin Gothic Book</vt:lpstr>
      <vt:lpstr>Franklin Gothic Medium</vt:lpstr>
      <vt:lpstr>Georgia</vt:lpstr>
      <vt:lpstr>Monotype Corsiva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Home-2012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Admin</dc:creator>
  <cp:lastModifiedBy>User</cp:lastModifiedBy>
  <cp:revision>274</cp:revision>
  <dcterms:created xsi:type="dcterms:W3CDTF">2012-10-14T04:10:51Z</dcterms:created>
  <dcterms:modified xsi:type="dcterms:W3CDTF">2020-07-14T10:13:26Z</dcterms:modified>
</cp:coreProperties>
</file>