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0" r:id="rId3"/>
    <p:sldId id="257" r:id="rId4"/>
    <p:sldId id="279" r:id="rId5"/>
    <p:sldId id="261" r:id="rId6"/>
    <p:sldId id="288" r:id="rId7"/>
    <p:sldId id="263" r:id="rId8"/>
    <p:sldId id="265" r:id="rId9"/>
    <p:sldId id="269" r:id="rId10"/>
    <p:sldId id="275" r:id="rId11"/>
    <p:sldId id="276" r:id="rId12"/>
    <p:sldId id="266" r:id="rId13"/>
    <p:sldId id="267" r:id="rId14"/>
    <p:sldId id="289" r:id="rId15"/>
    <p:sldId id="277" r:id="rId16"/>
    <p:sldId id="272" r:id="rId17"/>
    <p:sldId id="280" r:id="rId18"/>
    <p:sldId id="281" r:id="rId19"/>
    <p:sldId id="278" r:id="rId20"/>
    <p:sldId id="283" r:id="rId21"/>
    <p:sldId id="282" r:id="rId22"/>
    <p:sldId id="284" r:id="rId23"/>
    <p:sldId id="285" r:id="rId24"/>
    <p:sldId id="286" r:id="rId25"/>
    <p:sldId id="287" r:id="rId26"/>
    <p:sldId id="274" r:id="rId27"/>
    <p:sldId id="290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9" autoAdjust="0"/>
    <p:restoredTop sz="94660"/>
  </p:normalViewPr>
  <p:slideViewPr>
    <p:cSldViewPr snapToGrid="0">
      <p:cViewPr varScale="1">
        <p:scale>
          <a:sx n="74" d="100"/>
          <a:sy n="74" d="100"/>
        </p:scale>
        <p:origin x="-124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18B9E-4532-4238-9817-48D3D726541C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182E5-28D6-42FD-A925-4334A41CD4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732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18B9E-4532-4238-9817-48D3D726541C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182E5-28D6-42FD-A925-4334A41CD4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2537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18B9E-4532-4238-9817-48D3D726541C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182E5-28D6-42FD-A925-4334A41CD4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1297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18B9E-4532-4238-9817-48D3D726541C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182E5-28D6-42FD-A925-4334A41CD4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3548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18B9E-4532-4238-9817-48D3D726541C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182E5-28D6-42FD-A925-4334A41CD4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414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18B9E-4532-4238-9817-48D3D726541C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182E5-28D6-42FD-A925-4334A41CD4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7511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18B9E-4532-4238-9817-48D3D726541C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182E5-28D6-42FD-A925-4334A41CD4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2081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18B9E-4532-4238-9817-48D3D726541C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182E5-28D6-42FD-A925-4334A41CD4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788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18B9E-4532-4238-9817-48D3D726541C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182E5-28D6-42FD-A925-4334A41CD4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3429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18B9E-4532-4238-9817-48D3D726541C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182E5-28D6-42FD-A925-4334A41CD4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8073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18B9E-4532-4238-9817-48D3D726541C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182E5-28D6-42FD-A925-4334A41CD4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2264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18B9E-4532-4238-9817-48D3D726541C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182E5-28D6-42FD-A925-4334A41CD4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0497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10" Type="http://schemas.openxmlformats.org/officeDocument/2006/relationships/image" Target="../media/image45.png"/><Relationship Id="rId4" Type="http://schemas.openxmlformats.org/officeDocument/2006/relationships/image" Target="../media/image39.jpeg"/><Relationship Id="rId9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275" b="8333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009274" y="2177716"/>
            <a:ext cx="600375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детский сад №34 «Золотой ключик»</a:t>
            </a:r>
            <a:br>
              <a:rPr lang="ru-RU" sz="16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Абинский район</a:t>
            </a:r>
            <a:br>
              <a:rPr lang="ru-RU" sz="16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solidFill>
                <a:srgbClr val="0070C0"/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28211" y="3477126"/>
            <a:ext cx="32124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«Кем Быть?»</a:t>
            </a:r>
            <a:endParaRPr lang="ru-RU" sz="4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1621" y="5041233"/>
            <a:ext cx="5378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Автор: Кобцова Е.А. и ребята подготовительной группы  «Звездочка»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5277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flipH="1">
            <a:off x="1311442" y="1"/>
            <a:ext cx="69061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Мечта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99610" y="461667"/>
            <a:ext cx="3958389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с ребятами мечтали,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Кем во взрослой жизни станем.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Игорь хочет быть пилотом,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Командиром самолета,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артисткою — Оксана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новой юбочке с воланом,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желание Аленки 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Песни петь на сцене звонко.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Буду, - заявил Андрей, -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Дрессировщиком зверей.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Хорошо, - сказала Варя, -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Быть водителем трамвая.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когда спросили Вову,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в ответ: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Большой коровой!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Молоко ты любишь пить?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Чтобы пользу приносить!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Ну, а я хочу быть самой,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Самой доброй в мире мамой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Елена Осминкина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85" t="7220" r="4342" b="5089"/>
          <a:stretch/>
        </p:blipFill>
        <p:spPr>
          <a:xfrm rot="20994811">
            <a:off x="6740375" y="3596875"/>
            <a:ext cx="2038776" cy="2560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26" t="8070" r="1711" b="9123"/>
          <a:stretch/>
        </p:blipFill>
        <p:spPr>
          <a:xfrm rot="574019">
            <a:off x="546141" y="222076"/>
            <a:ext cx="1876240" cy="272487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89" t="6318" r="8684" b="11929"/>
          <a:stretch/>
        </p:blipFill>
        <p:spPr>
          <a:xfrm rot="406589">
            <a:off x="597740" y="3540014"/>
            <a:ext cx="1886048" cy="268776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90" t="9649" r="3157" b="8771"/>
          <a:stretch/>
        </p:blipFill>
        <p:spPr>
          <a:xfrm rot="605887">
            <a:off x="6523565" y="258386"/>
            <a:ext cx="2256617" cy="3170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581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4" t="6525" r="6444" b="7759"/>
          <a:stretch/>
        </p:blipFill>
        <p:spPr>
          <a:xfrm>
            <a:off x="409073" y="569949"/>
            <a:ext cx="4323210" cy="30274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38463" y="-86386"/>
            <a:ext cx="7988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профессии важны, все нужны и служат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людям.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5" t="9473" r="6578" b="11052"/>
          <a:stretch/>
        </p:blipFill>
        <p:spPr>
          <a:xfrm>
            <a:off x="5014910" y="569949"/>
            <a:ext cx="3912522" cy="30274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4" t="6492" r="5263" b="7719"/>
          <a:stretch/>
        </p:blipFill>
        <p:spPr>
          <a:xfrm>
            <a:off x="409073" y="3792113"/>
            <a:ext cx="4323210" cy="289425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8" t="9649" r="6447" b="10350"/>
          <a:stretch/>
        </p:blipFill>
        <p:spPr>
          <a:xfrm>
            <a:off x="5014910" y="3792112"/>
            <a:ext cx="3928725" cy="2894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2540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9" t="5893" r="-128" b="7501"/>
          <a:stretch/>
        </p:blipFill>
        <p:spPr>
          <a:xfrm>
            <a:off x="4836692" y="3548116"/>
            <a:ext cx="4102769" cy="29915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0" t="9648" r="6184" b="10701"/>
          <a:stretch/>
        </p:blipFill>
        <p:spPr>
          <a:xfrm>
            <a:off x="4908881" y="268218"/>
            <a:ext cx="3958389" cy="280438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8" t="5967" r="5547" b="6635"/>
          <a:stretch/>
        </p:blipFill>
        <p:spPr>
          <a:xfrm>
            <a:off x="341168" y="3548116"/>
            <a:ext cx="4230832" cy="29915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3" t="11755" r="6842" b="12983"/>
          <a:stretch/>
        </p:blipFill>
        <p:spPr>
          <a:xfrm>
            <a:off x="341168" y="268218"/>
            <a:ext cx="4230832" cy="2804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026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5" t="10702" r="8026" b="18246"/>
          <a:stretch/>
        </p:blipFill>
        <p:spPr>
          <a:xfrm>
            <a:off x="91677" y="245389"/>
            <a:ext cx="4323912" cy="294240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15" t="13509" r="11843" b="17368"/>
          <a:stretch/>
        </p:blipFill>
        <p:spPr>
          <a:xfrm>
            <a:off x="4569990" y="245390"/>
            <a:ext cx="4439653" cy="294240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2" t="6491" r="6184" b="8597"/>
          <a:stretch/>
        </p:blipFill>
        <p:spPr>
          <a:xfrm>
            <a:off x="91677" y="3476626"/>
            <a:ext cx="4323912" cy="30886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2" t="10702" r="6974" b="10702"/>
          <a:stretch/>
        </p:blipFill>
        <p:spPr>
          <a:xfrm>
            <a:off x="4569990" y="3476627"/>
            <a:ext cx="4439653" cy="308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3696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8367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2663" y="204538"/>
            <a:ext cx="32605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витрине все продукты: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Овощи, орехи, фрукты.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Помидор и огурец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Предлагает...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94283" y="1684422"/>
            <a:ext cx="36455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Громко прозвенел звонок,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классе начался урок.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Знает школьник и родитель 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Проведет урок...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2664" y="3513221"/>
            <a:ext cx="654517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Тонкой палочкой взмахнет 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 на сцене запоет.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волшебник, не жонглер.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же это?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94283" y="4993106"/>
            <a:ext cx="4463717" cy="1200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движеньем управляет?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машины пропускает?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широкой мостовой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Машет жезлом...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11" t="9298" r="4737" b="7894"/>
          <a:stretch/>
        </p:blipFill>
        <p:spPr>
          <a:xfrm>
            <a:off x="3657600" y="107875"/>
            <a:ext cx="1169050" cy="157654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79" t="7719" r="4210" b="10878"/>
          <a:stretch/>
        </p:blipFill>
        <p:spPr>
          <a:xfrm>
            <a:off x="6942220" y="1400265"/>
            <a:ext cx="1443550" cy="211295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222" y="3081977"/>
            <a:ext cx="1747837" cy="17713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311" y="4275871"/>
            <a:ext cx="1477377" cy="2132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725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16" t="702" r="2369"/>
          <a:stretch/>
        </p:blipFill>
        <p:spPr>
          <a:xfrm>
            <a:off x="721895" y="48126"/>
            <a:ext cx="7892716" cy="6809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1137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21" t="6316" r="14341"/>
          <a:stretch/>
        </p:blipFill>
        <p:spPr>
          <a:xfrm>
            <a:off x="403619" y="709202"/>
            <a:ext cx="3260556" cy="264610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5260" y="100208"/>
            <a:ext cx="10690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знали наши мамы, не знали наши папы, что дети непростые в семье у них растут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5" t="29298" r="3684" b="4738"/>
          <a:stretch/>
        </p:blipFill>
        <p:spPr>
          <a:xfrm>
            <a:off x="4631610" y="608480"/>
            <a:ext cx="3301322" cy="32409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5" t="36666" r="13742"/>
          <a:stretch/>
        </p:blipFill>
        <p:spPr>
          <a:xfrm>
            <a:off x="891991" y="3582444"/>
            <a:ext cx="3644208" cy="312211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60" t="26842"/>
          <a:stretch/>
        </p:blipFill>
        <p:spPr>
          <a:xfrm>
            <a:off x="5640266" y="3163316"/>
            <a:ext cx="2707357" cy="3332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633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2706" y="72189"/>
            <a:ext cx="5724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Выбираем от души, все работы хороши!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22" y="709088"/>
            <a:ext cx="4030579" cy="302293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5" b="2422"/>
          <a:stretch/>
        </p:blipFill>
        <p:spPr>
          <a:xfrm rot="5400000">
            <a:off x="4517194" y="3310028"/>
            <a:ext cx="3811327" cy="297982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32947" y="1660357"/>
            <a:ext cx="33852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Медсестра врачу подмога,</a:t>
            </a:r>
          </a:p>
          <a:p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Может сделать очень много</a:t>
            </a:r>
            <a:endParaRPr lang="ru-RU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58779" y="4632158"/>
            <a:ext cx="305795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Подберем мы Вам наряд, </a:t>
            </a:r>
          </a:p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 в нем будете сиять.</a:t>
            </a:r>
          </a:p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– закройщиков отряд</a:t>
            </a:r>
          </a:p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 и швеи в нас не спят!</a:t>
            </a:r>
            <a:endParaRPr lang="ru-RU" sz="2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92" y="409039"/>
            <a:ext cx="4078707" cy="305903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558" y="3540293"/>
            <a:ext cx="4090842" cy="306813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209674" y="878305"/>
            <a:ext cx="30437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сегодня парикмахер? </a:t>
            </a:r>
          </a:p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Разрешите, буду я</a:t>
            </a:r>
          </a:p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Вам сделаю прическу, </a:t>
            </a:r>
          </a:p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 как у меня.</a:t>
            </a:r>
            <a:endParaRPr lang="ru-RU" sz="2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14400" y="4247148"/>
            <a:ext cx="300675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Маму любят все на свете,</a:t>
            </a:r>
          </a:p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 первый друг.</a:t>
            </a:r>
          </a:p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Любят мам не только дети,</a:t>
            </a:r>
          </a:p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Любят все во круг.</a:t>
            </a:r>
            <a:endParaRPr lang="ru-RU" sz="2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3" t="4737" r="3947" b="5789"/>
          <a:stretch/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4821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2" t="4903" r="4067" b="5529"/>
          <a:stretch/>
        </p:blipFill>
        <p:spPr>
          <a:xfrm>
            <a:off x="225466" y="247484"/>
            <a:ext cx="4108537" cy="29675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6" t="5557" r="4024" b="5625"/>
          <a:stretch/>
        </p:blipFill>
        <p:spPr>
          <a:xfrm>
            <a:off x="4495369" y="247484"/>
            <a:ext cx="4310426" cy="296757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0" t="5889" r="4778" b="6880"/>
          <a:stretch/>
        </p:blipFill>
        <p:spPr>
          <a:xfrm>
            <a:off x="225467" y="3369501"/>
            <a:ext cx="4108537" cy="32567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7" t="4842" r="3887" b="6472"/>
          <a:stretch/>
        </p:blipFill>
        <p:spPr>
          <a:xfrm>
            <a:off x="4495369" y="3369500"/>
            <a:ext cx="4310426" cy="325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9186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4" t="5790" r="8595" b="2982"/>
          <a:stretch/>
        </p:blipFill>
        <p:spPr>
          <a:xfrm rot="16200000">
            <a:off x="1143000" y="-1143000"/>
            <a:ext cx="6858001" cy="914400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5293895" y="1937084"/>
            <a:ext cx="446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692316" y="2306416"/>
            <a:ext cx="458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429001" y="2586789"/>
            <a:ext cx="377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054642" y="2956121"/>
            <a:ext cx="470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806237" y="3325453"/>
            <a:ext cx="417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692316" y="3585411"/>
            <a:ext cx="446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6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429001" y="3954743"/>
            <a:ext cx="44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7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863516" y="4223084"/>
            <a:ext cx="494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8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5450305" y="1311442"/>
            <a:ext cx="422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8578516" y="1191126"/>
            <a:ext cx="4099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8831178" y="3801979"/>
            <a:ext cx="342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263316" y="6136105"/>
            <a:ext cx="434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3645568" y="6051884"/>
            <a:ext cx="4623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6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6617368" y="6051884"/>
            <a:ext cx="3859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7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8578516" y="5967663"/>
            <a:ext cx="458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8</a:t>
            </a:r>
            <a:endParaRPr lang="ru-RU" dirty="0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444" y="165494"/>
            <a:ext cx="1461389" cy="165996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421089" y="1431758"/>
            <a:ext cx="330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2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246" y="118502"/>
            <a:ext cx="1402932" cy="1405861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8578516" y="1251284"/>
            <a:ext cx="5066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3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332" r="10132" b="-1"/>
          <a:stretch/>
        </p:blipFill>
        <p:spPr>
          <a:xfrm>
            <a:off x="7716209" y="2750075"/>
            <a:ext cx="1427791" cy="1355922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704177" y="3801979"/>
            <a:ext cx="418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4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50" y="5009638"/>
            <a:ext cx="2036345" cy="160046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17951" y="6336995"/>
            <a:ext cx="319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5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044" y="4853321"/>
            <a:ext cx="1837325" cy="183732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3875065" y="4873736"/>
            <a:ext cx="441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6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947" y="5080082"/>
            <a:ext cx="2158269" cy="1532371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960790" y="6244389"/>
            <a:ext cx="368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7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8196" y="4827196"/>
            <a:ext cx="1802213" cy="142748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8647611" y="5826034"/>
            <a:ext cx="642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8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267097" y="640080"/>
            <a:ext cx="1606731" cy="19594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pic>
        <p:nvPicPr>
          <p:cNvPr id="34" name="Рисунок 33" descr="13e4b912abb017078b2a1045e8a57e89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377544" y="705394"/>
            <a:ext cx="1104399" cy="1841864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2521131" y="2194560"/>
            <a:ext cx="445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1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844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" t="699" r="436" b="1920"/>
          <a:stretch/>
        </p:blipFill>
        <p:spPr>
          <a:xfrm>
            <a:off x="31416" y="0"/>
            <a:ext cx="9112584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" t="-1" r="3851" b="1267"/>
          <a:stretch/>
        </p:blipFill>
        <p:spPr>
          <a:xfrm rot="16200000">
            <a:off x="2568014" y="-1505273"/>
            <a:ext cx="3945698" cy="86053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7" t="-175" r="4152" b="19473"/>
          <a:stretch/>
        </p:blipFill>
        <p:spPr>
          <a:xfrm>
            <a:off x="441821" y="2033337"/>
            <a:ext cx="3552663" cy="4126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Выноска-облако 4"/>
          <p:cNvSpPr/>
          <p:nvPr/>
        </p:nvSpPr>
        <p:spPr>
          <a:xfrm rot="922622">
            <a:off x="4893254" y="443098"/>
            <a:ext cx="3982452" cy="4744133"/>
          </a:xfrm>
          <a:prstGeom prst="cloudCallout">
            <a:avLst>
              <a:gd name="adj1" fmla="val -83769"/>
              <a:gd name="adj2" fmla="val 38160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Мою мамочку зовут Ольга Яковлевна.</a:t>
            </a:r>
          </a:p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Она работает в поликлинике – массажистом. Она одета в белый халат, а на голове у нее шапочка. К маме приходят дети и взрослые, она помогает им не болеть. Мама очень любит свою работу, а я люблю свою маму!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9801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" t="41052"/>
          <a:stretch/>
        </p:blipFill>
        <p:spPr>
          <a:xfrm>
            <a:off x="2888693" y="3934326"/>
            <a:ext cx="5990613" cy="26589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20" r="3199" b="46177"/>
          <a:stretch/>
        </p:blipFill>
        <p:spPr>
          <a:xfrm>
            <a:off x="698945" y="230048"/>
            <a:ext cx="3115066" cy="42434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4331368" y="1335505"/>
            <a:ext cx="51541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Моей мамой я горжусь,</a:t>
            </a:r>
          </a:p>
          <a:p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Вам расскажу, не поленюсь!</a:t>
            </a:r>
          </a:p>
          <a:p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Уж десять лет как медсестра,</a:t>
            </a:r>
          </a:p>
          <a:p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Родная мамочка моя!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6293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Выноска-облако 2"/>
          <p:cNvSpPr/>
          <p:nvPr/>
        </p:nvSpPr>
        <p:spPr>
          <a:xfrm>
            <a:off x="445169" y="144379"/>
            <a:ext cx="5426242" cy="4271210"/>
          </a:xfrm>
          <a:prstGeom prst="cloudCallout">
            <a:avLst>
              <a:gd name="adj1" fmla="val 75175"/>
              <a:gd name="adj2" fmla="val -3416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моего папу зовут Карен Николаевич! Он настоящий мастер, у него есть все все инструменты, он может построить даже дом. Работает папуля в детском саду, он приходит ко мне в группу, и ремонтирует все что дети случайно сломали. Папа очень любит свою работу, потому что на своей работе, он каждый день видит меня и маму.</a:t>
            </a: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411" y="2610853"/>
            <a:ext cx="2932696" cy="39102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90338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579" t="75438" r="7368"/>
          <a:stretch/>
        </p:blipFill>
        <p:spPr>
          <a:xfrm>
            <a:off x="5510464" y="3248525"/>
            <a:ext cx="2788924" cy="32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205" t="15439" r="6960"/>
          <a:stretch/>
        </p:blipFill>
        <p:spPr>
          <a:xfrm>
            <a:off x="0" y="204537"/>
            <a:ext cx="5053263" cy="5799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053264" y="1299411"/>
            <a:ext cx="43947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 о профессиях, друзья, </a:t>
            </a:r>
          </a:p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 смысла спорить зря.</a:t>
            </a:r>
          </a:p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Вот, скажем, плотник – лучше нет</a:t>
            </a:r>
          </a:p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с давних лет!</a:t>
            </a:r>
            <a:endParaRPr lang="ru-RU" sz="2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Выноска-облако 2"/>
          <p:cNvSpPr/>
          <p:nvPr/>
        </p:nvSpPr>
        <p:spPr>
          <a:xfrm>
            <a:off x="4114801" y="553451"/>
            <a:ext cx="5029199" cy="4836694"/>
          </a:xfrm>
          <a:prstGeom prst="cloudCallout">
            <a:avLst>
              <a:gd name="adj1" fmla="val -79122"/>
              <a:gd name="adj2" fmla="val -6763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Бухгалтер – это круто!!!! – Так папа говорит! Мою маму зовут Оксана Сергеевна, она работает бухгалтером. Каждое утро она ходит на работу, у нее есть огромный компьютер и куча калькуляторов. Маму все очень любят на работе, потому что она платит зарплату людям.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3" t="11579" r="18421" b="30175"/>
          <a:stretch/>
        </p:blipFill>
        <p:spPr>
          <a:xfrm>
            <a:off x="517358" y="2971798"/>
            <a:ext cx="2586790" cy="34490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147713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31997" t="25211" r="40121" b="14339"/>
          <a:stretch/>
        </p:blipFill>
        <p:spPr>
          <a:xfrm>
            <a:off x="475002" y="324852"/>
            <a:ext cx="3627767" cy="44220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462" y="3367358"/>
            <a:ext cx="4171167" cy="31283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463717" y="1768642"/>
            <a:ext cx="4147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 – бухгалтер – вот это да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денежках полный порядок всегда!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54498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-облако 1"/>
          <p:cNvSpPr/>
          <p:nvPr/>
        </p:nvSpPr>
        <p:spPr>
          <a:xfrm>
            <a:off x="3926701" y="841254"/>
            <a:ext cx="5047989" cy="3695178"/>
          </a:xfrm>
          <a:prstGeom prst="cloudCallout">
            <a:avLst>
              <a:gd name="adj1" fmla="val -63288"/>
              <a:gd name="adj2" fmla="val 32496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Ирина Петровна, мою маму зовут. Она парикмахер, ее все узнают! Маму обожают все тети, потому что она делает их красивыми!</a:t>
            </a:r>
            <a:endParaRPr lang="ru-RU" sz="20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26" y="2658978"/>
            <a:ext cx="2860508" cy="38140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846685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79" t="32282" r="25395" b="11051"/>
          <a:stretch/>
        </p:blipFill>
        <p:spPr>
          <a:xfrm>
            <a:off x="4512241" y="3519813"/>
            <a:ext cx="4109621" cy="31455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87" y="425019"/>
            <a:ext cx="5185611" cy="388920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61764" y="1169294"/>
            <a:ext cx="37077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Дайте ножницы, расчёску,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вам сделает прическу. Парикмахер 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Непременно, подстрижет 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 современно.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4357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-облако 1"/>
          <p:cNvSpPr/>
          <p:nvPr/>
        </p:nvSpPr>
        <p:spPr>
          <a:xfrm>
            <a:off x="3284621" y="324853"/>
            <a:ext cx="5654842" cy="4499810"/>
          </a:xfrm>
          <a:prstGeom prst="cloudCallout">
            <a:avLst>
              <a:gd name="adj1" fmla="val -44586"/>
              <a:gd name="adj2" fmla="val 50038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Мой папа – полицейский. Зовут его Руслан, у него очень опасная и сложная работа. Папа встаёт очень рано, делает зарядку, и идет на службу. Там он ищет преступников и обезвреживает их. У папы есть настоящий пистолет. 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2" t="15965" r="29882"/>
          <a:stretch/>
        </p:blipFill>
        <p:spPr>
          <a:xfrm>
            <a:off x="348916" y="2153653"/>
            <a:ext cx="2611608" cy="42832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990738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8" t="17560"/>
          <a:stretch/>
        </p:blipFill>
        <p:spPr>
          <a:xfrm>
            <a:off x="204537" y="264695"/>
            <a:ext cx="4773528" cy="53660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21" t="42632" r="48026" b="41929"/>
          <a:stretch/>
        </p:blipFill>
        <p:spPr>
          <a:xfrm>
            <a:off x="3416969" y="3729790"/>
            <a:ext cx="5359660" cy="263491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18746" y="1744579"/>
            <a:ext cx="25867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Папа -  полицейский </a:t>
            </a:r>
          </a:p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Папа – герой! </a:t>
            </a:r>
          </a:p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же восхищаюсь </a:t>
            </a:r>
          </a:p>
          <a:p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Папочка тобой!</a:t>
            </a:r>
            <a:endParaRPr lang="ru-RU" sz="2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0171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89" t="1579" r="10263" b="3684"/>
          <a:stretch/>
        </p:blipFill>
        <p:spPr>
          <a:xfrm>
            <a:off x="2225842" y="433138"/>
            <a:ext cx="4692316" cy="422308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 rot="10800000" flipV="1">
            <a:off x="2574758" y="4899129"/>
            <a:ext cx="42832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Профессий много есть на свете, 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знают даже дети.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профессий нет не важных – </a:t>
            </a:r>
          </a:p>
          <a:p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Вам об этом скажет каждый!</a:t>
            </a:r>
          </a:p>
        </p:txBody>
      </p:sp>
    </p:spTree>
    <p:extLst>
      <p:ext uri="{BB962C8B-B14F-4D97-AF65-F5344CB8AC3E}">
        <p14:creationId xmlns:p14="http://schemas.microsoft.com/office/powerpoint/2010/main" val="25856126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9244" y="296215"/>
            <a:ext cx="8590209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Пояснительная записка</a:t>
            </a:r>
          </a:p>
          <a:p>
            <a:r>
              <a:rPr lang="ru-RU" sz="1600" dirty="0"/>
              <a:t>Проблема ранней профориентации дошкольников в наше время очень актуальна. Актуальность работы по ознакомлению детей  с профессиями обоснована и в ФГОС  дошкольного образования. В рамках преемственности по профориентации детский сад является первоначальным звеном в единой  непрерывной системе образования. Именно в детском саду дети знакомятся с многообразием и широким выбором профессий.</a:t>
            </a:r>
          </a:p>
          <a:p>
            <a:r>
              <a:rPr lang="ru-RU" sz="1600" dirty="0"/>
              <a:t>К выбору своей будущей профессии  нужно серьезно готовить ребенка. Ему необходимо знать, кем работают его родители или работали дедушки и бабушки, познакомить со спецификой различных профессий, требованиями, которые они предъявляют к  человеку, а также интересоваться, кем он хочет стать, когда вырастет.</a:t>
            </a:r>
          </a:p>
          <a:p>
            <a:r>
              <a:rPr lang="ru-RU" sz="1600" dirty="0"/>
              <a:t>Чем больше ребенок впитывает информации и чем более разнообразна и богата она будет, тем легче ему будет сделать в будущем свой решающий выбор, который определит его жизнь. Раннее начало подготовки ребенка к выбору будущей профессии  заключается не в навязывании ребенку того, кем он должен стать, по мнению родителей, а в том, чтобы, познакомить ребенка с различными видами труда, чтобы облегчить ему самостоятельный  выбор в дальнейшем. Необходимо развивать у него веру в свои силы путем поддержки его начинаний будь то в творчестве, спорте, технике и. т. д. Чем больше разных умений и навыков  приобретет ребенок в детстве, тем лучше он будет знать и оценивать свои возможности в  более старшем возрасте.</a:t>
            </a:r>
          </a:p>
          <a:p>
            <a:r>
              <a:rPr lang="ru-RU" sz="1600" dirty="0"/>
              <a:t>Участие в общественном труде, в решении повседневных дел, желание трудиться, приобретение  личного трудового опыта – все это психологически подготавливает ребенка к созидательному труду.</a:t>
            </a:r>
          </a:p>
          <a:p>
            <a:r>
              <a:rPr lang="ru-RU" sz="1600" dirty="0"/>
              <a:t>Труд способствует развитию способностей ребенка. Трудовое </a:t>
            </a:r>
            <a:r>
              <a:rPr lang="ru-RU" sz="1600" dirty="0" err="1"/>
              <a:t>восптание</a:t>
            </a:r>
            <a:r>
              <a:rPr lang="ru-RU" sz="1600" dirty="0"/>
              <a:t> обогащает жизнь дошкольников новыми впечатлениями, новыми поводами для игр, новыми мотивами художественного творчества, новыми гранями в отношениях с людьми.</a:t>
            </a:r>
          </a:p>
          <a:p>
            <a:r>
              <a:rPr lang="ru-RU" sz="1600" dirty="0"/>
              <a:t> 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4644895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701</TotalTime>
  <Words>819</Words>
  <Application>Microsoft Office PowerPoint</Application>
  <PresentationFormat>Экран (4:3)</PresentationFormat>
  <Paragraphs>86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Елена</cp:lastModifiedBy>
  <cp:revision>53</cp:revision>
  <dcterms:created xsi:type="dcterms:W3CDTF">2020-02-18T17:21:25Z</dcterms:created>
  <dcterms:modified xsi:type="dcterms:W3CDTF">2021-05-11T15:01:56Z</dcterms:modified>
</cp:coreProperties>
</file>