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9" r:id="rId3"/>
    <p:sldId id="257" r:id="rId4"/>
    <p:sldId id="258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7" d="100"/>
          <a:sy n="87" d="100"/>
        </p:scale>
        <p:origin x="52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D08E45-78E0-406D-872F-932FBAE10759}" type="datetimeFigureOut">
              <a:rPr lang="ru-RU" smtClean="0"/>
              <a:t>03.09.2026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55CDDD-8D76-4BD2-B8D0-6D0EBD6497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43482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55CDDD-8D76-4BD2-B8D0-6D0EBD649784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78662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AF8F2-E22F-4413-AF85-7D9480F1E084}" type="datetimeFigureOut">
              <a:rPr lang="ru-RU" smtClean="0"/>
              <a:t>03.09.2026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BE8A8-6E16-4ED3-9CC9-D6878917A62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4967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AF8F2-E22F-4413-AF85-7D9480F1E084}" type="datetimeFigureOut">
              <a:rPr lang="ru-RU" smtClean="0"/>
              <a:t>03.09.2026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BE8A8-6E16-4ED3-9CC9-D6878917A62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59940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AF8F2-E22F-4413-AF85-7D9480F1E084}" type="datetimeFigureOut">
              <a:rPr lang="ru-RU" smtClean="0"/>
              <a:t>03.09.2026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BE8A8-6E16-4ED3-9CC9-D6878917A62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69949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AF8F2-E22F-4413-AF85-7D9480F1E084}" type="datetimeFigureOut">
              <a:rPr lang="ru-RU" smtClean="0"/>
              <a:t>03.09.2026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BE8A8-6E16-4ED3-9CC9-D6878917A62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29907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AF8F2-E22F-4413-AF85-7D9480F1E084}" type="datetimeFigureOut">
              <a:rPr lang="ru-RU" smtClean="0"/>
              <a:t>03.09.2026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BE8A8-6E16-4ED3-9CC9-D6878917A62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49188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AF8F2-E22F-4413-AF85-7D9480F1E084}" type="datetimeFigureOut">
              <a:rPr lang="ru-RU" smtClean="0"/>
              <a:t>03.09.2026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BE8A8-6E16-4ED3-9CC9-D6878917A62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42206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AF8F2-E22F-4413-AF85-7D9480F1E084}" type="datetimeFigureOut">
              <a:rPr lang="ru-RU" smtClean="0"/>
              <a:t>03.09.2026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BE8A8-6E16-4ED3-9CC9-D6878917A62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54460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AF8F2-E22F-4413-AF85-7D9480F1E084}" type="datetimeFigureOut">
              <a:rPr lang="ru-RU" smtClean="0"/>
              <a:t>03.09.2026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BE8A8-6E16-4ED3-9CC9-D6878917A62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95342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AF8F2-E22F-4413-AF85-7D9480F1E084}" type="datetimeFigureOut">
              <a:rPr lang="ru-RU" smtClean="0"/>
              <a:t>03.09.2026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BE8A8-6E16-4ED3-9CC9-D6878917A62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85235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AF8F2-E22F-4413-AF85-7D9480F1E084}" type="datetimeFigureOut">
              <a:rPr lang="ru-RU" smtClean="0"/>
              <a:t>03.09.2026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BE8A8-6E16-4ED3-9CC9-D6878917A62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66281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AF8F2-E22F-4413-AF85-7D9480F1E084}" type="datetimeFigureOut">
              <a:rPr lang="ru-RU" smtClean="0"/>
              <a:t>03.09.2026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BE8A8-6E16-4ED3-9CC9-D6878917A62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61739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3AF8F2-E22F-4413-AF85-7D9480F1E084}" type="datetimeFigureOut">
              <a:rPr lang="ru-RU" smtClean="0"/>
              <a:t>03.09.2026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6BE8A8-6E16-4ED3-9CC9-D6878917A62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19382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hyperlink" Target="https://iqsha.ru/uprazhneniya/run/zritelnoe-vnimanie-2/3-klass" TargetMode="Externa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microsoft.com/office/2007/relationships/hdphoto" Target="../media/hdphoto3.wd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microsoft.com/office/2007/relationships/hdphoto" Target="../media/hdphoto2.wdp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4.wdp"/><Relationship Id="rId3" Type="http://schemas.openxmlformats.org/officeDocument/2006/relationships/image" Target="../media/image7.png"/><Relationship Id="rId7" Type="http://schemas.openxmlformats.org/officeDocument/2006/relationships/image" Target="../media/image8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11" Type="http://schemas.openxmlformats.org/officeDocument/2006/relationships/image" Target="../media/image10.png"/><Relationship Id="rId5" Type="http://schemas.openxmlformats.org/officeDocument/2006/relationships/image" Target="../media/image6.png"/><Relationship Id="rId10" Type="http://schemas.microsoft.com/office/2007/relationships/hdphoto" Target="../media/hdphoto5.wdp"/><Relationship Id="rId4" Type="http://schemas.microsoft.com/office/2007/relationships/hdphoto" Target="../media/hdphoto3.wdp"/><Relationship Id="rId9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microsoft.com/office/2007/relationships/hdphoto" Target="../media/hdphoto7.wdp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microsoft.com/office/2007/relationships/hdphoto" Target="../media/hdphoto6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microsoft.com/office/2007/relationships/hdphoto" Target="../media/hdphoto2.wdp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7" Type="http://schemas.openxmlformats.org/officeDocument/2006/relationships/image" Target="../media/image18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microsoft.com/office/2007/relationships/hdphoto" Target="../media/hdphoto9.wdp"/><Relationship Id="rId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31275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2612572" y="1707502"/>
            <a:ext cx="6979298" cy="1147665"/>
          </a:xfrm>
          <a:prstGeom prst="round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791477"/>
            <a:ext cx="9144000" cy="860069"/>
          </a:xfrm>
        </p:spPr>
        <p:txBody>
          <a:bodyPr>
            <a:normAutofit/>
          </a:bodyPr>
          <a:lstStyle/>
          <a:p>
            <a:r>
              <a:rPr lang="ru-RU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" panose="020B0502040204020203" pitchFamily="34" charset="0"/>
              </a:rPr>
              <a:t>Урок русского языка</a:t>
            </a:r>
            <a:endParaRPr lang="ru-RU" sz="4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hnschrift" panose="020B0502040204020203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8423030" y="4369777"/>
            <a:ext cx="3156439" cy="149549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8423030" y="4517357"/>
            <a:ext cx="32531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Белобородова Юлия Юрьевна</a:t>
            </a:r>
          </a:p>
          <a:p>
            <a:r>
              <a:rPr lang="ru-RU" dirty="0" smtClean="0"/>
              <a:t>Г. Екатеринбург, ГАНОУ СО «Губернаторский лицей»</a:t>
            </a:r>
          </a:p>
          <a:p>
            <a:r>
              <a:rPr lang="ru-RU" dirty="0" smtClean="0"/>
              <a:t>Учитель начальных классов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91728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05"/>
            <a:ext cx="12192000" cy="6861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845" b="94311" l="1005" r="95729">
                        <a14:foregroundMark x1="38945" y1="24508" x2="36181" y2="30853"/>
                        <a14:foregroundMark x1="56030" y1="24726" x2="62312" y2="30635"/>
                        <a14:foregroundMark x1="71859" y1="22757" x2="89196" y2="23195"/>
                        <a14:foregroundMark x1="13065" y1="5908" x2="16080" y2="8972"/>
                        <a14:foregroundMark x1="87186" y1="44201" x2="95477" y2="57112"/>
                        <a14:foregroundMark x1="81156" y1="47484" x2="79397" y2="46608"/>
                        <a14:foregroundMark x1="79146" y1="46389" x2="79146" y2="46389"/>
                        <a14:foregroundMark x1="20352" y1="38074" x2="21357" y2="43107"/>
                        <a14:foregroundMark x1="12060" y1="36543" x2="15829" y2="41794"/>
                        <a14:foregroundMark x1="9296" y1="41138" x2="12563" y2="43107"/>
                        <a14:foregroundMark x1="5276" y1="46171" x2="16583" y2="49453"/>
                        <a14:foregroundMark x1="64824" y1="78337" x2="78392" y2="78993"/>
                        <a14:foregroundMark x1="39950" y1="91247" x2="59045" y2="87527"/>
                        <a14:foregroundMark x1="54271" y1="26039" x2="54271" y2="26039"/>
                        <a14:foregroundMark x1="56784" y1="26477" x2="56784" y2="26477"/>
                        <a14:foregroundMark x1="40955" y1="28228" x2="40955" y2="28228"/>
                        <a14:foregroundMark x1="40955" y1="28228" x2="40955" y2="28228"/>
                        <a14:foregroundMark x1="56281" y1="26915" x2="57035" y2="28009"/>
                        <a14:foregroundMark x1="35176" y1="26696" x2="39950" y2="28446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272089" y="2428151"/>
            <a:ext cx="3790950" cy="4352925"/>
          </a:xfrm>
          <a:prstGeom prst="rect">
            <a:avLst/>
          </a:prstGeom>
        </p:spPr>
      </p:pic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2155954" y="541175"/>
            <a:ext cx="4486275" cy="2127963"/>
          </a:xfrm>
          <a:prstGeom prst="wedgeEllipseCallout">
            <a:avLst/>
          </a:prstGeom>
          <a:solidFill>
            <a:schemeClr val="lt1">
              <a:alpha val="87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>
            <a:normAutofit/>
          </a:bodyPr>
          <a:lstStyle/>
          <a:p>
            <a:pPr marL="0" indent="0" algn="ctr">
              <a:buNone/>
            </a:pPr>
            <a:r>
              <a:rPr lang="ru-RU" sz="1400" dirty="0">
                <a:latin typeface="Bahnschrift" panose="020B0502040204020203" pitchFamily="34" charset="0"/>
              </a:rPr>
              <a:t>Привет, юный </a:t>
            </a:r>
            <a:r>
              <a:rPr lang="ru-RU" sz="1400" dirty="0" smtClean="0">
                <a:latin typeface="Bahnschrift" panose="020B0502040204020203" pitchFamily="34" charset="0"/>
              </a:rPr>
              <a:t>друг! Это </a:t>
            </a:r>
            <a:r>
              <a:rPr lang="ru-RU" sz="1400" dirty="0">
                <a:latin typeface="Bahnschrift" panose="020B0502040204020203" pitchFamily="34" charset="0"/>
              </a:rPr>
              <a:t>я, </a:t>
            </a:r>
            <a:r>
              <a:rPr lang="ru-RU" sz="1400" dirty="0" err="1">
                <a:latin typeface="Bahnschrift" panose="020B0502040204020203" pitchFamily="34" charset="0"/>
              </a:rPr>
              <a:t>Лунтик</a:t>
            </a:r>
            <a:r>
              <a:rPr lang="ru-RU" sz="1400" dirty="0">
                <a:latin typeface="Bahnschrift" panose="020B0502040204020203" pitchFamily="34" charset="0"/>
              </a:rPr>
              <a:t>! </a:t>
            </a:r>
            <a:r>
              <a:rPr lang="ru-RU" sz="1400" dirty="0" smtClean="0">
                <a:latin typeface="Bahnschrift" panose="020B0502040204020203" pitchFamily="34" charset="0"/>
              </a:rPr>
              <a:t> Сегодня прекрасная погода, поэтому я собираюсь к друзьям. Мы пойдем играть. Пойдешь со мной?</a:t>
            </a:r>
            <a:r>
              <a:rPr lang="ru-RU" sz="1400" dirty="0">
                <a:latin typeface="Bahnschrift" panose="020B0502040204020203" pitchFamily="34" charset="0"/>
              </a:rPr>
              <a:t> </a:t>
            </a:r>
            <a:r>
              <a:rPr lang="ru-RU" sz="1400" dirty="0" smtClean="0">
                <a:latin typeface="Bahnschrift" panose="020B0502040204020203" pitchFamily="34" charset="0"/>
              </a:rPr>
              <a:t>Но  сначала мне нужно найти рюкзак. Поможешь?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0929160" y="2245945"/>
            <a:ext cx="443048" cy="127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00" dirty="0">
                <a:solidFill>
                  <a:schemeClr val="accent4">
                    <a:lumMod val="75000"/>
                  </a:schemeClr>
                </a:solidFill>
                <a:hlinkClick r:id="rId5"/>
              </a:rPr>
              <a:t>https://</a:t>
            </a:r>
            <a:r>
              <a:rPr lang="en-US" sz="700" dirty="0" smtClean="0">
                <a:solidFill>
                  <a:schemeClr val="accent4">
                    <a:lumMod val="75000"/>
                  </a:schemeClr>
                </a:solidFill>
                <a:hlinkClick r:id="rId5"/>
              </a:rPr>
              <a:t>iqsha.ru/uprazhneniya/run/zritelnoe-vnimanie-2/3-klass</a:t>
            </a:r>
            <a:r>
              <a:rPr lang="ru-RU" sz="700" dirty="0" smtClean="0">
                <a:solidFill>
                  <a:schemeClr val="accent4">
                    <a:lumMod val="75000"/>
                  </a:schemeClr>
                </a:solidFill>
              </a:rPr>
              <a:t> </a:t>
            </a:r>
            <a:endParaRPr lang="ru-RU" sz="700" dirty="0">
              <a:solidFill>
                <a:schemeClr val="accent4">
                  <a:lumMod val="75000"/>
                </a:schemeClr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988716" y="2345203"/>
            <a:ext cx="323935" cy="3239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8469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875E-6 -2.96296E-6 L 0.06706 0.04005 C 0.08099 0.04908 0.10196 0.05394 0.12396 0.05394 C 0.14896 0.05394 0.16901 0.04908 0.18294 0.04005 L 0.25 -2.96296E-6 " pathEditMode="relative" rAng="0" ptsTypes="AAAAA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26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Picture backgroun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024" y="0"/>
            <a:ext cx="1219802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Овальная выноска 3"/>
          <p:cNvSpPr/>
          <p:nvPr/>
        </p:nvSpPr>
        <p:spPr>
          <a:xfrm>
            <a:off x="1418252" y="1000889"/>
            <a:ext cx="4693297" cy="1723398"/>
          </a:xfrm>
          <a:prstGeom prst="wedgeEllipseCallout">
            <a:avLst/>
          </a:prstGeom>
          <a:solidFill>
            <a:schemeClr val="lt1">
              <a:alpha val="87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78" name="Picture 6" descr="Picture background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766" b="97690" l="9918" r="89946">
                        <a14:foregroundMark x1="27446" y1="81929" x2="28533" y2="91033"/>
                        <a14:foregroundMark x1="44293" y1="89946" x2="43886" y2="97690"/>
                        <a14:foregroundMark x1="46196" y1="88043" x2="52717" y2="83288"/>
                        <a14:foregroundMark x1="31522" y1="82065" x2="38587" y2="78125"/>
                        <a14:foregroundMark x1="38723" y1="50408" x2="31386" y2="55842"/>
                        <a14:foregroundMark x1="46196" y1="42935" x2="50815" y2="4782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2124" y="2379623"/>
            <a:ext cx="2951519" cy="29515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Picture background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97457" l="3397" r="100000">
                        <a14:foregroundMark x1="64266" y1="21668" x2="62228" y2="2126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2637" y="2821542"/>
            <a:ext cx="2902226" cy="3876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5734278" y="2547257"/>
            <a:ext cx="6457722" cy="2640635"/>
          </a:xfrm>
          <a:custGeom>
            <a:avLst/>
            <a:gdLst>
              <a:gd name="connsiteX0" fmla="*/ 0 w 6392408"/>
              <a:gd name="connsiteY0" fmla="*/ 0 h 2640635"/>
              <a:gd name="connsiteX1" fmla="*/ 6392408 w 6392408"/>
              <a:gd name="connsiteY1" fmla="*/ 0 h 2640635"/>
              <a:gd name="connsiteX2" fmla="*/ 6392408 w 6392408"/>
              <a:gd name="connsiteY2" fmla="*/ 2640635 h 2640635"/>
              <a:gd name="connsiteX3" fmla="*/ 0 w 6392408"/>
              <a:gd name="connsiteY3" fmla="*/ 2640635 h 2640635"/>
              <a:gd name="connsiteX4" fmla="*/ 0 w 6392408"/>
              <a:gd name="connsiteY4" fmla="*/ 0 h 2640635"/>
              <a:gd name="connsiteX0" fmla="*/ 0 w 6457722"/>
              <a:gd name="connsiteY0" fmla="*/ 9330 h 2640635"/>
              <a:gd name="connsiteX1" fmla="*/ 6457722 w 6457722"/>
              <a:gd name="connsiteY1" fmla="*/ 0 h 2640635"/>
              <a:gd name="connsiteX2" fmla="*/ 6457722 w 6457722"/>
              <a:gd name="connsiteY2" fmla="*/ 2640635 h 2640635"/>
              <a:gd name="connsiteX3" fmla="*/ 65314 w 6457722"/>
              <a:gd name="connsiteY3" fmla="*/ 2640635 h 2640635"/>
              <a:gd name="connsiteX4" fmla="*/ 0 w 6457722"/>
              <a:gd name="connsiteY4" fmla="*/ 9330 h 2640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457722" h="2640635">
                <a:moveTo>
                  <a:pt x="0" y="9330"/>
                </a:moveTo>
                <a:lnTo>
                  <a:pt x="6457722" y="0"/>
                </a:lnTo>
                <a:lnTo>
                  <a:pt x="6457722" y="2640635"/>
                </a:lnTo>
                <a:lnTo>
                  <a:pt x="65314" y="2640635"/>
                </a:lnTo>
                <a:lnTo>
                  <a:pt x="0" y="9330"/>
                </a:lnTo>
                <a:close/>
              </a:path>
            </a:pathLst>
          </a:cu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Rectangle 8"/>
          <p:cNvSpPr>
            <a:spLocks noChangeArrowheads="1"/>
          </p:cNvSpPr>
          <p:nvPr/>
        </p:nvSpPr>
        <p:spPr bwMode="auto">
          <a:xfrm>
            <a:off x="5799592" y="2578110"/>
            <a:ext cx="6290639" cy="2554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ahnschrift" panose="020B0502040204020203" pitchFamily="34" charset="0"/>
              </a:rPr>
              <a:t>Прочитай рассказ </a:t>
            </a:r>
            <a:r>
              <a:rPr lang="ru-RU" altLang="ru-RU" sz="1600" b="1" dirty="0" smtClean="0">
                <a:latin typeface="Bahnschrift" panose="020B0502040204020203" pitchFamily="34" charset="0"/>
              </a:rPr>
              <a:t>про</a:t>
            </a:r>
            <a:r>
              <a:rPr kumimoji="0" lang="ru-RU" alt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ahnschrift" panose="020B0502040204020203" pitchFamily="34" charset="0"/>
              </a:rPr>
              <a:t> лето. Найди в тексте все имена существительные, которые стоят в скобках. Поставь их в правильную форму, определи падеж,</a:t>
            </a:r>
            <a:r>
              <a:rPr kumimoji="0" lang="ru-RU" altLang="ru-RU" sz="16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Bahnschrift" panose="020B0502040204020203" pitchFamily="34" charset="0"/>
              </a:rPr>
              <a:t> запиши.</a:t>
            </a:r>
          </a:p>
          <a:p>
            <a:r>
              <a:rPr lang="ru-RU" sz="1600" dirty="0">
                <a:latin typeface="Bahnschrift" panose="020B0502040204020203" pitchFamily="34" charset="0"/>
                <a:cs typeface="Arial" panose="020B0604020202020204" pitchFamily="34" charset="0"/>
              </a:rPr>
              <a:t>Наступило долгожданное лето. Вчера мы всей семьёй поехали отдыхать на лесную (</a:t>
            </a:r>
            <a:r>
              <a:rPr lang="ru-RU" sz="1600" b="1" dirty="0">
                <a:latin typeface="Bahnschrift" panose="020B0502040204020203" pitchFamily="34" charset="0"/>
                <a:cs typeface="Arial" panose="020B0604020202020204" pitchFamily="34" charset="0"/>
              </a:rPr>
              <a:t>опушка</a:t>
            </a:r>
            <a:r>
              <a:rPr lang="ru-RU" sz="1600" dirty="0">
                <a:latin typeface="Bahnschrift" panose="020B0502040204020203" pitchFamily="34" charset="0"/>
                <a:cs typeface="Arial" panose="020B0604020202020204" pitchFamily="34" charset="0"/>
              </a:rPr>
              <a:t>). </a:t>
            </a:r>
          </a:p>
          <a:p>
            <a:r>
              <a:rPr lang="ru-RU" sz="1600" dirty="0">
                <a:latin typeface="Bahnschrift" panose="020B0502040204020203" pitchFamily="34" charset="0"/>
                <a:cs typeface="Arial" panose="020B0604020202020204" pitchFamily="34" charset="0"/>
              </a:rPr>
              <a:t>Дорога шла через широкое (</a:t>
            </a:r>
            <a:r>
              <a:rPr lang="ru-RU" sz="1600" b="1" dirty="0">
                <a:latin typeface="Bahnschrift" panose="020B0502040204020203" pitchFamily="34" charset="0"/>
                <a:cs typeface="Arial" panose="020B0604020202020204" pitchFamily="34" charset="0"/>
              </a:rPr>
              <a:t>поле</a:t>
            </a:r>
            <a:r>
              <a:rPr lang="ru-RU" sz="1600" dirty="0">
                <a:latin typeface="Bahnschrift" panose="020B0502040204020203" pitchFamily="34" charset="0"/>
                <a:cs typeface="Arial" panose="020B0604020202020204" pitchFamily="34" charset="0"/>
              </a:rPr>
              <a:t>) и глубокий (</a:t>
            </a:r>
            <a:r>
              <a:rPr lang="ru-RU" sz="1600" b="1" dirty="0">
                <a:latin typeface="Bahnschrift" panose="020B0502040204020203" pitchFamily="34" charset="0"/>
                <a:cs typeface="Arial" panose="020B0604020202020204" pitchFamily="34" charset="0"/>
              </a:rPr>
              <a:t>овраг</a:t>
            </a:r>
            <a:r>
              <a:rPr lang="ru-RU" sz="1600" dirty="0">
                <a:latin typeface="Bahnschrift" panose="020B0502040204020203" pitchFamily="34" charset="0"/>
                <a:cs typeface="Arial" panose="020B0604020202020204" pitchFamily="34" charset="0"/>
              </a:rPr>
              <a:t>). Папа нёс тяжёлый рюкзак с едой, а я держал в руках карту </a:t>
            </a:r>
            <a:r>
              <a:rPr lang="ru-RU" sz="1600" b="1" dirty="0">
                <a:latin typeface="Bahnschrift" panose="020B0502040204020203" pitchFamily="34" charset="0"/>
                <a:cs typeface="Arial" panose="020B0604020202020204" pitchFamily="34" charset="0"/>
              </a:rPr>
              <a:t>(местность)</a:t>
            </a:r>
            <a:r>
              <a:rPr lang="ru-RU" sz="1600" dirty="0">
                <a:latin typeface="Bahnschrift" panose="020B0502040204020203" pitchFamily="34" charset="0"/>
                <a:cs typeface="Arial" panose="020B0604020202020204" pitchFamily="34" charset="0"/>
              </a:rPr>
              <a:t>. Скоро мы вышли к быстрой (</a:t>
            </a:r>
            <a:r>
              <a:rPr lang="ru-RU" sz="1600" b="1" dirty="0">
                <a:latin typeface="Bahnschrift" panose="020B0502040204020203" pitchFamily="34" charset="0"/>
                <a:cs typeface="Arial" panose="020B0604020202020204" pitchFamily="34" charset="0"/>
              </a:rPr>
              <a:t>речка</a:t>
            </a:r>
            <a:r>
              <a:rPr lang="ru-RU" sz="1600" dirty="0">
                <a:latin typeface="Bahnschrift" panose="020B0502040204020203" pitchFamily="34" charset="0"/>
                <a:cs typeface="Arial" panose="020B0604020202020204" pitchFamily="34" charset="0"/>
              </a:rPr>
              <a:t>). Над голубой (</a:t>
            </a:r>
            <a:r>
              <a:rPr lang="ru-RU" sz="1600" b="1" dirty="0">
                <a:latin typeface="Bahnschrift" panose="020B0502040204020203" pitchFamily="34" charset="0"/>
                <a:cs typeface="Arial" panose="020B0604020202020204" pitchFamily="34" charset="0"/>
              </a:rPr>
              <a:t>вода</a:t>
            </a:r>
            <a:r>
              <a:rPr lang="ru-RU" sz="1600" dirty="0">
                <a:latin typeface="Bahnschrift" panose="020B0502040204020203" pitchFamily="34" charset="0"/>
                <a:cs typeface="Arial" panose="020B0604020202020204" pitchFamily="34" charset="0"/>
              </a:rPr>
              <a:t>) летали стрекозы. У самого (</a:t>
            </a:r>
            <a:r>
              <a:rPr lang="ru-RU" sz="1600" b="1" dirty="0">
                <a:latin typeface="Bahnschrift" panose="020B0502040204020203" pitchFamily="34" charset="0"/>
                <a:cs typeface="Arial" panose="020B0604020202020204" pitchFamily="34" charset="0"/>
              </a:rPr>
              <a:t>берег</a:t>
            </a:r>
            <a:r>
              <a:rPr lang="ru-RU" sz="1600" dirty="0">
                <a:latin typeface="Bahnschrift" panose="020B0502040204020203" pitchFamily="34" charset="0"/>
                <a:cs typeface="Arial" panose="020B0604020202020204" pitchFamily="34" charset="0"/>
              </a:rPr>
              <a:t>) рос высокий камыш.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506894" y="1303593"/>
            <a:ext cx="451601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>
                <a:latin typeface="Bahnschrift" panose="020B0502040204020203" pitchFamily="34" charset="0"/>
              </a:rPr>
              <a:t>— Странно… Только что она была здесь! Мила? Милочка! Ты где? </a:t>
            </a:r>
            <a:r>
              <a:rPr lang="ru-RU" sz="1600" dirty="0" smtClean="0">
                <a:latin typeface="Bahnschrift" panose="020B0502040204020203" pitchFamily="34" charset="0"/>
              </a:rPr>
              <a:t>Ау</a:t>
            </a:r>
            <a:r>
              <a:rPr lang="ru-RU" sz="1600" dirty="0">
                <a:latin typeface="Bahnschrift" panose="020B0502040204020203" pitchFamily="34" charset="0"/>
              </a:rPr>
              <a:t>! Может быть, ты спряталась за бабушкиной малиной? Или пошла считать капельки с </a:t>
            </a:r>
            <a:r>
              <a:rPr lang="ru-RU" sz="1600" dirty="0" err="1">
                <a:latin typeface="Bahnschrift" panose="020B0502040204020203" pitchFamily="34" charset="0"/>
              </a:rPr>
              <a:t>Пчелёнком</a:t>
            </a:r>
            <a:r>
              <a:rPr lang="ru-RU" sz="1600" dirty="0" smtClean="0">
                <a:latin typeface="Bahnschrift" panose="020B0502040204020203" pitchFamily="34" charset="0"/>
              </a:rPr>
              <a:t>?</a:t>
            </a:r>
          </a:p>
          <a:p>
            <a:pPr algn="ctr"/>
            <a:r>
              <a:rPr lang="ru-RU" sz="1600" dirty="0" smtClean="0">
                <a:latin typeface="Bahnschrift" panose="020B0502040204020203" pitchFamily="34" charset="0"/>
              </a:rPr>
              <a:t>Давай выполним задание.</a:t>
            </a:r>
            <a:endParaRPr lang="ru-RU" sz="1600" dirty="0">
              <a:latin typeface="Bahnschrif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55056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59166 0.10602 L -0.59049 0.11365 C -0.59023 0.11527 -0.58997 0.11643 -0.58958 0.11643 C -0.58906 0.11643 -0.5888 0.11527 -0.58854 0.11365 L -0.58724 0.10602 " pathEditMode="relative" rAng="0" ptsTypes="AAAAA">
                                      <p:cBhvr>
                                        <p:cTn id="16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100" y="50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87"/>
            <a:ext cx="12192000" cy="6854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Picture backgroun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7457" l="3397" r="100000">
                        <a14:foregroundMark x1="64266" y1="21668" x2="62228" y2="2126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903" y="2435694"/>
            <a:ext cx="2902226" cy="3876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Picture background"/>
          <p:cNvPicPr>
            <a:picLocks noGrp="1" noChangeAspect="1" noChangeArrowheads="1"/>
          </p:cNvPicPr>
          <p:nvPr>
            <p:ph idx="1"/>
          </p:nvPr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766" b="97690" l="9918" r="89946">
                        <a14:foregroundMark x1="27446" y1="81929" x2="28533" y2="91033"/>
                        <a14:foregroundMark x1="44293" y1="89946" x2="43886" y2="97690"/>
                        <a14:foregroundMark x1="46196" y1="88043" x2="52717" y2="83288"/>
                        <a14:foregroundMark x1="31522" y1="82065" x2="38587" y2="78125"/>
                        <a14:foregroundMark x1="38723" y1="50408" x2="31386" y2="55842"/>
                        <a14:foregroundMark x1="46196" y1="42935" x2="50815" y2="4782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3085" y="3061922"/>
            <a:ext cx="3039845" cy="3039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Объект 5"/>
          <p:cNvSpPr txBox="1">
            <a:spLocks/>
          </p:cNvSpPr>
          <p:nvPr/>
        </p:nvSpPr>
        <p:spPr>
          <a:xfrm>
            <a:off x="2130564" y="659953"/>
            <a:ext cx="4486275" cy="1775741"/>
          </a:xfrm>
          <a:prstGeom prst="wedgeEllipseCallout">
            <a:avLst/>
          </a:prstGeom>
          <a:solidFill>
            <a:schemeClr val="lt1">
              <a:alpha val="87000"/>
            </a:schemeClr>
          </a:solidFill>
          <a:ln w="12700" cap="flat" cmpd="sng" algn="ctr">
            <a:solidFill>
              <a:schemeClr val="tx1"/>
            </a:solidFill>
            <a:prstDash val="solid"/>
            <a:miter lim="800000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ru-RU" sz="1400" dirty="0" smtClean="0">
              <a:latin typeface="Bahnschrift" panose="020B0502040204020203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670351" y="1027906"/>
            <a:ext cx="340670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600" dirty="0" smtClean="0">
                <a:latin typeface="Bahnschrift" panose="020B0502040204020203" pitchFamily="34" charset="0"/>
              </a:rPr>
              <a:t>Кузя</a:t>
            </a:r>
            <a:r>
              <a:rPr lang="ru-RU" sz="1600" dirty="0">
                <a:latin typeface="Bahnschrift" panose="020B0502040204020203" pitchFamily="34" charset="0"/>
              </a:rPr>
              <a:t>! Ку-</a:t>
            </a:r>
            <a:r>
              <a:rPr lang="ru-RU" sz="1600" dirty="0" err="1">
                <a:latin typeface="Bahnschrift" panose="020B0502040204020203" pitchFamily="34" charset="0"/>
              </a:rPr>
              <a:t>узя</a:t>
            </a:r>
            <a:r>
              <a:rPr lang="ru-RU" sz="1600" dirty="0">
                <a:latin typeface="Bahnschrift" panose="020B0502040204020203" pitchFamily="34" charset="0"/>
              </a:rPr>
              <a:t>! Ты меня слышишь</a:t>
            </a:r>
            <a:r>
              <a:rPr lang="ru-RU" sz="1600" dirty="0" smtClean="0">
                <a:latin typeface="Bahnschrift" panose="020B0502040204020203" pitchFamily="34" charset="0"/>
              </a:rPr>
              <a:t>?  </a:t>
            </a:r>
            <a:endParaRPr lang="ru-RU" sz="1600" dirty="0">
              <a:latin typeface="Bahnschrift" panose="020B0502040204020203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294457" y="1275189"/>
            <a:ext cx="397187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>
                <a:latin typeface="Bahnschrift" panose="020B0502040204020203" pitchFamily="34" charset="0"/>
              </a:rPr>
              <a:t>Нужно его найти! Наверное, он опять мастерит что-то очень важное под корнем старой </a:t>
            </a:r>
            <a:r>
              <a:rPr lang="ru-RU" sz="1600" dirty="0" smtClean="0">
                <a:latin typeface="Bahnschrift" panose="020B0502040204020203" pitchFamily="34" charset="0"/>
              </a:rPr>
              <a:t>ивы.</a:t>
            </a:r>
            <a:endParaRPr lang="ru-RU" sz="1600" dirty="0">
              <a:latin typeface="Bahnschrift" panose="020B0502040204020203" pitchFamily="34" charset="0"/>
            </a:endParaRPr>
          </a:p>
        </p:txBody>
      </p:sp>
      <p:pic>
        <p:nvPicPr>
          <p:cNvPr id="10" name="Picture 4" descr="Picture background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2875" r="2843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68158"/>
          <a:stretch/>
        </p:blipFill>
        <p:spPr bwMode="auto">
          <a:xfrm rot="16543546">
            <a:off x="6161821" y="-467400"/>
            <a:ext cx="4474873" cy="6787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Picture background"/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2844" b="95735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26559" y="2511443"/>
            <a:ext cx="4433827" cy="3341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11"/>
          <a:srcRect t="31907" r="55411" b="1917"/>
          <a:stretch/>
        </p:blipFill>
        <p:spPr>
          <a:xfrm>
            <a:off x="6802902" y="2461102"/>
            <a:ext cx="4988144" cy="1729898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11"/>
          <a:srcRect l="47954" t="20510"/>
          <a:stretch/>
        </p:blipFill>
        <p:spPr>
          <a:xfrm>
            <a:off x="6802902" y="4191000"/>
            <a:ext cx="4989150" cy="178059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6780732" y="1876327"/>
            <a:ext cx="5032484" cy="5847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latin typeface="Bahnschrift" panose="020B0502040204020203" pitchFamily="34" charset="0"/>
              </a:rPr>
              <a:t>Заполни таблицу словами. Укажи их род и выдели окончание. Добавь по одному примеру</a:t>
            </a:r>
            <a:r>
              <a:rPr lang="ru-RU" sz="1600" dirty="0" smtClean="0">
                <a:latin typeface="Bahnschrift" panose="020B0502040204020203" pitchFamily="34" charset="0"/>
              </a:rPr>
              <a:t>.</a:t>
            </a:r>
            <a:endParaRPr lang="ru-RU" sz="1600" dirty="0">
              <a:latin typeface="Bahnschrif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22505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88502 0.05278 L -0.81797 0.09283 C -0.80403 0.10185 -0.7832 0.10672 -0.76107 0.10672 C -0.73607 0.10672 -0.71601 0.10185 -0.70208 0.09283 L -0.63502 0.05278 " pathEditMode="relative" rAng="0" ptsTypes="AAAAA">
                                      <p:cBhvr>
                                        <p:cTn id="21" dur="2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26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5" grpId="0"/>
      <p:bldP spid="6" grpId="0"/>
      <p:bldP spid="1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344" y="0"/>
            <a:ext cx="11959656" cy="6723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028" b="97917" l="30234" r="83906">
                        <a14:foregroundMark x1="34219" y1="56250" x2="35391" y2="98889"/>
                        <a14:foregroundMark x1="36328" y1="45972" x2="32422" y2="48472"/>
                        <a14:foregroundMark x1="31328" y1="44722" x2="32500" y2="43889"/>
                        <a14:foregroundMark x1="31250" y1="67917" x2="31953" y2="57222"/>
                        <a14:foregroundMark x1="31094" y1="74722" x2="30234" y2="77222"/>
                        <a14:foregroundMark x1="61563" y1="96250" x2="55000" y2="97083"/>
                        <a14:foregroundMark x1="75703" y1="95417" x2="70625" y2="96389"/>
                        <a14:foregroundMark x1="33047" y1="46806" x2="33047" y2="46528"/>
                        <a14:backgroundMark x1="32969" y1="42222" x2="33438" y2="46944"/>
                      </a14:backgroundRemoval>
                    </a14:imgEffect>
                  </a14:imgLayer>
                </a14:imgProps>
              </a:ext>
            </a:extLst>
          </a:blip>
          <a:srcRect l="30323" t="-1" r="14808" b="-137"/>
          <a:stretch/>
        </p:blipFill>
        <p:spPr>
          <a:xfrm>
            <a:off x="1261620" y="1676766"/>
            <a:ext cx="4460033" cy="4553340"/>
          </a:xfrm>
          <a:prstGeom prst="rect">
            <a:avLst/>
          </a:prstGeom>
        </p:spPr>
      </p:pic>
      <p:sp>
        <p:nvSpPr>
          <p:cNvPr id="7" name="Овальная выноска 6"/>
          <p:cNvSpPr/>
          <p:nvPr/>
        </p:nvSpPr>
        <p:spPr>
          <a:xfrm>
            <a:off x="1866556" y="761924"/>
            <a:ext cx="4693297" cy="1723398"/>
          </a:xfrm>
          <a:prstGeom prst="wedgeEllipseCallout">
            <a:avLst/>
          </a:prstGeom>
          <a:solidFill>
            <a:schemeClr val="lt1">
              <a:alpha val="87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2436615" y="1076602"/>
            <a:ext cx="365938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Bahnschrift" panose="020B0502040204020203" pitchFamily="34" charset="0"/>
              </a:rPr>
              <a:t>Неужели почти все в сборе?! Осталось только </a:t>
            </a:r>
            <a:r>
              <a:rPr lang="ru-RU" dirty="0" err="1" smtClean="0">
                <a:latin typeface="Bahnschrift" panose="020B0502040204020203" pitchFamily="34" charset="0"/>
              </a:rPr>
              <a:t>Пчелёнка</a:t>
            </a:r>
            <a:r>
              <a:rPr lang="ru-RU" dirty="0" smtClean="0">
                <a:latin typeface="Bahnschrift" panose="020B0502040204020203" pitchFamily="34" charset="0"/>
              </a:rPr>
              <a:t> дождаться. Наверное, он опять мёд собирает. </a:t>
            </a:r>
            <a:endParaRPr lang="ru-RU" dirty="0">
              <a:latin typeface="Bahnschrift" panose="020B0502040204020203" pitchFamily="34" charset="0"/>
            </a:endParaRPr>
          </a:p>
        </p:txBody>
      </p:sp>
      <p:pic>
        <p:nvPicPr>
          <p:cNvPr id="4102" name="Picture 6" descr="Picture background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26819" y="-66768"/>
            <a:ext cx="2046081" cy="2046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6693" b="96063" l="1531" r="96684"/>
                    </a14:imgEffect>
                  </a14:imgLayer>
                </a14:imgProps>
              </a:ext>
            </a:extLst>
          </a:blip>
          <a:srcRect b="9811"/>
          <a:stretch/>
        </p:blipFill>
        <p:spPr>
          <a:xfrm>
            <a:off x="9059536" y="70461"/>
            <a:ext cx="3380645" cy="1975620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6559853" y="2340881"/>
            <a:ext cx="5573053" cy="223111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6559853" y="2340746"/>
            <a:ext cx="563214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u="sng" dirty="0" smtClean="0">
                <a:latin typeface="Bahnschrift" panose="020B0502040204020203" pitchFamily="34" charset="0"/>
              </a:rPr>
              <a:t>Самостоятельная работа</a:t>
            </a:r>
          </a:p>
          <a:p>
            <a:r>
              <a:rPr lang="ru-RU" sz="1600" b="1" dirty="0">
                <a:latin typeface="Bahnschrift" panose="020B0502040204020203" pitchFamily="34" charset="0"/>
              </a:rPr>
              <a:t>Определи склонение и падеж выделенных слов. Выпиши их парами: слово — начальная форма</a:t>
            </a:r>
            <a:r>
              <a:rPr lang="ru-RU" sz="1600" dirty="0">
                <a:latin typeface="Bahnschrift" panose="020B0502040204020203" pitchFamily="34" charset="0"/>
              </a:rPr>
              <a:t>. </a:t>
            </a:r>
            <a:endParaRPr lang="ru-RU" sz="1600" dirty="0" smtClean="0">
              <a:latin typeface="Bahnschrift" panose="020B0502040204020203" pitchFamily="34" charset="0"/>
            </a:endParaRPr>
          </a:p>
          <a:p>
            <a:r>
              <a:rPr lang="ru-RU" sz="1600" dirty="0" smtClean="0">
                <a:latin typeface="Bahnschrift" panose="020B0502040204020203" pitchFamily="34" charset="0"/>
              </a:rPr>
              <a:t>Мы </a:t>
            </a:r>
            <a:r>
              <a:rPr lang="ru-RU" sz="1600" dirty="0">
                <a:latin typeface="Bahnschrift" panose="020B0502040204020203" pitchFamily="34" charset="0"/>
              </a:rPr>
              <a:t>любовались осенней </a:t>
            </a:r>
            <a:r>
              <a:rPr lang="ru-RU" sz="1600" b="1" dirty="0">
                <a:latin typeface="Bahnschrift" panose="020B0502040204020203" pitchFamily="34" charset="0"/>
              </a:rPr>
              <a:t>печью</a:t>
            </a:r>
            <a:r>
              <a:rPr lang="ru-RU" sz="1600" dirty="0">
                <a:latin typeface="Bahnschrift" panose="020B0502040204020203" pitchFamily="34" charset="0"/>
              </a:rPr>
              <a:t>. Мама растопила большую русскую </a:t>
            </a:r>
            <a:r>
              <a:rPr lang="ru-RU" sz="1600" b="1" dirty="0">
                <a:latin typeface="Bahnschrift" panose="020B0502040204020203" pitchFamily="34" charset="0"/>
              </a:rPr>
              <a:t>печь</a:t>
            </a:r>
            <a:r>
              <a:rPr lang="ru-RU" sz="1600" dirty="0">
                <a:latin typeface="Bahnschrift" panose="020B0502040204020203" pitchFamily="34" charset="0"/>
              </a:rPr>
              <a:t>.</a:t>
            </a:r>
          </a:p>
          <a:p>
            <a:r>
              <a:rPr lang="ru-RU" sz="1600" dirty="0" smtClean="0">
                <a:latin typeface="Bahnschrift" panose="020B0502040204020203" pitchFamily="34" charset="0"/>
              </a:rPr>
              <a:t>Конь </a:t>
            </a:r>
            <a:r>
              <a:rPr lang="ru-RU" sz="1600" dirty="0">
                <a:latin typeface="Bahnschrift" panose="020B0502040204020203" pitchFamily="34" charset="0"/>
              </a:rPr>
              <a:t>мчался по широкой </a:t>
            </a:r>
            <a:r>
              <a:rPr lang="ru-RU" sz="1600" b="1" dirty="0">
                <a:latin typeface="Bahnschrift" panose="020B0502040204020203" pitchFamily="34" charset="0"/>
              </a:rPr>
              <a:t>площади</a:t>
            </a:r>
            <a:r>
              <a:rPr lang="ru-RU" sz="1600" dirty="0">
                <a:latin typeface="Bahnschrift" panose="020B0502040204020203" pitchFamily="34" charset="0"/>
              </a:rPr>
              <a:t>. На центральной </a:t>
            </a:r>
            <a:r>
              <a:rPr lang="ru-RU" sz="1600" b="1" dirty="0">
                <a:latin typeface="Bahnschrift" panose="020B0502040204020203" pitchFamily="34" charset="0"/>
              </a:rPr>
              <a:t>площади</a:t>
            </a:r>
            <a:r>
              <a:rPr lang="ru-RU" sz="1600" dirty="0">
                <a:latin typeface="Bahnschrift" panose="020B0502040204020203" pitchFamily="34" charset="0"/>
              </a:rPr>
              <a:t> проходил парад.</a:t>
            </a:r>
          </a:p>
          <a:p>
            <a:r>
              <a:rPr lang="ru-RU" sz="1600" dirty="0">
                <a:latin typeface="Bahnschrift" panose="020B0502040204020203" pitchFamily="34" charset="0"/>
              </a:rPr>
              <a:t>Врач подошёл к </a:t>
            </a:r>
            <a:r>
              <a:rPr lang="ru-RU" sz="1600" dirty="0" smtClean="0">
                <a:latin typeface="Bahnschrift" panose="020B0502040204020203" pitchFamily="34" charset="0"/>
              </a:rPr>
              <a:t>больному </a:t>
            </a:r>
            <a:r>
              <a:rPr lang="ru-RU" sz="1600" b="1" dirty="0">
                <a:latin typeface="Bahnschrift" panose="020B0502040204020203" pitchFamily="34" charset="0"/>
              </a:rPr>
              <a:t>Сергею</a:t>
            </a:r>
            <a:r>
              <a:rPr lang="ru-RU" sz="1600" dirty="0">
                <a:latin typeface="Bahnschrift" panose="020B0502040204020203" pitchFamily="34" charset="0"/>
              </a:rPr>
              <a:t>. Я написал письмо своему другу </a:t>
            </a:r>
            <a:r>
              <a:rPr lang="ru-RU" sz="1600" b="1" dirty="0">
                <a:latin typeface="Bahnschrift" panose="020B0502040204020203" pitchFamily="34" charset="0"/>
              </a:rPr>
              <a:t>Андрею</a:t>
            </a:r>
            <a:r>
              <a:rPr lang="ru-RU" sz="1600" dirty="0">
                <a:latin typeface="Bahnschrift" panose="020B0502040204020203" pitchFamily="34" charset="0"/>
              </a:rPr>
              <a:t>.</a:t>
            </a:r>
          </a:p>
          <a:p>
            <a:endParaRPr lang="ru-RU" sz="1600" dirty="0">
              <a:latin typeface="Bahnschrif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65841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60625 0.66829 L -0.53919 0.70834 C -0.52526 0.71736 -0.5043 0.72222 -0.48229 0.72222 C -0.45729 0.72222 -0.43724 0.71736 -0.42331 0.70834 L -0.35625 0.66829 " pathEditMode="relative" rAng="0" ptsTypes="AAAAA">
                                      <p:cBhvr>
                                        <p:cTn id="19" dur="2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26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6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466" y="0"/>
            <a:ext cx="12009534" cy="6755363"/>
          </a:xfrm>
          <a:prstGeom prst="rect">
            <a:avLst/>
          </a:prstGeom>
        </p:spPr>
      </p:pic>
      <p:pic>
        <p:nvPicPr>
          <p:cNvPr id="5" name="Picture 6" descr="Picture backgroun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766" b="97690" l="9918" r="89946">
                        <a14:foregroundMark x1="27446" y1="81929" x2="28533" y2="91033"/>
                        <a14:foregroundMark x1="44293" y1="89946" x2="43886" y2="97690"/>
                        <a14:foregroundMark x1="46196" y1="88043" x2="52717" y2="83288"/>
                        <a14:foregroundMark x1="31522" y1="82065" x2="38587" y2="78125"/>
                        <a14:foregroundMark x1="38723" y1="50408" x2="31386" y2="55842"/>
                        <a14:foregroundMark x1="46196" y1="42935" x2="50815" y2="4782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942" y="511284"/>
            <a:ext cx="3039845" cy="3039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Овальная выноска 5"/>
          <p:cNvSpPr/>
          <p:nvPr/>
        </p:nvSpPr>
        <p:spPr>
          <a:xfrm>
            <a:off x="8500187" y="-6528"/>
            <a:ext cx="3509347" cy="1832153"/>
          </a:xfrm>
          <a:prstGeom prst="wedgeEllipseCallout">
            <a:avLst/>
          </a:prstGeom>
          <a:solidFill>
            <a:schemeClr val="lt1">
              <a:alpha val="87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8965164" y="309383"/>
            <a:ext cx="26592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Bahnschrift" panose="020B0502040204020203" pitchFamily="34" charset="0"/>
              </a:rPr>
              <a:t>Ура! Теперь все друзья рядом, можно и поиграть. Спасибо тебе, друг, за помощь.</a:t>
            </a:r>
            <a:endParaRPr lang="ru-RU" dirty="0">
              <a:latin typeface="Bahnschrif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52470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latin typeface="Bahnschrift" panose="020B0502040204020203" pitchFamily="34" charset="0"/>
              </a:rPr>
              <a:t>Оцени свою работу</a:t>
            </a:r>
            <a:endParaRPr lang="ru-RU" dirty="0">
              <a:latin typeface="Bahnschrift" panose="020B0502040204020203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35979" l="1412" r="19059">
                        <a14:foregroundMark x1="7412" y1="5996" x2="9647" y2="5291"/>
                        <a14:foregroundMark x1="6118" y1="5291" x2="6118" y2="4409"/>
                        <a14:foregroundMark x1="5765" y1="4938" x2="6353" y2="5820"/>
                      </a14:backgroundRemoval>
                    </a14:imgEffect>
                  </a14:imgLayer>
                </a14:imgProps>
              </a:ext>
            </a:extLst>
          </a:blip>
          <a:srcRect r="84367" b="64457"/>
          <a:stretch/>
        </p:blipFill>
        <p:spPr>
          <a:xfrm>
            <a:off x="1956384" y="1942836"/>
            <a:ext cx="1298510" cy="1969372"/>
          </a:xfrm>
          <a:prstGeom prst="rect">
            <a:avLst/>
          </a:prstGeom>
        </p:spPr>
      </p:pic>
      <p:pic>
        <p:nvPicPr>
          <p:cNvPr id="6146" name="Picture 2" descr="https://i.pinimg.com/736x/e5/ff/9c/e5ff9c5b615b23afe56519b6d92073f1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837" b="81837" l="11005" r="91033">
                        <a14:foregroundMark x1="26223" y1="5510" x2="37772" y2="29184"/>
                        <a14:backgroundMark x1="66033" y1="9592" x2="77310" y2="2898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7438" y="1832303"/>
            <a:ext cx="7483151" cy="4981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ttps://i.pinimg.com/736x/e5/ff/9c/e5ff9c5b615b23afe56519b6d92073f1.jpg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3" b="45510" l="41304" r="5910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3993" y="4053823"/>
            <a:ext cx="9039807" cy="6018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https://i.pinimg.com/736x/e5/ff/9c/e5ff9c5b615b23afe56519b6d92073f1.jpg"/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2449" b="69592" l="58832" r="76495">
                        <a14:foregroundMark x1="61957" y1="51633" x2="64674" y2="55918"/>
                        <a14:foregroundMark x1="66984" y1="66735" x2="76495" y2="65510"/>
                        <a14:backgroundMark x1="75543" y1="66327" x2="72418" y2="68163"/>
                        <a14:backgroundMark x1="74728" y1="63878" x2="75000" y2="68367"/>
                        <a14:backgroundMark x1="74864" y1="66327" x2="74185" y2="63673"/>
                        <a14:backgroundMark x1="75679" y1="65510" x2="75815" y2="62653"/>
                        <a14:backgroundMark x1="73777" y1="62653" x2="74321" y2="67143"/>
                        <a14:backgroundMark x1="72690" y1="65510" x2="77174" y2="6530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4749" y="2205101"/>
            <a:ext cx="8371050" cy="5573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Овал 5"/>
          <p:cNvSpPr/>
          <p:nvPr/>
        </p:nvSpPr>
        <p:spPr>
          <a:xfrm>
            <a:off x="106526" y="2091926"/>
            <a:ext cx="2060509" cy="886408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184312" y="2205101"/>
            <a:ext cx="19049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latin typeface="Bahnschrift" panose="020B0502040204020203" pitchFamily="34" charset="0"/>
              </a:rPr>
              <a:t>Ох, как было трудно сегодня!</a:t>
            </a:r>
            <a:endParaRPr lang="ru-RU" sz="1600" dirty="0">
              <a:latin typeface="Bahnschrift" panose="020B0502040204020203" pitchFamily="34" charset="0"/>
            </a:endParaRPr>
          </a:p>
        </p:txBody>
      </p:sp>
      <p:sp>
        <p:nvSpPr>
          <p:cNvPr id="11" name="Овал 10"/>
          <p:cNvSpPr/>
          <p:nvPr/>
        </p:nvSpPr>
        <p:spPr>
          <a:xfrm>
            <a:off x="7210232" y="1757725"/>
            <a:ext cx="2060509" cy="1220609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>
              <a:latin typeface="Bahnschrift" panose="020B0502040204020203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392210" y="1930025"/>
            <a:ext cx="16701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latin typeface="Bahnschrift" panose="020B0502040204020203" pitchFamily="34" charset="0"/>
              </a:rPr>
              <a:t>Задания были очень легкие и я справился</a:t>
            </a:r>
            <a:endParaRPr lang="ru-RU" sz="1600" dirty="0">
              <a:latin typeface="Bahnschrift" panose="020B0502040204020203" pitchFamily="34" charset="0"/>
            </a:endParaRPr>
          </a:p>
        </p:txBody>
      </p:sp>
      <p:sp>
        <p:nvSpPr>
          <p:cNvPr id="13" name="Овал 12"/>
          <p:cNvSpPr/>
          <p:nvPr/>
        </p:nvSpPr>
        <p:spPr>
          <a:xfrm>
            <a:off x="3953848" y="3912207"/>
            <a:ext cx="2167034" cy="1424903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Овал 13"/>
          <p:cNvSpPr/>
          <p:nvPr/>
        </p:nvSpPr>
        <p:spPr>
          <a:xfrm>
            <a:off x="9640080" y="2973196"/>
            <a:ext cx="2060509" cy="1111034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4217438" y="4196401"/>
            <a:ext cx="16003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latin typeface="Bahnschrift" panose="020B0502040204020203" pitchFamily="34" charset="0"/>
              </a:rPr>
              <a:t>Было </a:t>
            </a:r>
            <a:r>
              <a:rPr lang="ru-RU" sz="1600" dirty="0" smtClean="0">
                <a:latin typeface="Bahnschrift" panose="020B0502040204020203" pitchFamily="34" charset="0"/>
              </a:rPr>
              <a:t>сложно, </a:t>
            </a:r>
            <a:r>
              <a:rPr lang="ru-RU" sz="1600" dirty="0" smtClean="0">
                <a:latin typeface="Bahnschrift" panose="020B0502040204020203" pitchFamily="34" charset="0"/>
              </a:rPr>
              <a:t>но я все понял и справился</a:t>
            </a:r>
            <a:endParaRPr lang="ru-RU" sz="1600" dirty="0">
              <a:latin typeface="Bahnschrift" panose="020B0502040204020203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858570" y="3105235"/>
            <a:ext cx="16235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latin typeface="Bahnschrift" panose="020B0502040204020203" pitchFamily="34" charset="0"/>
              </a:rPr>
              <a:t>Я не понял тему, нужно еще повторить</a:t>
            </a:r>
            <a:endParaRPr lang="ru-RU" sz="1600" dirty="0">
              <a:latin typeface="Bahnschrif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8913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1477</TotalTime>
  <Words>360</Words>
  <Application>Microsoft Office PowerPoint</Application>
  <PresentationFormat>Широкоэкранный</PresentationFormat>
  <Paragraphs>27</Paragraphs>
  <Slides>7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2" baseType="lpstr">
      <vt:lpstr>Arial</vt:lpstr>
      <vt:lpstr>Bahnschrift</vt:lpstr>
      <vt:lpstr>Calibri</vt:lpstr>
      <vt:lpstr>Calibri Light</vt:lpstr>
      <vt:lpstr>Тема Office</vt:lpstr>
      <vt:lpstr>Урок русского языка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Оцени свою работу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Урок математики</dc:title>
  <dc:creator>Юлия Белобородова</dc:creator>
  <cp:lastModifiedBy>Юлия Белобородова</cp:lastModifiedBy>
  <cp:revision>25</cp:revision>
  <dcterms:created xsi:type="dcterms:W3CDTF">2026-07-21T05:25:12Z</dcterms:created>
  <dcterms:modified xsi:type="dcterms:W3CDTF">2026-09-03T15:30:10Z</dcterms:modified>
</cp:coreProperties>
</file>