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3" r:id="rId4"/>
  </p:sldMasterIdLst>
  <p:handoutMasterIdLst>
    <p:handoutMasterId r:id="rId31"/>
  </p:handoutMasterIdLst>
  <p:sldIdLst>
    <p:sldId id="283" r:id="rId5"/>
    <p:sldId id="268" r:id="rId6"/>
    <p:sldId id="259" r:id="rId7"/>
    <p:sldId id="258" r:id="rId8"/>
    <p:sldId id="260" r:id="rId9"/>
    <p:sldId id="261" r:id="rId10"/>
    <p:sldId id="264" r:id="rId11"/>
    <p:sldId id="285" r:id="rId12"/>
    <p:sldId id="278" r:id="rId13"/>
    <p:sldId id="266" r:id="rId14"/>
    <p:sldId id="270" r:id="rId15"/>
    <p:sldId id="272" r:id="rId16"/>
    <p:sldId id="286" r:id="rId17"/>
    <p:sldId id="263" r:id="rId18"/>
    <p:sldId id="274" r:id="rId19"/>
    <p:sldId id="284" r:id="rId20"/>
    <p:sldId id="273" r:id="rId21"/>
    <p:sldId id="275" r:id="rId22"/>
    <p:sldId id="279" r:id="rId23"/>
    <p:sldId id="276" r:id="rId24"/>
    <p:sldId id="277" r:id="rId25"/>
    <p:sldId id="280" r:id="rId26"/>
    <p:sldId id="281" r:id="rId27"/>
    <p:sldId id="282" r:id="rId28"/>
    <p:sldId id="267" r:id="rId29"/>
    <p:sldId id="265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71" autoAdjust="0"/>
    <p:restoredTop sz="94624" autoAdjust="0"/>
  </p:normalViewPr>
  <p:slideViewPr>
    <p:cSldViewPr snapToGrid="0">
      <p:cViewPr>
        <p:scale>
          <a:sx n="84" d="100"/>
          <a:sy n="84" d="100"/>
        </p:scale>
        <p:origin x="-168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46"/>
    </p:cViewPr>
  </p:sorter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png"/><Relationship Id="rId5" Type="http://schemas.openxmlformats.org/officeDocument/2006/relationships/image" Target="../media/image10.png"/><Relationship Id="rId4" Type="http://schemas.openxmlformats.org/officeDocument/2006/relationships/image" Target="../media/image2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9.png"/><Relationship Id="rId4" Type="http://schemas.openxmlformats.org/officeDocument/2006/relationships/image" Target="../media/image24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1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6.png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1/13/2022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61611748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679045" y="2569706"/>
            <a:ext cx="5493984" cy="699587"/>
          </a:xfrm>
          <a:prstGeom prst="rect">
            <a:avLst/>
          </a:prstGeom>
        </p:spPr>
        <p:txBody>
          <a:bodyPr/>
          <a:lstStyle>
            <a:lvl1pPr>
              <a:defRPr sz="40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253" y="3701964"/>
            <a:ext cx="1008264" cy="6034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07" y="144010"/>
            <a:ext cx="798187" cy="5240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21" y="4305451"/>
            <a:ext cx="365839" cy="29189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55" y="3514890"/>
            <a:ext cx="342592" cy="37414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783" y="3126050"/>
            <a:ext cx="331469" cy="77767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555" y="668011"/>
            <a:ext cx="1077995" cy="138791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801" y="1727119"/>
            <a:ext cx="623266" cy="6576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444676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4.81481E-6 C -0.00833 0.00278 -0.01823 0.0051 -0.0237 0.01181 C -0.02904 0.01945 -0.03255 0.02963 -0.03633 0.03982 C -0.04023 0.04977 -0.0401 0.06088 -0.03997 0.07223 C -0.03958 0.08264 -0.03867 0.09468 -0.03359 0.10695 C -0.02969 0.11852 -0.02148 0.13056 -0.01185 0.14121 C -0.00352 0.15163 0.00716 0.16088 0.01823 0.16922 C 0.02917 0.17663 0.04062 0.18311 0.05104 0.18704 C 0.06276 0.19121 0.07344 0.1926 0.08372 0.19028 C 0.09271 0.18843 0.10117 0.18496 0.10755 0.17778 C 0.11328 0.17153 0.11745 0.16065 0.11888 0.15047 C 0.12201 0.14213 0.12227 0.12987 0.11901 0.11783 C 0.11628 0.10649 0.10911 0.09514 0.09857 0.08588 C 0.0875 0.07686 0.07591 0.07431 0.06719 0.07593 C 0.05951 0.07848 0.05326 0.08565 0.05013 0.0963 C 0.04818 0.10764 0.0474 0.11852 0.05052 0.12987 C 0.05378 0.14098 0.0526 0.14213 0.0694 0.16389 C 0.08424 0.18519 0.10156 0.19075 0.11224 0.19723 C 0.12214 0.20278 0.13112 0.20371 0.14219 0.20625 C 0.1543 0.20788 0.16536 0.2051 0.17279 0.20163 C 0.18099 0.19885 0.18477 0.19144 0.19102 0.17963 C 0.19648 0.1669 0.19792 0.16065 0.19935 0.14977 C 0.20104 0.13959 0.20286 0.12917 0.20508 0.11899 " pathEditMode="relative" rAng="1020000" ptsTypes="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121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7 L 0.13047 -0.08264 C 0.15768 -0.10069 0.19831 -0.11157 0.24115 -0.11157 C 0.28985 -0.11157 0.32891 -0.10069 0.35612 -0.08264 L 0.48698 -3.7037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49" y="-5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7 L -0.47812 -0.0141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7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7838 0.00463 " pathEditMode="relative" rAng="0" ptsTypes="AA">
                                      <p:cBhvr>
                                        <p:cTn id="1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9" y="2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6 L 0.03242 0.20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00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48148E-6 L -0.18568 -0.187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45" y="-935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10" y="3719630"/>
            <a:ext cx="749676" cy="775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36" y="4946754"/>
            <a:ext cx="1313458" cy="4017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1" y="1608417"/>
            <a:ext cx="1180646" cy="601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34" y="3462687"/>
            <a:ext cx="785245" cy="7783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52" y="560779"/>
            <a:ext cx="1131863" cy="969486"/>
          </a:xfrm>
          <a:prstGeom prst="rect">
            <a:avLst/>
          </a:prstGeom>
        </p:spPr>
      </p:pic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92314002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5" y="1731776"/>
            <a:ext cx="973361" cy="12532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85" y="991277"/>
            <a:ext cx="523657" cy="14160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15" y="3758386"/>
            <a:ext cx="916723" cy="7314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286" y="147017"/>
            <a:ext cx="722633" cy="717650"/>
          </a:xfrm>
          <a:prstGeom prst="rect">
            <a:avLst/>
          </a:prstGeom>
        </p:spPr>
      </p:pic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1865199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71" y="182485"/>
            <a:ext cx="623266" cy="657619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43" y="923337"/>
            <a:ext cx="798187" cy="524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63708965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98" y="696303"/>
            <a:ext cx="1077995" cy="13879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323990"/>
            <a:ext cx="526988" cy="1425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2105282"/>
            <a:ext cx="829574" cy="8238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13" y="5101326"/>
            <a:ext cx="895279" cy="455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" y="1529530"/>
            <a:ext cx="1153102" cy="987678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03333563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873" y="3758386"/>
            <a:ext cx="861745" cy="7814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4385598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978" y="1491330"/>
            <a:ext cx="1404330" cy="7150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" y="1749087"/>
            <a:ext cx="1175655" cy="10069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486" y="6032241"/>
            <a:ext cx="1008264" cy="6034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9348" y="4859421"/>
            <a:ext cx="1798138" cy="570115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9228733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4" y="2779905"/>
            <a:ext cx="331469" cy="777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99" y="3843003"/>
            <a:ext cx="408487" cy="3451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7" y="1753346"/>
            <a:ext cx="342592" cy="3741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794" y="3643668"/>
            <a:ext cx="386095" cy="423459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54290630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249293"/>
            <a:ext cx="798187" cy="524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06" y="1390262"/>
            <a:ext cx="678815" cy="7182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474" y="1031437"/>
            <a:ext cx="762565" cy="1223076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60512670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004" y="4423435"/>
            <a:ext cx="870858" cy="864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070" y="3193142"/>
            <a:ext cx="680703" cy="663421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25441459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611" y="1153529"/>
            <a:ext cx="1390613" cy="11911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75" y="2281641"/>
            <a:ext cx="795802" cy="127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81" y="5063752"/>
            <a:ext cx="1108023" cy="5642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762" y="63328"/>
            <a:ext cx="726094" cy="7683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84" y="428151"/>
            <a:ext cx="758559" cy="4943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1224982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1/13/2022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2630"/>
            <a:ext cx="2806383" cy="32453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310" y="2319185"/>
            <a:ext cx="3911690" cy="45388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682" r:id="rId14"/>
    <p:sldLayoutId id="2147483683" r:id="rId15"/>
    <p:sldLayoutId id="2147483684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40.png"/><Relationship Id="rId7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2.png"/><Relationship Id="rId7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39.jpeg"/><Relationship Id="rId4" Type="http://schemas.openxmlformats.org/officeDocument/2006/relationships/image" Target="../media/image7.png"/><Relationship Id="rId9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1.pn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2.png"/><Relationship Id="rId4" Type="http://schemas.openxmlformats.org/officeDocument/2006/relationships/image" Target="../media/image25.png"/><Relationship Id="rId9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image" Target="../media/image43.jpeg"/><Relationship Id="rId5" Type="http://schemas.openxmlformats.org/officeDocument/2006/relationships/image" Target="../media/image10.png"/><Relationship Id="rId10" Type="http://schemas.openxmlformats.org/officeDocument/2006/relationships/image" Target="../media/image42.jpeg"/><Relationship Id="rId4" Type="http://schemas.openxmlformats.org/officeDocument/2006/relationships/image" Target="../media/image9.png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9.png"/><Relationship Id="rId7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50.jpeg"/><Relationship Id="rId5" Type="http://schemas.openxmlformats.org/officeDocument/2006/relationships/image" Target="../media/image4.png"/><Relationship Id="rId10" Type="http://schemas.openxmlformats.org/officeDocument/2006/relationships/image" Target="../media/image49.jpeg"/><Relationship Id="rId4" Type="http://schemas.openxmlformats.org/officeDocument/2006/relationships/image" Target="../media/image30.png"/><Relationship Id="rId9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3.png"/><Relationship Id="rId7" Type="http://schemas.openxmlformats.org/officeDocument/2006/relationships/audio" Target="../media/audio2.wav"/><Relationship Id="rId12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image" Target="../media/image61.jpeg"/><Relationship Id="rId5" Type="http://schemas.openxmlformats.org/officeDocument/2006/relationships/image" Target="../media/image32.png"/><Relationship Id="rId10" Type="http://schemas.openxmlformats.org/officeDocument/2006/relationships/image" Target="../media/image60.jpeg"/><Relationship Id="rId4" Type="http://schemas.openxmlformats.org/officeDocument/2006/relationships/image" Target="../media/image7.png"/><Relationship Id="rId9" Type="http://schemas.openxmlformats.org/officeDocument/2006/relationships/image" Target="../media/image5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31.png"/><Relationship Id="rId7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24.png"/><Relationship Id="rId4" Type="http://schemas.openxmlformats.org/officeDocument/2006/relationships/image" Target="../media/image10.png"/><Relationship Id="rId9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45" y="1"/>
            <a:ext cx="12327888" cy="684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61" y="642918"/>
            <a:ext cx="8112224" cy="2574415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проект:</a:t>
            </a:r>
            <a:br>
              <a:rPr lang="ru-RU" sz="4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«Мир домашних животных» </a:t>
            </a:r>
            <a:r>
              <a:rPr lang="ru-RU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 мл. группа)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91733" y="4398496"/>
            <a:ext cx="7552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Саввинская Слобода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    </a:t>
            </a:r>
            <a:r>
              <a:rPr lang="en-US" b="1" dirty="0" smtClean="0">
                <a:solidFill>
                  <a:srgbClr val="FF0000"/>
                </a:solidFill>
              </a:rPr>
              <a:t>   </a:t>
            </a:r>
            <a:r>
              <a:rPr lang="ru-RU" b="1" dirty="0" smtClean="0">
                <a:solidFill>
                  <a:srgbClr val="FF0000"/>
                </a:solidFill>
              </a:rPr>
              <a:t> 2021-2022 </a:t>
            </a:r>
            <a:r>
              <a:rPr lang="ru-RU" b="1" dirty="0" err="1" smtClean="0">
                <a:solidFill>
                  <a:srgbClr val="FF0000"/>
                </a:solidFill>
              </a:rPr>
              <a:t>уч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3973688"/>
            <a:ext cx="680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КОРОЛЬКОВА Н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БАШКИРОВА Н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340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5" y="1731776"/>
            <a:ext cx="973361" cy="1253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85" y="991277"/>
            <a:ext cx="523657" cy="14160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15" y="3758386"/>
            <a:ext cx="916723" cy="7314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286" y="147017"/>
            <a:ext cx="722633" cy="71765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1B893A22-E0B9-4B02-B465-602BC164F3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EA5C261-4960-4AE8-84AD-1898460A37E6}"/>
              </a:ext>
            </a:extLst>
          </p:cNvPr>
          <p:cNvSpPr txBox="1"/>
          <p:nvPr/>
        </p:nvSpPr>
        <p:spPr>
          <a:xfrm>
            <a:off x="4634946" y="155719"/>
            <a:ext cx="3319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E32677E-05FB-4E47-BE84-686306713CE4}"/>
              </a:ext>
            </a:extLst>
          </p:cNvPr>
          <p:cNvSpPr txBox="1"/>
          <p:nvPr/>
        </p:nvSpPr>
        <p:spPr>
          <a:xfrm>
            <a:off x="284919" y="678939"/>
            <a:ext cx="12019721" cy="575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экологический, информационно – познавательный, групповой, краткосрочный.</a:t>
            </a:r>
          </a:p>
          <a:p>
            <a:pPr>
              <a:spcBef>
                <a:spcPts val="600"/>
              </a:spcBef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кологическое образование ребенка необходимо начинать со знакомства с объектами природы ближайшего окружения, с которыми ребенок сталкивается каждый день.</a:t>
            </a:r>
          </a:p>
          <a:p>
            <a:pPr>
              <a:spcBef>
                <a:spcPts val="1125"/>
              </a:spcBef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Одна из задач перед воспитателем – это заложить первые ориентиры в мире животных, как живых существ, обеспечить понимание первоначальных связей их в природе.</a:t>
            </a:r>
          </a:p>
          <a:p>
            <a:pPr>
              <a:spcBef>
                <a:spcPts val="1125"/>
              </a:spcBef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 проекта: 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знакомить детей с домашними животными, их связью со средой </a:t>
            </a:r>
            <a:r>
              <a:rPr lang="ru-RU" sz="21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обитания.</a:t>
            </a:r>
            <a:endParaRPr lang="ru-RU" sz="2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125"/>
              </a:spcBef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проекта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• расширить знания детей о домашних животных;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• формировать </a:t>
            </a:r>
            <a:r>
              <a:rPr lang="ru-RU" sz="21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умения: 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наблюдать, сравнивать, анализировать и отражать                      результаты наблюдений в разных видах творческой деятельности (театральной, игровой, музыкальной, художественной, продуктивной);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• развивать познавательную активность, мышление, воображение, коммуникативные навыки;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• воспитывать интерес к живой природе, развивать любознательность;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• формировать желание беречь и заботиться о братьях наших меньших.</a:t>
            </a:r>
          </a:p>
        </p:txBody>
      </p:sp>
    </p:spTree>
    <p:extLst>
      <p:ext uri="{BB962C8B-B14F-4D97-AF65-F5344CB8AC3E}">
        <p14:creationId xmlns="" xmlns:p14="http://schemas.microsoft.com/office/powerpoint/2010/main" val="20633048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323" y="4997226"/>
            <a:ext cx="1107942" cy="3388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9" y="1873862"/>
            <a:ext cx="958505" cy="4880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163" y="1097202"/>
            <a:ext cx="1393373" cy="11934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71" y="3792164"/>
            <a:ext cx="827313" cy="8556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3" y="2931886"/>
            <a:ext cx="932845" cy="92466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62541" y="304433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AF54C93-C63B-4B68-B1C4-F67B78B8055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84CC1AE-D0D2-4C16-B25E-020EFE263E27}"/>
              </a:ext>
            </a:extLst>
          </p:cNvPr>
          <p:cNvSpPr txBox="1"/>
          <p:nvPr/>
        </p:nvSpPr>
        <p:spPr>
          <a:xfrm>
            <a:off x="4227693" y="13784"/>
            <a:ext cx="3233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i="1" dirty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0A907E7-299C-4976-AE44-900B07EB9EEC}"/>
              </a:ext>
            </a:extLst>
          </p:cNvPr>
          <p:cNvSpPr txBox="1"/>
          <p:nvPr/>
        </p:nvSpPr>
        <p:spPr>
          <a:xfrm>
            <a:off x="288873" y="529021"/>
            <a:ext cx="11614254" cy="6388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первой младшей группы, родители,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 проекта: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18.10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29.10.2021г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родителями: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к совместной деятельности;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стенгазеты «Домашние питомцы»;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с детьми просматривание мультфильмов про домашних животных;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к оказанию помощи в сборе иллюстративного материала, раскрасок, мультфильмов, презентаций по теме проекта.</a:t>
            </a:r>
          </a:p>
          <a:p>
            <a:pPr>
              <a:spcBef>
                <a:spcPts val="1125"/>
              </a:spcBef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 проекта: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 детей устойчивого интереса к представителям животного мира – домашним животным;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включение родителей в педагогический процесс ДОУ, укрепление заинтересованности в сотрудничестве с детским садом;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привитие детям чувства любви и бережного отношения к 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животным</a:t>
            </a:r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b="1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детей представлений о том, что домашние животные играют в жизни человека важную роль, где они живут и чем питаются. </a:t>
            </a:r>
          </a:p>
          <a:p>
            <a:pPr lvl="0">
              <a:buClr>
                <a:srgbClr val="B31166">
                  <a:lumMod val="60000"/>
                  <a:lumOff val="40000"/>
                </a:srgbClr>
              </a:buClr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Вопрос, направляющий проект: </a:t>
            </a:r>
            <a:r>
              <a:rPr lang="ru-RU" sz="2800" b="1" i="1" dirty="0">
                <a:ln>
                  <a:solidFill>
                    <a:schemeClr val="accent3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</a:rPr>
              <a:t>«Кто они – эти домашние животные?»</a:t>
            </a:r>
            <a:endParaRPr lang="ru-RU" sz="2800" i="1" dirty="0">
              <a:ln>
                <a:solidFill>
                  <a:schemeClr val="accent3"/>
                </a:solidFill>
              </a:ln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5893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71" y="182485"/>
            <a:ext cx="623266" cy="6576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43" y="923337"/>
            <a:ext cx="798187" cy="524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sp>
        <p:nvSpPr>
          <p:cNvPr id="12" name="Прямоугольник 11">
            <a:hlinkClick r:id="" action="ppaction://hlinkshowjump?jump=nextslide">
              <a:snd r:embed="rId9" name="chimes.wav"/>
            </a:hlinkClick>
          </p:cNvPr>
          <p:cNvSpPr/>
          <p:nvPr/>
        </p:nvSpPr>
        <p:spPr>
          <a:xfrm>
            <a:off x="6862541" y="3092398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62541" y="1009480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7ACE4E8-506A-420B-8737-49231216EEA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8C04EF-378E-4CFC-B584-A14F3E256715}"/>
              </a:ext>
            </a:extLst>
          </p:cNvPr>
          <p:cNvSpPr txBox="1"/>
          <p:nvPr/>
        </p:nvSpPr>
        <p:spPr>
          <a:xfrm>
            <a:off x="3841496" y="110655"/>
            <a:ext cx="4907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Формы работы с детьми: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C9B554-2B1C-4228-AC31-A7028DD385ED}"/>
              </a:ext>
            </a:extLst>
          </p:cNvPr>
          <p:cNvSpPr txBox="1"/>
          <p:nvPr/>
        </p:nvSpPr>
        <p:spPr>
          <a:xfrm>
            <a:off x="386514" y="724742"/>
            <a:ext cx="11608845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на тему: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«Домашние животные», «Кто живет в деревне?», «Расскажи о своем любимце»  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Заучивание: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стихов, потешек, пословиц о домашних животных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литературы: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Маршак «Усатый полосатый»;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А.Барто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«Лошадка», «Пес», «Козленок»; В. Берестов «Котенок», «Коровушка»; Е. Чарушин «На нашем дворе», «Собака», «Корова»; В. Сутеев «Кто сказал мяу»; К. Ушинский «Коровка», «Лошадка», «Две козы», «Козел», «Два козлика»;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Л.Толстой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«Слушай меня, мой пес»; В. Жуковский «Котик и козлик»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«Верю – не верю», «Забавные зверята», «Ребятам о зверятах в деревне», </a:t>
            </a:r>
          </a:p>
          <a:p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«Назови ласково», «Летает, плавает, бежит», «Загадочные </a:t>
            </a:r>
          </a:p>
          <a:p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животные», «Кто как говорит», «Кто, чем питается», </a:t>
            </a:r>
          </a:p>
          <a:p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«Третий лишний» и т.д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интереса и любви к художественной 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литературе, развитие всех компонентов устной речи детей.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активного словаря детей с помощью новых слов.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 интереса к домашним животным. Формирование 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детей о разнообразии домашних животных,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логического и художественного мышления, внимания </a:t>
            </a:r>
          </a:p>
        </p:txBody>
      </p:sp>
    </p:spTree>
    <p:extLst>
      <p:ext uri="{BB962C8B-B14F-4D97-AF65-F5344CB8AC3E}">
        <p14:creationId xmlns="" xmlns:p14="http://schemas.microsoft.com/office/powerpoint/2010/main" val="13284120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98" y="696303"/>
            <a:ext cx="1077995" cy="13879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323990"/>
            <a:ext cx="526988" cy="14250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2105282"/>
            <a:ext cx="829574" cy="8238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13" y="5101326"/>
            <a:ext cx="895279" cy="4558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" y="1529530"/>
            <a:ext cx="1153102" cy="987678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sp>
        <p:nvSpPr>
          <p:cNvPr id="11" name="Прямоугольник 10">
            <a:hlinkClick r:id="" action="ppaction://hlinkshowjump?jump=nextslide">
              <a:snd r:embed="rId8" name="chimes.wav"/>
            </a:hlinkClick>
          </p:cNvPr>
          <p:cNvSpPr/>
          <p:nvPr/>
        </p:nvSpPr>
        <p:spPr>
          <a:xfrm>
            <a:off x="6862541" y="1009480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62541" y="304433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5DBB688-9647-40A2-8EA3-69E4935204F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6" y="0"/>
            <a:ext cx="1219199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939740C-8079-4AE6-9F96-2F467E09CBCC}"/>
              </a:ext>
            </a:extLst>
          </p:cNvPr>
          <p:cNvSpPr txBox="1"/>
          <p:nvPr/>
        </p:nvSpPr>
        <p:spPr>
          <a:xfrm>
            <a:off x="3554683" y="185367"/>
            <a:ext cx="5075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с детьми: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83F0F49-B256-44D5-8FEC-9810C432438E}"/>
              </a:ext>
            </a:extLst>
          </p:cNvPr>
          <p:cNvSpPr txBox="1"/>
          <p:nvPr/>
        </p:nvSpPr>
        <p:spPr>
          <a:xfrm>
            <a:off x="413994" y="770142"/>
            <a:ext cx="1153783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игры: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«Лохматый пес», «Собачка и воробьи», «Гуси – лебеди», «Совы», «Птички и кошка», «Коза рогатая», «Два гуся», «Весёлый пастушок» и т.д.</a:t>
            </a:r>
            <a:endParaRPr lang="ru-RU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– ролевые игры: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 зоомагазине», «Ферма», «Веселый пастушок», «На прогулке», «Добрый доктор Айболит» и т.д.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игры:</a:t>
            </a:r>
            <a:r>
              <a:rPr lang="ru-RU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«Курочка», «Бычок», «Кошки - мышки», «Поросята», «Два козлика» и т.д.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Конструктивные игры: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«Птичник», «Кошкин дом», «Ферма», «У бабушки в деревне» и т.д.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Музыкально-театрализованная деятельность: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«Кот Васька»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(муз. Г. Лобачева),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лошадка»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(муз. А. Гречанинов), «Серенькая кошечка»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(муз. 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Вейлина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сл. Н. Найденовой),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«Собачка»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(муз. М.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Раухвергера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сл. Н.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Комиссаровой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т.д.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Музыкально-дидактические игры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«Кошка и собака»,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«Пошла курочка гулять»,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«Коровка, дай молочка», «Обитатели бабушкиного двора»  и т.д.</a:t>
            </a:r>
          </a:p>
          <a:p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Драматизация сказок: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«Репка», «Теремок»</a:t>
            </a:r>
          </a:p>
          <a:p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Учить детей выбирать и изменять направление движения, уступать дорогу другому, не наталкиваясь друг на друга; останавливаться и замирать на месте по сигналу. Развивать ловкость, ориентацию в пространстве. Развивать мышление, логику. Совершенствовать умение сравнивать предметы по внешним признакам, делать выводы. Углублять знания о жизни домашних животных. Развивать эмоциональную отзывчивость, доброжелательность по отношению друг к другу.</a:t>
            </a:r>
          </a:p>
        </p:txBody>
      </p:sp>
    </p:spTree>
    <p:extLst>
      <p:ext uri="{BB962C8B-B14F-4D97-AF65-F5344CB8AC3E}">
        <p14:creationId xmlns="" xmlns:p14="http://schemas.microsoft.com/office/powerpoint/2010/main" val="9622248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873" y="3758386"/>
            <a:ext cx="861745" cy="7814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sp>
        <p:nvSpPr>
          <p:cNvPr id="11" name="Прямоугольник 10">
            <a:hlinkClick r:id="" action="ppaction://hlinkshowjump?jump=nextslide">
              <a:snd r:embed="rId8" name="chimes.wav"/>
            </a:hlinkClick>
          </p:cNvPr>
          <p:cNvSpPr/>
          <p:nvPr/>
        </p:nvSpPr>
        <p:spPr>
          <a:xfrm>
            <a:off x="6862541" y="2057483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105754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62541" y="304433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8C461CB-5765-49C7-8907-058A7B322D3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8266" y="-646439"/>
            <a:ext cx="12191999" cy="68948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897B447-9497-481C-9D95-2D7C64E36EB4}"/>
              </a:ext>
            </a:extLst>
          </p:cNvPr>
          <p:cNvSpPr txBox="1"/>
          <p:nvPr/>
        </p:nvSpPr>
        <p:spPr>
          <a:xfrm>
            <a:off x="3349915" y="25209"/>
            <a:ext cx="5682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</a:p>
          <a:p>
            <a:pPr lvl="0"/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ФЦКМ</a:t>
            </a:r>
            <a:endParaRPr lang="ru-RU" sz="2800" i="1" dirty="0">
              <a:solidFill>
                <a:srgbClr val="7030A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4819A48-FFC0-4E5F-9F56-58B40A040871}"/>
              </a:ext>
            </a:extLst>
          </p:cNvPr>
          <p:cNvSpPr txBox="1"/>
          <p:nvPr/>
        </p:nvSpPr>
        <p:spPr>
          <a:xfrm rot="16200000">
            <a:off x="5192469" y="-2035887"/>
            <a:ext cx="553998" cy="594924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«Ребятам о зверятах в деревне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34" name="Рисунок 33" descr="C:\Users\детскийсад№28\Desktop\IMG_20211021_09224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1199" y="1524000"/>
            <a:ext cx="5192890" cy="4301067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C:\Users\детскийсад№28\Desktop\Фото дом питомцы\IMG_20211027_092740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379" y="1546579"/>
            <a:ext cx="4910666" cy="4436532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93853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6310" y="745067"/>
            <a:ext cx="4662311" cy="1896533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«Построим ферму»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8801892" y="671687"/>
            <a:ext cx="2733549" cy="69827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>
            <a:off x="7153715" y="2072895"/>
            <a:ext cx="5038285" cy="96381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«Обитатели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бабушкиного двора»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 descr="C:\Users\детскийсад№28\Desktop\IMG_20211021_0925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99065"/>
            <a:ext cx="4064000" cy="295204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детскийсад№28\Desktop\Фото дом питомцы\IMG_20211027_09085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1" y="2348087"/>
            <a:ext cx="4290130" cy="3239913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детскийсад№28\Desktop\Фото дом питомцы\IMG_20211027_0913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0578" y="3431821"/>
            <a:ext cx="4041422" cy="2833511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711200" y="327378"/>
            <a:ext cx="4238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«Домашние животные и птицы»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9" name="Рисунок 8" descr="C:\Users\детскийсад№28\Desktop\IMG_20211021_0925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022" y="2133600"/>
            <a:ext cx="5746045" cy="4154311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596444" y="203200"/>
            <a:ext cx="67733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животные и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   		(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развитие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C:\Users\детскийсад№28\Desktop\IMG_20211022_0917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99821"/>
            <a:ext cx="5497689" cy="3894667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978" y="1491330"/>
            <a:ext cx="1404330" cy="7150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" y="1749087"/>
            <a:ext cx="1175655" cy="10069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486" y="6032241"/>
            <a:ext cx="1008264" cy="6034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9348" y="4859421"/>
            <a:ext cx="1798138" cy="570115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sp>
        <p:nvSpPr>
          <p:cNvPr id="10" name="Прямоугольник 9">
            <a:hlinkClick r:id="" action="ppaction://hlinkshowjump?jump=nextslide">
              <a:snd r:embed="rId7" name="chimes.wav"/>
            </a:hlinkClick>
          </p:cNvPr>
          <p:cNvSpPr/>
          <p:nvPr/>
        </p:nvSpPr>
        <p:spPr>
          <a:xfrm>
            <a:off x="6862541" y="3092398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1009480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8461DC0-B860-4D2D-9694-73D182BEC5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7689"/>
            <a:ext cx="12191999" cy="6858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A1559E1C-4BEB-4E2D-AC79-DEDEDD5D7AF4}"/>
              </a:ext>
            </a:extLst>
          </p:cNvPr>
          <p:cNvSpPr txBox="1"/>
          <p:nvPr/>
        </p:nvSpPr>
        <p:spPr>
          <a:xfrm>
            <a:off x="5469659" y="3586781"/>
            <a:ext cx="231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8162AC1C-8C15-466B-A882-83ECD7C7911A}"/>
              </a:ext>
            </a:extLst>
          </p:cNvPr>
          <p:cNvSpPr txBox="1"/>
          <p:nvPr/>
        </p:nvSpPr>
        <p:spPr>
          <a:xfrm>
            <a:off x="768918" y="3931590"/>
            <a:ext cx="461665" cy="214189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Рисунок 34" descr="C:\Users\детскийсад№28\Desktop\IMG_20211022_09253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4001" y="1806223"/>
            <a:ext cx="3951110" cy="3409582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Рисунок 36" descr="C:\Users\детскийсад№28\Desktop\IMG_20211021_092604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027289"/>
            <a:ext cx="3962400" cy="294640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C:\Users\детскийсад№28\Desktop\Фото дом питомцы\IMG_20211027_090830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150576" y="3426311"/>
            <a:ext cx="4041424" cy="343168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7480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3" name="Рисунок 2" descr="C:\Users\детскийсад№28\Desktop\Фото дом питомцы\IMG_20211109_101746.jpg"/>
          <p:cNvPicPr/>
          <p:nvPr/>
        </p:nvPicPr>
        <p:blipFill>
          <a:blip r:embed="rId2" cstate="print"/>
          <a:srcRect l="21236"/>
          <a:stretch>
            <a:fillRect/>
          </a:stretch>
        </p:blipFill>
        <p:spPr bwMode="auto">
          <a:xfrm>
            <a:off x="237067" y="587021"/>
            <a:ext cx="4041422" cy="321733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Фото дом питомцы\IMG_20211109_101724.jpg"/>
          <p:cNvPicPr/>
          <p:nvPr/>
        </p:nvPicPr>
        <p:blipFill>
          <a:blip r:embed="rId3" cstate="print"/>
          <a:srcRect r="18272"/>
          <a:stretch>
            <a:fillRect/>
          </a:stretch>
        </p:blipFill>
        <p:spPr bwMode="auto">
          <a:xfrm>
            <a:off x="6897511" y="1027290"/>
            <a:ext cx="4684889" cy="4030134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етскийсад№28\Desktop\Фото дом питомцы\IMG_20211109_101752.jpg"/>
          <p:cNvPicPr/>
          <p:nvPr/>
        </p:nvPicPr>
        <p:blipFill>
          <a:blip r:embed="rId4" cstate="print"/>
          <a:srcRect l="19506"/>
          <a:stretch>
            <a:fillRect/>
          </a:stretch>
        </p:blipFill>
        <p:spPr bwMode="auto">
          <a:xfrm>
            <a:off x="3770488" y="3589866"/>
            <a:ext cx="3657601" cy="3488267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093157" y="0"/>
            <a:ext cx="610728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ХУДОЖЕСТВЕННО-ЭСТЕТИЧЕСКОЕ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РАЗВИТИЕ.       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Музыкальное занятие.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044" y="801512"/>
            <a:ext cx="7824333" cy="84666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Физкультурное занятие</a:t>
            </a:r>
            <a:endParaRPr lang="ru-RU" b="1" dirty="0"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  <p:pic>
        <p:nvPicPr>
          <p:cNvPr id="3" name="Рисунок 2" descr="C:\Users\детскийсад№28\Desktop\Фото дом питомцы\IMG-20211112-WA0009.jpg"/>
          <p:cNvPicPr/>
          <p:nvPr/>
        </p:nvPicPr>
        <p:blipFill>
          <a:blip r:embed="rId2"/>
          <a:srcRect b="6240"/>
          <a:stretch>
            <a:fillRect/>
          </a:stretch>
        </p:blipFill>
        <p:spPr bwMode="auto">
          <a:xfrm>
            <a:off x="0" y="1546578"/>
            <a:ext cx="3490074" cy="4064002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Фото дом питомцы\IMG-20211112-WA0013.jpg"/>
          <p:cNvPicPr/>
          <p:nvPr/>
        </p:nvPicPr>
        <p:blipFill>
          <a:blip r:embed="rId3"/>
          <a:srcRect b="12349"/>
          <a:stretch>
            <a:fillRect/>
          </a:stretch>
        </p:blipFill>
        <p:spPr bwMode="auto">
          <a:xfrm>
            <a:off x="3928533" y="2099733"/>
            <a:ext cx="3789185" cy="4758267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детскийсад№28\Desktop\Фото дом питомцы\IMG-20211112-WA0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94133" y="1907578"/>
            <a:ext cx="4097867" cy="4617935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44977"/>
            <a:ext cx="4662312" cy="41768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«Забавные зверята»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>
            <a:off x="6333067" y="1603022"/>
            <a:ext cx="4515555" cy="8579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«Гуси лебеди»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детскийсад№28\Desktop\Фото дом питомцы\IMG_20211027_0927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20710"/>
            <a:ext cx="3691466" cy="3793067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детскийсад№28\Desktop\IMG_20211022_0939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9332" y="2472267"/>
            <a:ext cx="4154312" cy="400755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Текст 8"/>
          <p:cNvSpPr>
            <a:spLocks noGrp="1"/>
          </p:cNvSpPr>
          <p:nvPr>
            <p:ph type="body" sz="quarter" idx="13"/>
          </p:nvPr>
        </p:nvSpPr>
        <p:spPr>
          <a:xfrm>
            <a:off x="3251202" y="620889"/>
            <a:ext cx="5813778" cy="64346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Игровая деятельность.</a:t>
            </a:r>
            <a:endParaRPr lang="ru-RU" sz="32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endParaRPr lang="ru-RU" dirty="0"/>
          </a:p>
        </p:txBody>
      </p:sp>
      <p:pic>
        <p:nvPicPr>
          <p:cNvPr id="10" name="Рисунок 9" descr="C:\Users\детскийсад№28\Desktop\IMG_20211022_0939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6935" y="2184401"/>
            <a:ext cx="3725333" cy="4222044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249293"/>
            <a:ext cx="798187" cy="524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06" y="1390262"/>
            <a:ext cx="678815" cy="7182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474" y="1031437"/>
            <a:ext cx="762565" cy="122307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sp>
        <p:nvSpPr>
          <p:cNvPr id="10" name="Прямоугольник 9">
            <a:hlinkClick r:id="" action="ppaction://hlinkshowjump?jump=nextslide">
              <a:snd r:embed="rId7" name="chimes.wav"/>
            </a:hlinkClick>
          </p:cNvPr>
          <p:cNvSpPr/>
          <p:nvPr/>
        </p:nvSpPr>
        <p:spPr>
          <a:xfrm>
            <a:off x="6862541" y="2057483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862541" y="105754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304433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8652CE1-0018-4315-8B6E-3CB29371EEB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C7E4662-E6DE-489F-8C29-F0F767478778}"/>
              </a:ext>
            </a:extLst>
          </p:cNvPr>
          <p:cNvSpPr txBox="1"/>
          <p:nvPr/>
        </p:nvSpPr>
        <p:spPr>
          <a:xfrm>
            <a:off x="977267" y="166468"/>
            <a:ext cx="6641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Продуктивная деятельность детей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E23232C-A347-4F75-8D0E-26D730B51E79}"/>
              </a:ext>
            </a:extLst>
          </p:cNvPr>
          <p:cNvSpPr txBox="1"/>
          <p:nvPr/>
        </p:nvSpPr>
        <p:spPr>
          <a:xfrm>
            <a:off x="510207" y="792732"/>
            <a:ext cx="111715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Рисование домашних животных по трафарету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Рисование по замыслу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«Клубочек для котёнка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Мурзика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«Курочка с цыплятами»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Лепка угощений для домашних животных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Раскрашивание домашних животных.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80A5E9F3-6530-4E6D-942B-724D5920DD1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3665"/>
            <a:ext cx="3466637" cy="2599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Рисунок 17" descr="C:\Users\детскийсад№28\Desktop\Фото дом питомцы\IMG_20211111_091525.jpg"/>
          <p:cNvPicPr/>
          <p:nvPr/>
        </p:nvPicPr>
        <p:blipFill>
          <a:blip r:embed="rId10" cstate="print"/>
          <a:srcRect l="10803"/>
          <a:stretch>
            <a:fillRect/>
          </a:stretch>
        </p:blipFill>
        <p:spPr bwMode="auto">
          <a:xfrm>
            <a:off x="3510844" y="2788356"/>
            <a:ext cx="4278490" cy="355599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C:\Users\детскийсад№28\Desktop\Фото дом питомцы\IMG_20211111_091715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36441" y="3722775"/>
            <a:ext cx="4018491" cy="2790914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C:\Users\детскийсад№28\Desktop\Фото дом питомцы\IMG_20211111_093116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90201" y="135468"/>
            <a:ext cx="4106687" cy="3280392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582054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3" name="Рисунок 2" descr="C:\Users\детскийсад№28\Desktop\Фото дом питомцы\IMG_20211027_092309.jpg"/>
          <p:cNvPicPr/>
          <p:nvPr/>
        </p:nvPicPr>
        <p:blipFill>
          <a:blip r:embed="rId2" cstate="print"/>
          <a:srcRect t="2218"/>
          <a:stretch>
            <a:fillRect/>
          </a:stretch>
        </p:blipFill>
        <p:spPr bwMode="auto">
          <a:xfrm>
            <a:off x="620887" y="3025421"/>
            <a:ext cx="4357513" cy="383258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Фото дом питомцы\IMG_20211027_092319.jpg"/>
          <p:cNvPicPr/>
          <p:nvPr/>
        </p:nvPicPr>
        <p:blipFill>
          <a:blip r:embed="rId3" cstate="print"/>
          <a:srcRect t="10498" b="25979"/>
          <a:stretch>
            <a:fillRect/>
          </a:stretch>
        </p:blipFill>
        <p:spPr bwMode="auto">
          <a:xfrm>
            <a:off x="5125156" y="3031067"/>
            <a:ext cx="5091289" cy="3826933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етскийсад№28\Desktop\Фото дом питомцы\IMG_20211027_092455.jpg"/>
          <p:cNvPicPr/>
          <p:nvPr/>
        </p:nvPicPr>
        <p:blipFill>
          <a:blip r:embed="rId4" cstate="print"/>
          <a:srcRect t="8107" b="9034"/>
          <a:stretch>
            <a:fillRect/>
          </a:stretch>
        </p:blipFill>
        <p:spPr bwMode="auto">
          <a:xfrm>
            <a:off x="2472267" y="0"/>
            <a:ext cx="6807199" cy="3002844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6801" y="1095022"/>
            <a:ext cx="8787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ДРАМАТИАЦИЯ СКАЗКИ «РЕПКА»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C:\Users\детскийсад№28\Desktop\IMG_20211025_09100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0533" y="1817510"/>
            <a:ext cx="5136445" cy="438008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IMG_20211025_0910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1822" y="1930399"/>
            <a:ext cx="5136444" cy="4343401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044" y="225778"/>
            <a:ext cx="6153578" cy="47413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Работа с родителями</a:t>
            </a:r>
            <a:r>
              <a:rPr lang="ru-RU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! Наши питомцы!</a:t>
            </a:r>
            <a:endParaRPr lang="ru-RU" b="1" dirty="0">
              <a:solidFill>
                <a:srgbClr val="FF0000"/>
              </a:solidFill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  <p:pic>
        <p:nvPicPr>
          <p:cNvPr id="3" name="Рисунок 2" descr="C:\Users\детскийсад№28\Desktop\Фото дом питомцы\IMG-20211018-WA0001 (2).jpg"/>
          <p:cNvPicPr/>
          <p:nvPr/>
        </p:nvPicPr>
        <p:blipFill>
          <a:blip r:embed="rId2"/>
          <a:srcRect t="30940" r="23462"/>
          <a:stretch>
            <a:fillRect/>
          </a:stretch>
        </p:blipFill>
        <p:spPr bwMode="auto">
          <a:xfrm>
            <a:off x="0" y="711199"/>
            <a:ext cx="3316112" cy="439349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Фото дом питомцы\IMG-20211020-WA0008.jpg"/>
          <p:cNvPicPr/>
          <p:nvPr/>
        </p:nvPicPr>
        <p:blipFill>
          <a:blip r:embed="rId3"/>
          <a:srcRect t="3922" b="8088"/>
          <a:stretch>
            <a:fillRect/>
          </a:stretch>
        </p:blipFill>
        <p:spPr bwMode="auto">
          <a:xfrm>
            <a:off x="8232421" y="767644"/>
            <a:ext cx="3722512" cy="488808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етскийсад№28\Desktop\Фото дом питомцы\image-11-10-21-03-26-10.jpeg"/>
          <p:cNvPicPr/>
          <p:nvPr/>
        </p:nvPicPr>
        <p:blipFill>
          <a:blip r:embed="rId4"/>
          <a:srcRect t="4638" b="14783"/>
          <a:stretch>
            <a:fillRect/>
          </a:stretch>
        </p:blipFill>
        <p:spPr bwMode="auto">
          <a:xfrm>
            <a:off x="4323644" y="1490133"/>
            <a:ext cx="3375378" cy="4007556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" name="Рисунок 2" descr="C:\Users\детскийсад№28\Desktop\Фото дом питомцы\IMG_7994.JPG"/>
          <p:cNvPicPr/>
          <p:nvPr/>
        </p:nvPicPr>
        <p:blipFill>
          <a:blip r:embed="rId2"/>
          <a:srcRect t="14862" r="5405" b="8493"/>
          <a:stretch>
            <a:fillRect/>
          </a:stretch>
        </p:blipFill>
        <p:spPr bwMode="auto">
          <a:xfrm>
            <a:off x="496712" y="519290"/>
            <a:ext cx="3770488" cy="477519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Фото дом питомцы\image-11-10-21-03-26-4.jpeg"/>
          <p:cNvPicPr/>
          <p:nvPr/>
        </p:nvPicPr>
        <p:blipFill>
          <a:blip r:embed="rId3"/>
          <a:srcRect t="6867" b="21602"/>
          <a:stretch>
            <a:fillRect/>
          </a:stretch>
        </p:blipFill>
        <p:spPr bwMode="auto">
          <a:xfrm>
            <a:off x="4255911" y="462844"/>
            <a:ext cx="3714045" cy="458328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етскийсад№28\Desktop\Фото дом питомцы\IMG-20211020-WA0011.jpg"/>
          <p:cNvPicPr/>
          <p:nvPr/>
        </p:nvPicPr>
        <p:blipFill>
          <a:blip r:embed="rId4"/>
          <a:srcRect l="8955" t="10099"/>
          <a:stretch>
            <a:fillRect/>
          </a:stretch>
        </p:blipFill>
        <p:spPr bwMode="auto">
          <a:xfrm>
            <a:off x="8048978" y="383823"/>
            <a:ext cx="3707341" cy="526997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66" y="575734"/>
            <a:ext cx="11503377" cy="1343377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СТЕНГАЗЕТА «Домашние </a:t>
            </a:r>
            <a:r>
              <a:rPr lang="ru-RU" sz="4800" b="1" dirty="0" smtClean="0">
                <a:solidFill>
                  <a:srgbClr val="FF0000"/>
                </a:solidFill>
              </a:rPr>
              <a:t>пито</a:t>
            </a:r>
            <a:r>
              <a:rPr lang="ru-RU" sz="4800" b="1" dirty="0" smtClean="0">
                <a:solidFill>
                  <a:srgbClr val="FF0000"/>
                </a:solidFill>
              </a:rPr>
              <a:t>мцы</a:t>
            </a:r>
            <a:r>
              <a:rPr lang="ru-RU" sz="4800" b="1" dirty="0" smtClean="0">
                <a:solidFill>
                  <a:srgbClr val="FF0000"/>
                </a:solidFill>
              </a:rPr>
              <a:t>»</a:t>
            </a: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C:\Users\детскийсад№28\Desktop\IMG_20211222_13073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490" y="1964000"/>
            <a:ext cx="4990043" cy="427875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етскийсад№28\Desktop\IMG_20211222_1307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9600" y="1524000"/>
            <a:ext cx="6005337" cy="4616892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8066" y="564444"/>
            <a:ext cx="7293755" cy="869245"/>
          </a:xfrm>
        </p:spPr>
        <p:txBody>
          <a:bodyPr/>
          <a:lstStyle/>
          <a:p>
            <a:endParaRPr lang="ru-RU" b="1" dirty="0">
              <a:solidFill>
                <a:srgbClr val="FF0000"/>
              </a:solidFill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  <p:pic>
        <p:nvPicPr>
          <p:cNvPr id="3" name="Рисунок 2" descr="C:\Users\детскийсад№28\Desktop\Фото дом питомцы\IMG_20211027_073618.jpg"/>
          <p:cNvPicPr/>
          <p:nvPr/>
        </p:nvPicPr>
        <p:blipFill>
          <a:blip r:embed="rId2" cstate="print"/>
          <a:srcRect r="15725"/>
          <a:stretch>
            <a:fillRect/>
          </a:stretch>
        </p:blipFill>
        <p:spPr bwMode="auto">
          <a:xfrm>
            <a:off x="711200" y="1275644"/>
            <a:ext cx="3939822" cy="509128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IMG_20211116_164706.jpg"/>
          <p:cNvPicPr/>
          <p:nvPr/>
        </p:nvPicPr>
        <p:blipFill>
          <a:blip r:embed="rId3" cstate="print"/>
          <a:srcRect l="28339" t="8696" r="19544"/>
          <a:stretch>
            <a:fillRect/>
          </a:stretch>
        </p:blipFill>
        <p:spPr bwMode="auto">
          <a:xfrm>
            <a:off x="5757334" y="1648179"/>
            <a:ext cx="4662310" cy="497840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3" name="Рисунок 2" descr="C:\Users\детскийсад№28\Desktop\IMG_20211118_153044.jpg"/>
          <p:cNvPicPr/>
          <p:nvPr/>
        </p:nvPicPr>
        <p:blipFill>
          <a:blip r:embed="rId2" cstate="print"/>
          <a:srcRect r="5013" b="8906"/>
          <a:stretch>
            <a:fillRect/>
          </a:stretch>
        </p:blipFill>
        <p:spPr bwMode="auto">
          <a:xfrm>
            <a:off x="790222" y="677333"/>
            <a:ext cx="5181600" cy="553155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IMG_20211116_144131.jpg"/>
          <p:cNvPicPr/>
          <p:nvPr/>
        </p:nvPicPr>
        <p:blipFill>
          <a:blip r:embed="rId3" cstate="print"/>
          <a:srcRect l="18568" r="19687"/>
          <a:stretch>
            <a:fillRect/>
          </a:stretch>
        </p:blipFill>
        <p:spPr bwMode="auto">
          <a:xfrm>
            <a:off x="6129866" y="666044"/>
            <a:ext cx="4673601" cy="558799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111" y="293512"/>
            <a:ext cx="8777919" cy="812799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Забавные игры: «ПОКОРМИ МЕНЯ!!!»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C:\Users\детскийсад№28\Desktop\IMG_20211122_154817.jpg"/>
          <p:cNvPicPr/>
          <p:nvPr/>
        </p:nvPicPr>
        <p:blipFill>
          <a:blip r:embed="rId2" cstate="print"/>
          <a:srcRect l="28979"/>
          <a:stretch>
            <a:fillRect/>
          </a:stretch>
        </p:blipFill>
        <p:spPr bwMode="auto">
          <a:xfrm>
            <a:off x="540278" y="1399822"/>
            <a:ext cx="4618743" cy="4752621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IMG_20211122_1547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2489" y="1597379"/>
            <a:ext cx="5667021" cy="4605866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045" y="395112"/>
            <a:ext cx="5493984" cy="711199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НАЙДИ СЛЕДЫ!!!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C:\Users\детскийсад№28\Desktop\IMG_20211122_1545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3378" y="1162756"/>
            <a:ext cx="5286727" cy="4546423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етскийсад№28\Desktop\IMG_20211122_1546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747" y="1190228"/>
            <a:ext cx="5039607" cy="442035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3067" y="169334"/>
            <a:ext cx="7992533" cy="68862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ЧЕЙ ДОМИК!!!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C:\Users\детскийсад№28\Desktop\IMG_20211122_15424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6489" y="1049867"/>
            <a:ext cx="6581422" cy="5159021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679045" y="2569706"/>
            <a:ext cx="4854732" cy="6995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/>
              <a:t>Молодец</a:t>
            </a:r>
            <a:r>
              <a:rPr lang="ru-RU" b="1" dirty="0"/>
              <a:t>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31CFFD8-BE01-42D7-AAE5-02A0F5867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13"/>
            <a:ext cx="12192000" cy="68646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AB56E1E-EE4C-4FB5-9ED8-13B947433A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561" y="2964435"/>
            <a:ext cx="8977728" cy="37453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900261B-6C9F-4A41-A00B-DDFBDB801093}"/>
              </a:ext>
            </a:extLst>
          </p:cNvPr>
          <p:cNvSpPr txBox="1"/>
          <p:nvPr/>
        </p:nvSpPr>
        <p:spPr>
          <a:xfrm>
            <a:off x="1046922" y="185530"/>
            <a:ext cx="107210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ходе реализации проекта продолжают формироваться ключевые компетенции: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F67ABBB-9541-42FD-929C-0A09033A516A}"/>
              </a:ext>
            </a:extLst>
          </p:cNvPr>
          <p:cNvSpPr txBox="1"/>
          <p:nvPr/>
        </p:nvSpPr>
        <p:spPr>
          <a:xfrm>
            <a:off x="636104" y="1262748"/>
            <a:ext cx="107210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компетенция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поиск, анализ и отбор информации, её преобразование, сохранение и передача.</a:t>
            </a:r>
          </a:p>
          <a:p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– коммуникативная компетентнция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связные формы речи, рост выразительности речи, умение излагать свои мысли логично, навыки нахождения в группе сверстников, способы речевого взаимодействия с окружающими людьми.</a:t>
            </a:r>
          </a:p>
        </p:txBody>
      </p:sp>
    </p:spTree>
    <p:extLst>
      <p:ext uri="{BB962C8B-B14F-4D97-AF65-F5344CB8AC3E}">
        <p14:creationId xmlns="" xmlns:p14="http://schemas.microsoft.com/office/powerpoint/2010/main" val="12694617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A0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2"/>
      <p:bldP spid="4" grpId="3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4" y="2779905"/>
            <a:ext cx="331469" cy="7776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99" y="3843003"/>
            <a:ext cx="408487" cy="3451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7" y="1753346"/>
            <a:ext cx="342592" cy="3741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794" y="3643668"/>
            <a:ext cx="386095" cy="423459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Введите сюда текст вопроса</a:t>
            </a:r>
          </a:p>
        </p:txBody>
      </p:sp>
      <p:sp>
        <p:nvSpPr>
          <p:cNvPr id="11" name="Прямоугольник 10">
            <a:hlinkClick r:id="" action="ppaction://hlinkshowjump?jump=nextslide">
              <a:snd r:embed="rId8" name="chimes.wav"/>
            </a:hlinkClick>
          </p:cNvPr>
          <p:cNvSpPr/>
          <p:nvPr/>
        </p:nvSpPr>
        <p:spPr>
          <a:xfrm>
            <a:off x="6862541" y="1009480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Правильный ответ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62541" y="3044334"/>
            <a:ext cx="2760430" cy="69976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Неправильный ответ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3A4CF87-C63B-4F47-9D6B-E151D88B5D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70DE463-0D75-428C-A8AB-6C564F56E4D7}"/>
              </a:ext>
            </a:extLst>
          </p:cNvPr>
          <p:cNvSpPr txBox="1"/>
          <p:nvPr/>
        </p:nvSpPr>
        <p:spPr>
          <a:xfrm>
            <a:off x="1903563" y="67622"/>
            <a:ext cx="9332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="" xmlns:p14="http://schemas.microsoft.com/office/powerpoint/2010/main" val="27583904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6E651B-F8A4-462D-AD53-A41449326690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2547570a-e5f4-4946-a4c3-82580e42479e"/>
    <ds:schemaRef ds:uri="http://schemas.microsoft.com/office/2006/documentManagement/types"/>
    <ds:schemaRef ds:uri="http://purl.org/dc/dcmitype/"/>
    <ds:schemaRef ds:uri="6ee78bd2-4339-4042-adc0-bcc646419980"/>
    <ds:schemaRef ds:uri="http://schemas.microsoft.com/sharepoint/v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3741CD3-8569-4BAB-AF6D-FCD53F5F3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0BA057-99D9-4B2E-9EEA-9426853949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617</Words>
  <Application>Microsoft Office PowerPoint</Application>
  <PresentationFormat>Произвольный</PresentationFormat>
  <Paragraphs>116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Экологический проект:  «Мир домашних животных»  (1 мл. группа) </vt:lpstr>
      <vt:lpstr>Слайд 2</vt:lpstr>
      <vt:lpstr>Слайд 3</vt:lpstr>
      <vt:lpstr>Введите сюда текст вопроса</vt:lpstr>
      <vt:lpstr>Введите сюда текст вопроса</vt:lpstr>
      <vt:lpstr>Введите сюда текст вопроса</vt:lpstr>
      <vt:lpstr>Введите сюда текст вопроса</vt:lpstr>
      <vt:lpstr>«Построим ферму» </vt:lpstr>
      <vt:lpstr>Слайд 9</vt:lpstr>
      <vt:lpstr>Введите сюда текст вопроса</vt:lpstr>
      <vt:lpstr>Слайд 11</vt:lpstr>
      <vt:lpstr>Физкультурное занятие</vt:lpstr>
      <vt:lpstr>«Забавные зверята»</vt:lpstr>
      <vt:lpstr>Введите сюда текст вопроса</vt:lpstr>
      <vt:lpstr>Слайд 15</vt:lpstr>
      <vt:lpstr>Слайд 16</vt:lpstr>
      <vt:lpstr>Работа с родителями! Наши питомцы!</vt:lpstr>
      <vt:lpstr>Слайд 18</vt:lpstr>
      <vt:lpstr>СТЕНГАЗЕТА «Домашние питомцы» </vt:lpstr>
      <vt:lpstr>Слайд 20</vt:lpstr>
      <vt:lpstr>Слайд 21</vt:lpstr>
      <vt:lpstr>Забавные игры: «ПОКОРМИ МЕНЯ!!!»</vt:lpstr>
      <vt:lpstr>НАЙДИ СЛЕДЫ!!!</vt:lpstr>
      <vt:lpstr>ЧЕЙ ДОМИК!!!</vt:lpstr>
      <vt:lpstr>Молодец!</vt:lpstr>
      <vt:lpstr>Введите сюда текст вопроса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2018-07-02T12:54:26Z</dcterms:created>
  <dcterms:modified xsi:type="dcterms:W3CDTF">2022-01-13T10:30:50Z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