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310" r:id="rId2"/>
    <p:sldId id="311" r:id="rId3"/>
    <p:sldId id="329" r:id="rId4"/>
    <p:sldId id="313" r:id="rId5"/>
    <p:sldId id="314" r:id="rId6"/>
    <p:sldId id="318" r:id="rId7"/>
    <p:sldId id="315" r:id="rId8"/>
    <p:sldId id="328" r:id="rId9"/>
    <p:sldId id="317" r:id="rId10"/>
    <p:sldId id="327" r:id="rId11"/>
    <p:sldId id="330" r:id="rId12"/>
    <p:sldId id="324" r:id="rId13"/>
    <p:sldId id="319" r:id="rId14"/>
    <p:sldId id="323" r:id="rId15"/>
    <p:sldId id="331" r:id="rId16"/>
    <p:sldId id="32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50" autoAdjust="0"/>
    <p:restoredTop sz="74221" autoAdjust="0"/>
  </p:normalViewPr>
  <p:slideViewPr>
    <p:cSldViewPr>
      <p:cViewPr varScale="1">
        <p:scale>
          <a:sx n="113" d="100"/>
          <a:sy n="113" d="100"/>
        </p:scale>
        <p:origin x="-1566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Энергосбережение дома- забота об окружающем мире</a:t>
            </a:r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23527" y="-3786816"/>
            <a:ext cx="8568953" cy="9110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 последнее время много внимания уделяется энергоснабжению. Потребление энергии во всем мире, в России постоянно растет.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экранов телевизоров , из новостей в интернете  всё  чаще  слышим о влиянии хозяйственной деятельности  человека  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окружающую среду.  Что это?  Как каждый из нас может помочь нашей Планете?  Как  и зачем экономить энергию.  А может  ли  моя семья внести вклад в энергосбережение страны;  и могу ли я принять в этом участие?  На эти и другие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вопросы  я хотела  ответить.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2204864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   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60649"/>
            <a:ext cx="8640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Узнать какие электрические приборы есть дома, и сколько потребляют электрической энергии.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Выяснить , возможно ли своими усилиями экономить дома электрическую энергию?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Узнать  что такое  « Энергосбережение»;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Изучить  литературу по теме  « Электричество дома»;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Узнать кто первым  изобрёл лампочку;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Выявить потребляют ли энергию приборы в режиме ожидания;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Изучить роль энергосберегающих лампочек в экономии энергии;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Энергосбережение  в доме.  Как сэкономить семейный бюджет?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Гипотезы: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Правда ли , что мы можем экономить дома электрическую энергию.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51520" y="-4828788"/>
            <a:ext cx="8892480" cy="11079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Методы работы над проектом: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Поиск информации в библиотеке, интернете;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Эксперименты;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Наблюдения;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Подготовительный этап 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Постановка целей проекта;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Определение актуальности и значимости проекта: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Подбор методической  литературы для реализации проекта;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Подбор необходимого для эксперимента </a:t>
            </a: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Изучение  истории возникновения ламп и какие бывают виды ламп в наше время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Проведение экспериментов для определения экономии электроэнергии.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Заключительный этап.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Обобщение результатов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Рисунок 5" descr="C:\Users\Андрей\Desktop\Энергосбережение\IMG_16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01955">
            <a:off x="4704017" y="800774"/>
            <a:ext cx="3975617" cy="2950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Андрей\Desktop\Энергосбережение\IMG_169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62540">
            <a:off x="449768" y="3216993"/>
            <a:ext cx="4078829" cy="2804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39552" y="620688"/>
            <a:ext cx="41982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Свою работу над проектом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 Энергосбережение дома-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забота об окружающем мире»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я начала с того , что сходила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библиотеку.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Андрей\Desktop\Энергосбережение\IMG_16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01955">
            <a:off x="4742558" y="797750"/>
            <a:ext cx="3975617" cy="2950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9458" name="Picture 2" descr="https://st2.depositphotos.com/1345122/5557/i/950/depositphotos_55577623-stock-photo-cfl-character-with-display-boar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5" name="Рисунок 4" descr="https://everydaypower.com/wp-content/uploads/2019/05/60-Thomas-Edison-Quotes-on-Greatness-and-Innovation-1000x60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908720"/>
            <a:ext cx="424847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915816" y="3429001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Томас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Эдисон первый изобрёл лампочку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1880" y="26064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узнала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solidFill>
              <a:srgbClr val="92D050"/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Рисунок 4" descr="https://repost.uz/storage/uploads/4664788-1615354662-kamila-post-material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1728192" cy="1656184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2" name="Рисунок 11" descr="C:\Users\Андрей\Desktop\Энергосбережение\IMG_170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76672"/>
            <a:ext cx="1872208" cy="1728192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3" name="Рисунок 12" descr="C:\Users\Андрей\Desktop\Энергосбережение\IMG_170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76672"/>
            <a:ext cx="1800200" cy="1728192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cxnSp>
        <p:nvCxnSpPr>
          <p:cNvPr id="23" name="Прямая со стрелкой 22"/>
          <p:cNvCxnSpPr/>
          <p:nvPr/>
        </p:nvCxnSpPr>
        <p:spPr>
          <a:xfrm>
            <a:off x="2051720" y="1268760"/>
            <a:ext cx="36004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4499992" y="1196752"/>
            <a:ext cx="288032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6804248" y="1340768"/>
            <a:ext cx="432048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35" name="Рисунок 34" descr="C:\Users\Андрей\Desktop\Энергосбережение\IMG_462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308304" y="476672"/>
            <a:ext cx="1656184" cy="1656184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sp>
        <p:nvSpPr>
          <p:cNvPr id="45" name="TextBox 44"/>
          <p:cNvSpPr txBox="1"/>
          <p:nvPr/>
        </p:nvSpPr>
        <p:spPr>
          <a:xfrm>
            <a:off x="323528" y="4869160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электростанции  энергия через высоковольтные  линии электропередач идёт на трансформаторную подстанцию. Там она преобразуется и поступает  через линии электропередач в распределительные щиты, из которых  энергия поступает в наши квартиры.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7504" y="242088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Электростанция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339752" y="2204864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Трансформаторная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подстанция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88024" y="2420888"/>
            <a:ext cx="2280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Высоковольтные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линии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804248" y="2348881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Распределительный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щит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3068960"/>
            <a:ext cx="180020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5364088" y="3717032"/>
            <a:ext cx="18002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Электрическая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розетка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8892480" y="2132856"/>
            <a:ext cx="0" cy="86409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23527" y="175491"/>
            <a:ext cx="8568953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-314586"/>
            <a:ext cx="8640960" cy="412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Изучив возможную литературу  ,интернет ,  помощь родителей ,я решила не доверять сразу тому, что узнала. И на практике  убедиться в правильности тех рекомендаций , с которыми я ознакомилась.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 повседневного опыта известно, что многие приборы телевизор , микроволновая печь,  стиральная машина- автомат, компьютер, зарядное устройство для телефона ) часто находятся в режиме ожидания. Лучше всего показывает бессмысленность траты  электроэнергии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выключенный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телевизор, который можно наблюдать в  каждой семье. Можно подумать , что если экран ничего не показывает, то энергия не тратится. Определённые электронные схемы и блок питания телевизора находятся под постоянным напряжением.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Андрей\Desktop\Энергосбережение\IMG_46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416749" y="3520356"/>
            <a:ext cx="1838893" cy="1656184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7" name="Рисунок 6" descr="C:\Users\Андрей\Desktop\Энергосбережение\IMG_463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740138">
            <a:off x="3553322" y="4196120"/>
            <a:ext cx="2075231" cy="1689229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8" name="Рисунок 7" descr="C:\Users\Андрей\Desktop\Энергосбережение\IMG_464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83568" y="3356992"/>
            <a:ext cx="2304256" cy="3024336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83646">
            <a:off x="7233505" y="4252723"/>
            <a:ext cx="1628259" cy="2129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Рисунок 3" descr="C:\Users\Андрей\Desktop\Энергосбережение\IMG_46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48877" y="727787"/>
            <a:ext cx="2819672" cy="2029410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5" name="Рисунок 4" descr="C:\Users\Андрей\Desktop\Энергосбережение\IMG_461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13848" y="795065"/>
            <a:ext cx="2838197" cy="1913383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6" name="Рисунок 5" descr="C:\Users\Андрей\Desktop\Энергосбережение\IMG_461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319948" y="3825068"/>
            <a:ext cx="2805942" cy="2013806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7" name="Рисунок 6" descr="C:\Users\Андрей\Desktop\Энергосбережение\IMG_462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481960" y="3751288"/>
            <a:ext cx="2727086" cy="1938494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23528" y="1484784"/>
            <a:ext cx="3960440" cy="3866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побывала в магазине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выяснила, что в продаже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имеются лампы</a:t>
            </a:r>
            <a:r>
              <a:rPr kumimoji="0" lang="ru-RU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освещения: лампы  накаливания и</a:t>
            </a:r>
            <a:r>
              <a:rPr kumimoji="0" lang="ru-RU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светодиодные лампы.  Я сравнила параметры ламп накаливания и светодиодных ламп, рассмотрела , что они  представляют  собой.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188640"/>
            <a:ext cx="4392488" cy="4945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50% сэкономленной  электроэнергии- это экономия за счет освещения.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7504" y="260648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Эксперимент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«Сравнение потребления электроэнергии разными типами ламп»</a:t>
            </a:r>
          </a:p>
        </p:txBody>
      </p:sp>
      <p:pic>
        <p:nvPicPr>
          <p:cNvPr id="10" name="Рисунок 9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204864"/>
            <a:ext cx="201622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204864"/>
            <a:ext cx="187220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79512" y="4293096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Энергосберегающая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лампа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2627784" y="4220720"/>
            <a:ext cx="1800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Лампа накаливания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204864"/>
            <a:ext cx="194421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4283968" y="4293096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Токоизмерительные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клещи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2204864"/>
            <a:ext cx="187220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6588224" y="3921927"/>
            <a:ext cx="2304256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Электрическая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розетка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4139952" y="6133946"/>
            <a:ext cx="165618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1776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179512" y="4368008"/>
            <a:ext cx="381642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39552" y="1124744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Берем светильник, энергосберегающие лампы, лампы накаливания, токоизмерительные клещи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16632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светильник вкручиваем лампы накаливания, подключаем светильник к электросети, включаем светильник , измеряем нагрузку потребления токоизмерительными клещами.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Итог: I=0,7 Ампер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Вкручиваем энергосберегающие лампы,  подключаем светильник к электросети, включаем светильник , измеряем нагрузку потребления токоизмерительными клещами.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Итог: I=0,1 Ампер.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852936"/>
            <a:ext cx="288032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852936"/>
            <a:ext cx="273289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043608" y="5805264"/>
            <a:ext cx="3240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Лама накаливания   </a:t>
            </a:r>
          </a:p>
          <a:p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=0,7 Ампер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5805264"/>
            <a:ext cx="4032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276725" algn="l"/>
              </a:tabLs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Энергосберегающая лампа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276725" algn="l"/>
              </a:tabLs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=0,1 </a:t>
            </a:r>
            <a:r>
              <a:rPr lang="ru-RU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Апер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67544" y="404664"/>
            <a:ext cx="842493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результате  исследовательской работы  моя гипотеза подтвердилась. Исследование показало , используя  в светильнике энергосберегающие лампы, мы потребляем в 7 раз меньше электроэнергии.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Любая семья , каждый человек, разумно расходуя электроэнергию, могут внести свой вклад в дело спасения нашей Планеты.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нашей квартире используется  четыре вида энергоресурсов- электричество, тепло, вода и газ.  Мы с мамой составили правила экономии на энергоресурсы которые находятся в  нашей квартире.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Вот , что у нас получилось!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Существует правило совершенно  правильное: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«Только там народ богат, где энергию хранят.»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3140968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нашей квартире   используется четыре вида энергоресурсов: электричество, тепло, вода и газ.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Андрей\Desktop\Энергосбережение\IMG_46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69937">
            <a:off x="502303" y="412486"/>
            <a:ext cx="2377747" cy="2487624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0" name="Рисунок 9" descr="C:\Users\Андрей\Desktop\Энергосбережение\IMG_465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149080"/>
            <a:ext cx="2736304" cy="2304256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1" name="Рисунок 10" descr="C:\Users\Андрей\Desktop\Энергосбережение\IMG_465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332656"/>
            <a:ext cx="2459617" cy="2347301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2" name="Рисунок 11" descr="C:\Users\Андрей\Desktop\Энергосбережение\IMG_465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26947">
            <a:off x="6301785" y="466094"/>
            <a:ext cx="2311329" cy="2360932"/>
          </a:xfrm>
          <a:prstGeom prst="rect">
            <a:avLst/>
          </a:prstGeom>
          <a:noFill/>
          <a:ln w="9525">
            <a:solidFill>
              <a:srgbClr val="92D05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solidFill>
              <a:srgbClr val="92D05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67544" y="2140770"/>
            <a:ext cx="3744416" cy="27699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5536" y="3789040"/>
            <a:ext cx="4032448" cy="2520280"/>
          </a:xfrm>
          <a:prstGeom prst="round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860032" y="3717032"/>
            <a:ext cx="3888432" cy="2592288"/>
          </a:xfrm>
          <a:prstGeom prst="round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260648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мамой мы  составили правила экономии на </a:t>
            </a:r>
          </a:p>
          <a:p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энергоресурсы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которые находятся в  нашей квартире.</a:t>
            </a:r>
            <a:endParaRPr lang="ru-RU" sz="2000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251520" y="980728"/>
          <a:ext cx="8568953" cy="5760640"/>
        </p:xfrm>
        <a:graphic>
          <a:graphicData uri="http://schemas.openxmlformats.org/drawingml/2006/table">
            <a:tbl>
              <a:tblPr/>
              <a:tblGrid>
                <a:gridCol w="2856490"/>
                <a:gridCol w="2855973"/>
                <a:gridCol w="2856490"/>
              </a:tblGrid>
              <a:tr h="57606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Простые правила </a:t>
                      </a: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экономиии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 газа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Газ- голубое золото!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Как сэкономить </a:t>
                      </a:r>
                      <a:r>
                        <a:rPr lang="ru-RU" sz="1400" b="1" i="1" dirty="0" err="1">
                          <a:latin typeface="Times New Roman"/>
                          <a:ea typeface="Calibri"/>
                          <a:cs typeface="Times New Roman"/>
                        </a:rPr>
                        <a:t>приего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 использовании?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Используйте для приготовления пищи неиспорченную </a:t>
                      </a:r>
                      <a:r>
                        <a:rPr lang="ru-RU" sz="1400" i="1" dirty="0" err="1">
                          <a:latin typeface="Times New Roman"/>
                          <a:ea typeface="Calibri"/>
                          <a:cs typeface="Times New Roman"/>
                        </a:rPr>
                        <a:t>посуду.Использование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 посуды с деформированным дном приводит к перерасходу газа более 50%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Пламя горелки не должно выходить за пределы дна используемой посуды. Соблюдение </a:t>
                      </a:r>
                      <a:r>
                        <a:rPr lang="ru-RU" sz="1400" i="1" dirty="0" err="1">
                          <a:latin typeface="Times New Roman"/>
                          <a:ea typeface="Calibri"/>
                          <a:cs typeface="Times New Roman"/>
                        </a:rPr>
                        <a:t>етого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 простого правила дает экономию газа более 50%.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896" marR="368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Простые 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правила экономии воды.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Вода- </a:t>
                      </a:r>
                      <a:r>
                        <a:rPr lang="ru-RU" sz="1400" i="1" dirty="0" err="1">
                          <a:latin typeface="Times New Roman"/>
                          <a:ea typeface="Calibri"/>
                          <a:cs typeface="Times New Roman"/>
                        </a:rPr>
                        <a:t>источнтк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 жизни!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Как сэкономить при её использовании?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Почините или замените все капающие краны.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Когда чистите зубы, держите кран закрытым.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896" marR="368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R="51816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ru-RU" sz="14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Правила </a:t>
                      </a:r>
                      <a:r>
                        <a:rPr lang="ru-RU" sz="14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экономии на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</a:t>
                      </a:r>
                      <a:r>
                        <a:rPr lang="ru-RU" sz="14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энергоресурсы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28345" algn="l"/>
                        </a:tabLst>
                      </a:pPr>
                      <a:endParaRPr lang="ru-RU" sz="1400" b="1" i="1" dirty="0" smtClean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28345" algn="l"/>
                        </a:tabLst>
                      </a:pPr>
                      <a:r>
                        <a:rPr lang="ru-RU" sz="1400" b="1" i="1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</a:t>
                      </a:r>
                      <a:r>
                        <a:rPr lang="ru-RU" sz="14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Знает </a:t>
                      </a:r>
                      <a:r>
                        <a:rPr lang="ru-RU" sz="14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каждая семья-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28345" algn="l"/>
                        </a:tabLst>
                      </a:pPr>
                      <a:r>
                        <a:rPr lang="ru-RU" sz="14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</a:t>
                      </a:r>
                      <a:r>
                        <a:rPr lang="ru-RU" sz="14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экономия </a:t>
                      </a:r>
                      <a:r>
                        <a:rPr lang="ru-RU" sz="14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важна!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896" marR="368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pic>
        <p:nvPicPr>
          <p:cNvPr id="2051" name="Рисунок 17" descr="https://sun9-12.userapi.com/impf/c845416/v845416437/48854/rmD54elT9-U.jpg?size=604x604&amp;quality=96&amp;sign=f376367f8a4135de13ac41b78fc9f69e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653136"/>
            <a:ext cx="2520280" cy="1872208"/>
          </a:xfrm>
          <a:prstGeom prst="rect">
            <a:avLst/>
          </a:prstGeom>
          <a:solidFill>
            <a:srgbClr val="C0504D"/>
          </a:solidFill>
        </p:spPr>
      </p:pic>
      <p:pic>
        <p:nvPicPr>
          <p:cNvPr id="2050" name="Рисунок 14" descr="https://present5.com/presentation/1/388911911_454958908.pdf-img/388911911_454958908.pdf-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196752"/>
            <a:ext cx="2520280" cy="2315344"/>
          </a:xfrm>
          <a:prstGeom prst="rect">
            <a:avLst/>
          </a:prstGeom>
          <a:noFill/>
        </p:spPr>
      </p:pic>
      <p:pic>
        <p:nvPicPr>
          <p:cNvPr id="2049" name="Рисунок 11" descr="https://cf3.ppt-online.org/files3/slide/y/Y6CNLeIHnMKhjD9EsPquBTG12fz5Z0kcFgRpXb/slide-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492896"/>
            <a:ext cx="2520280" cy="20539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2204864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79512" y="260649"/>
          <a:ext cx="8712968" cy="6434011"/>
        </p:xfrm>
        <a:graphic>
          <a:graphicData uri="http://schemas.openxmlformats.org/drawingml/2006/table">
            <a:tbl>
              <a:tblPr/>
              <a:tblGrid>
                <a:gridCol w="2928502"/>
                <a:gridCol w="2927971"/>
                <a:gridCol w="2856495"/>
              </a:tblGrid>
              <a:tr h="64087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Простые 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прав ила экономии тепла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Как сэкономить при его использовании?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Осенью утеплять все окна , </a:t>
                      </a:r>
                      <a:r>
                        <a:rPr lang="ru-RU" sz="1400" i="1" dirty="0" err="1">
                          <a:latin typeface="Times New Roman"/>
                          <a:ea typeface="Calibri"/>
                          <a:cs typeface="Times New Roman"/>
                        </a:rPr>
                        <a:t>балконаи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 и двери.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Не держать форточки постоянно </a:t>
                      </a:r>
                      <a:r>
                        <a:rPr lang="ru-RU" sz="1400" i="1" dirty="0" err="1">
                          <a:latin typeface="Times New Roman"/>
                          <a:ea typeface="Calibri"/>
                          <a:cs typeface="Times New Roman"/>
                        </a:rPr>
                        <a:t>открыиыми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Обязательно закрывать двери в подъездах.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Не загораживать батареи мебелью, которая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 не даёт теплу   свободно проходить в комнату.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609" marR="27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400" dirty="0">
                        <a:solidFill>
                          <a:srgbClr val="00B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  Стиральная </a:t>
                      </a: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и </a:t>
                      </a: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посудомоечная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    машины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Загружайте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технику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согласно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 указанным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характеристикам. При </a:t>
                      </a:r>
                      <a:endParaRPr lang="ru-RU" sz="1400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 неполной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или чрезмерной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загрузке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машины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электроэнергии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 расходуется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больше на 10-15 %.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  Электрочайник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 Регулярно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очищайте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ru-RU" sz="1400" i="1" dirty="0" err="1" smtClean="0">
                          <a:latin typeface="Times New Roman"/>
                          <a:ea typeface="Calibri"/>
                          <a:cs typeface="Times New Roman"/>
                        </a:rPr>
                        <a:t>электрочайникот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накипи.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Накипь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  обладает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низкой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теплопроводностью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, что </a:t>
                      </a:r>
                      <a:endParaRPr lang="ru-RU" sz="1400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увеличивает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расход энергии.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440940" algn="l"/>
                        </a:tabLst>
                      </a:pP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 Телевизор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 Телевизор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и монитор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компьютера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должны быть расположены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равномерно освещенном месте.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Это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позволит снизить их яркость 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более низкого уровня и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потреблять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меньшее количество энергии.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/>
                          <a:ea typeface="Calibri"/>
                          <a:cs typeface="Times New Roman"/>
                        </a:rPr>
                        <a:t> Компьютер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Переводите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компьютер в «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спящий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режим» , если вы планируете </a:t>
                      </a:r>
                      <a:endParaRPr lang="ru-RU" sz="1400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перерыв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в работе. Так он 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будет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 err="1">
                          <a:latin typeface="Times New Roman"/>
                          <a:ea typeface="Calibri"/>
                          <a:cs typeface="Times New Roman"/>
                        </a:rPr>
                        <a:t>расходывать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 в 10 раз меньше </a:t>
                      </a:r>
                      <a:endParaRPr lang="ru-RU" sz="1400" i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 энергии</a:t>
                      </a: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609" marR="27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Простые правила экономии электроэнергии в быту.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Times New Roman"/>
                          <a:ea typeface="Calibri"/>
                          <a:cs typeface="Times New Roman"/>
                        </a:rPr>
                        <a:t>Приобретайте оборудование класса А++, А+,А. Узнать </a:t>
                      </a: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класс прибора можно по специальной этикетке, а также получив консультацию у продавца.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Электроплита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Следите за исправностью конфорок и вовремя меняйте вышедшие из строя. Диаметр кастрюль и сковородок должен совпадать с диаметром конфорки, чтобы электроэнергия не грела воздух.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/>
                          <a:ea typeface="Calibri"/>
                          <a:cs typeface="Times New Roman"/>
                        </a:rPr>
                        <a:t>Холодильник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Times New Roman"/>
                          <a:ea typeface="Calibri"/>
                          <a:cs typeface="Times New Roman"/>
                        </a:rPr>
                        <a:t>Реже открывайте дверцу холодильника. Следите , чтобы она всегда была плотно закрыта. Не ставьте в холодильник горячую посуду с едой.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609" marR="27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pic>
        <p:nvPicPr>
          <p:cNvPr id="28674" name="Рисунок 35" descr="https://energo-audit.com/wp-content/uploads/2018/11/ekonomim-elektroenergi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5157192"/>
            <a:ext cx="2325191" cy="1412776"/>
          </a:xfrm>
          <a:prstGeom prst="rect">
            <a:avLst/>
          </a:prstGeom>
          <a:noFill/>
        </p:spPr>
      </p:pic>
      <p:pic>
        <p:nvPicPr>
          <p:cNvPr id="28673" name="Рисунок 32" descr="https://vikka.s3.eu-central-1.amazonaws.com/wp-content/uploads/2020/08/prev-69085-4159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76672"/>
            <a:ext cx="2664296" cy="21301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honoteka.org/uploads/posts/2021-05/1620097851_31-phonoteka_org-p-fon-dlya-prezentatsii-energosberezhenie-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3" name="TextBox 2"/>
          <p:cNvSpPr txBox="1"/>
          <p:nvPr/>
        </p:nvSpPr>
        <p:spPr>
          <a:xfrm>
            <a:off x="2699792" y="620688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2204864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1880</TotalTime>
  <Words>1072</Words>
  <Application>Microsoft Office PowerPoint</Application>
  <PresentationFormat>Экран (4:3)</PresentationFormat>
  <Paragraphs>266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Андрей</cp:lastModifiedBy>
  <cp:revision>206</cp:revision>
  <dcterms:created xsi:type="dcterms:W3CDTF">2021-01-23T07:54:32Z</dcterms:created>
  <dcterms:modified xsi:type="dcterms:W3CDTF">2023-04-04T16:03:24Z</dcterms:modified>
</cp:coreProperties>
</file>