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8" r:id="rId3"/>
    <p:sldId id="257" r:id="rId4"/>
    <p:sldId id="272" r:id="rId5"/>
    <p:sldId id="259" r:id="rId6"/>
    <p:sldId id="260" r:id="rId7"/>
    <p:sldId id="261" r:id="rId8"/>
    <p:sldId id="262" r:id="rId9"/>
    <p:sldId id="263" r:id="rId10"/>
    <p:sldId id="269" r:id="rId11"/>
    <p:sldId id="264" r:id="rId12"/>
    <p:sldId id="265" r:id="rId13"/>
    <p:sldId id="266" r:id="rId14"/>
    <p:sldId id="267" r:id="rId15"/>
    <p:sldId id="268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-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3/22/2022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3/22/2022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3/22/2022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3/22/2022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3/22/2022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3/22/2022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3/22/2022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3/22/2022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3/22/2022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3/22/2022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3/22/2022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3/22/2022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61708" y="1351005"/>
            <a:ext cx="9068586" cy="333105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4800" dirty="0" smtClean="0"/>
              <a:t>Творческая мастерская «Сказочные волшебники» 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62100" y="4399006"/>
            <a:ext cx="9070848" cy="740258"/>
          </a:xfrm>
        </p:spPr>
        <p:txBody>
          <a:bodyPr>
            <a:noAutofit/>
          </a:bodyPr>
          <a:lstStyle/>
          <a:p>
            <a:r>
              <a:rPr lang="ru-RU" sz="4000" dirty="0" smtClean="0"/>
              <a:t>Для учащихся 5 класса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454617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dirty="0" smtClean="0"/>
              <a:t>Технология творческих мастерских</a:t>
            </a:r>
          </a:p>
          <a:p>
            <a:pPr marL="0" indent="0" algn="ctr">
              <a:buNone/>
            </a:pPr>
            <a:r>
              <a:rPr lang="ru-RU" sz="4400" dirty="0" smtClean="0"/>
              <a:t>Элементы </a:t>
            </a:r>
            <a:r>
              <a:rPr lang="ru-RU" sz="4400" i="1" dirty="0" smtClean="0"/>
              <a:t>технологии визуализации</a:t>
            </a:r>
          </a:p>
          <a:p>
            <a:pPr algn="ctr"/>
            <a:endParaRPr lang="ru-RU" sz="4400" dirty="0" smtClean="0"/>
          </a:p>
          <a:p>
            <a:pPr marL="0" indent="0" algn="ctr">
              <a:buNone/>
            </a:pPr>
            <a:r>
              <a:rPr lang="ru-RU" sz="4400" dirty="0" smtClean="0"/>
              <a:t>Урок систематизации и обобщения знаний</a:t>
            </a:r>
            <a:endParaRPr lang="ru-RU" sz="4400" dirty="0"/>
          </a:p>
        </p:txBody>
      </p:sp>
      <p:pic>
        <p:nvPicPr>
          <p:cNvPr id="1026" name="Picture 2" descr="Книга: &quot;Русские народные сказки с иллюстрациями Ивана Билибина&quot;. Купить  книгу, читать рецензии | ISBN 978-5-3590-1104-4 | Лабирин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0006" y="3540062"/>
            <a:ext cx="2130691" cy="27989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Русские сказки, иллюстрированные И Я Билибиным Комплект из 3 книг Серия:  Сказки инфо 3564p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3409" y="499420"/>
            <a:ext cx="2117288" cy="2812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9875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68713" y="2551670"/>
            <a:ext cx="2584656" cy="1542535"/>
          </a:xfrm>
        </p:spPr>
        <p:txBody>
          <a:bodyPr>
            <a:noAutofit/>
          </a:bodyPr>
          <a:lstStyle/>
          <a:p>
            <a:pPr algn="ctr"/>
            <a:r>
              <a:rPr lang="ru-RU" sz="2400" i="1" dirty="0">
                <a:latin typeface="Bookman Old Style" panose="02050604050505020204" pitchFamily="18" charset="0"/>
              </a:rPr>
              <a:t>„Человек, который верит в сказку, однажды в неё попадает, потому что у него есть сердце…“</a:t>
            </a:r>
            <a:r>
              <a:rPr lang="ru-RU" sz="2400" i="1" dirty="0">
                <a:latin typeface="Bookman Old Style" panose="02050604050505020204" pitchFamily="18" charset="0"/>
              </a:rPr>
              <a:t/>
            </a:r>
            <a:br>
              <a:rPr lang="ru-RU" sz="2400" i="1" dirty="0">
                <a:latin typeface="Bookman Old Style" panose="02050604050505020204" pitchFamily="18" charset="0"/>
              </a:rPr>
            </a:br>
            <a:r>
              <a:rPr lang="ru-RU" sz="2400" i="1" dirty="0">
                <a:latin typeface="Bookman Old Style" panose="02050604050505020204" pitchFamily="18" charset="0"/>
              </a:rPr>
              <a:t/>
            </a:r>
            <a:br>
              <a:rPr lang="ru-RU" sz="2400" i="1" dirty="0">
                <a:latin typeface="Bookman Old Style" panose="02050604050505020204" pitchFamily="18" charset="0"/>
              </a:rPr>
            </a:br>
            <a:endParaRPr lang="ru-RU" sz="2400" i="1" dirty="0"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453081"/>
            <a:ext cx="7772400" cy="5334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400" b="1" dirty="0" smtClean="0"/>
              <a:t>Аудитория</a:t>
            </a:r>
          </a:p>
          <a:p>
            <a:pPr marL="0" indent="0" algn="ctr">
              <a:buNone/>
            </a:pPr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/>
              <a:t>Ученики 4-6 классов.</a:t>
            </a:r>
            <a:br>
              <a:rPr lang="ru-RU" sz="4400" dirty="0"/>
            </a:br>
            <a:r>
              <a:rPr lang="ru-RU" sz="4400" dirty="0"/>
              <a:t>Класс творческих "</a:t>
            </a:r>
            <a:r>
              <a:rPr lang="ru-RU" sz="4400" dirty="0" err="1"/>
              <a:t>среднячков</a:t>
            </a:r>
            <a:r>
              <a:rPr lang="ru-RU" sz="4400" dirty="0" smtClean="0"/>
              <a:t>".</a:t>
            </a:r>
          </a:p>
          <a:p>
            <a:pPr marL="0" indent="0" algn="ctr">
              <a:buNone/>
            </a:pPr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 smtClean="0"/>
              <a:t>* Ребята </a:t>
            </a:r>
            <a:r>
              <a:rPr lang="ru-RU" sz="4400" dirty="0"/>
              <a:t>знакомы </a:t>
            </a:r>
            <a:endParaRPr lang="ru-RU" sz="4400" dirty="0" smtClean="0"/>
          </a:p>
          <a:p>
            <a:pPr marL="0" indent="0" algn="ctr">
              <a:buNone/>
            </a:pPr>
            <a:r>
              <a:rPr lang="ru-RU" sz="4400" dirty="0" smtClean="0"/>
              <a:t>с </a:t>
            </a:r>
            <a:r>
              <a:rPr lang="ru-RU" sz="4400" dirty="0"/>
              <a:t>групповой работой.</a:t>
            </a:r>
            <a:br>
              <a:rPr lang="ru-RU" sz="4400" dirty="0"/>
            </a:br>
            <a:endParaRPr lang="ru-RU" sz="4400" dirty="0"/>
          </a:p>
        </p:txBody>
      </p:sp>
      <p:pic>
        <p:nvPicPr>
          <p:cNvPr id="1032" name="Picture 8" descr="http://img-fotki.yandex.ru/get/5646/157060903.124/0_bf32e_f72a4a82_X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1857" y="3690550"/>
            <a:ext cx="2066401" cy="26484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893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600" b="1" dirty="0" smtClean="0"/>
              <a:t>Цели и задачи:</a:t>
            </a:r>
          </a:p>
          <a:p>
            <a:pPr marL="0" indent="0">
              <a:buNone/>
            </a:pPr>
            <a:r>
              <a:rPr lang="ru-RU" sz="2800" i="1" u="sng" dirty="0" smtClean="0"/>
              <a:t>Обеспечить абсолютную вовлеченность </a:t>
            </a:r>
            <a:r>
              <a:rPr lang="ru-RU" sz="2800" i="1" u="sng" dirty="0"/>
              <a:t>аудитории в </a:t>
            </a:r>
            <a:r>
              <a:rPr lang="ru-RU" sz="2800" i="1" u="sng" dirty="0" smtClean="0"/>
              <a:t>работу. </a:t>
            </a:r>
          </a:p>
          <a:p>
            <a:pPr marL="0" indent="0">
              <a:buNone/>
            </a:pPr>
            <a:r>
              <a:rPr lang="ru-RU" sz="2800" i="1" dirty="0" smtClean="0"/>
              <a:t>Стимулировать интерес к изучаемой теме.</a:t>
            </a:r>
          </a:p>
          <a:p>
            <a:pPr marL="0" indent="0">
              <a:buNone/>
            </a:pPr>
            <a:r>
              <a:rPr lang="ru-RU" sz="2800" i="1" dirty="0" smtClean="0"/>
              <a:t>Создать ситуацию </a:t>
            </a:r>
            <a:r>
              <a:rPr lang="ru-RU" sz="2800" i="1" dirty="0"/>
              <a:t>успеха для </a:t>
            </a:r>
            <a:r>
              <a:rPr lang="ru-RU" sz="2800" i="1" dirty="0" smtClean="0"/>
              <a:t>всех участников.</a:t>
            </a:r>
          </a:p>
          <a:p>
            <a:pPr marL="0" indent="0">
              <a:buNone/>
            </a:pPr>
            <a:r>
              <a:rPr lang="ru-RU" sz="2800" i="1" dirty="0" smtClean="0"/>
              <a:t>Способствовать социализации участников.</a:t>
            </a:r>
          </a:p>
          <a:p>
            <a:pPr marL="0" indent="0">
              <a:buNone/>
            </a:pPr>
            <a:r>
              <a:rPr lang="ru-RU" sz="2800" i="1" dirty="0" smtClean="0"/>
              <a:t>Развивать коммуникативные навыки ребят.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ru-RU" sz="2800" i="1" dirty="0"/>
          </a:p>
          <a:p>
            <a:pPr marL="0" indent="0" algn="ctr">
              <a:buNone/>
            </a:pP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15364" name="Picture 4" descr="Марья Морев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6143" y="609600"/>
            <a:ext cx="2101543" cy="26432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Illustrated by Ivan Bilibin | Иллюстрации, Иван билибин, Сказ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6143" y="3484604"/>
            <a:ext cx="2101543" cy="27343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41167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000" b="1" dirty="0" smtClean="0"/>
              <a:t>План работы</a:t>
            </a:r>
          </a:p>
          <a:p>
            <a:pPr marL="0" indent="0" algn="ctr">
              <a:buNone/>
            </a:pP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i="1" dirty="0" smtClean="0"/>
              <a:t>* Для каждого этапа возможны варианты усложнения или изменения некоторых деталей в зависимости от аудитории.</a:t>
            </a:r>
            <a:r>
              <a:rPr lang="ru-RU" sz="4000" i="1" dirty="0"/>
              <a:t/>
            </a:r>
            <a:br>
              <a:rPr lang="ru-RU" sz="4000" i="1" dirty="0"/>
            </a:br>
            <a:endParaRPr lang="ru-RU" sz="4000" i="1" dirty="0"/>
          </a:p>
        </p:txBody>
      </p:sp>
      <p:pic>
        <p:nvPicPr>
          <p:cNvPr id="3074" name="Picture 2" descr="http://img-fotki.yandex.ru/get/4126/157060903.124/0_bf32f_c4ee42a_X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9945" y="724928"/>
            <a:ext cx="2281882" cy="34983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img-fotki.yandex.ru/get/5626/157060903.124/0_bf330_59a3c6ff_X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9944" y="4635131"/>
            <a:ext cx="2311035" cy="15514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1765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742950" indent="-742950" algn="ctr">
              <a:buAutoNum type="arabicPeriod"/>
            </a:pPr>
            <a:r>
              <a:rPr lang="ru-RU" sz="4800" b="1" dirty="0" smtClean="0"/>
              <a:t>Подготовка</a:t>
            </a:r>
            <a:r>
              <a:rPr lang="ru-RU" sz="4800" b="1" dirty="0"/>
              <a:t>:</a:t>
            </a:r>
            <a:r>
              <a:rPr lang="ru-RU" sz="4800" dirty="0"/>
              <a:t> создаем нужный настрой, направляем мысли участников</a:t>
            </a:r>
            <a:r>
              <a:rPr lang="ru-RU" sz="4800" dirty="0" smtClean="0"/>
              <a:t>.</a:t>
            </a:r>
          </a:p>
          <a:p>
            <a:pPr marL="0" indent="0" algn="ctr">
              <a:buNone/>
            </a:pPr>
            <a:r>
              <a:rPr lang="ru-RU" sz="4800" dirty="0"/>
              <a:t/>
            </a:r>
            <a:br>
              <a:rPr lang="ru-RU" sz="4800" dirty="0"/>
            </a:br>
            <a:r>
              <a:rPr lang="ru-RU" sz="4800" dirty="0"/>
              <a:t>(Через, например, Д/з накануне занятия)</a:t>
            </a:r>
            <a:br>
              <a:rPr lang="ru-RU" sz="4800" dirty="0"/>
            </a:br>
            <a:r>
              <a:rPr lang="ru-RU" sz="4800" dirty="0"/>
              <a:t/>
            </a:r>
            <a:br>
              <a:rPr lang="ru-RU" sz="4800" dirty="0"/>
            </a:br>
            <a:endParaRPr lang="ru-RU" sz="48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185189" y="5702643"/>
            <a:ext cx="2584656" cy="1542535"/>
          </a:xfrm>
        </p:spPr>
        <p:txBody>
          <a:bodyPr>
            <a:noAutofit/>
          </a:bodyPr>
          <a:lstStyle/>
          <a:p>
            <a:pPr algn="ctr"/>
            <a:r>
              <a:rPr lang="ru-RU" b="1" i="1" dirty="0">
                <a:latin typeface="Bookman Old Style" panose="02050604050505020204" pitchFamily="18" charset="0"/>
              </a:rPr>
              <a:t>Что вы знаете о сказках? </a:t>
            </a:r>
            <a:r>
              <a:rPr lang="ru-RU" b="1" i="1" dirty="0" smtClean="0">
                <a:latin typeface="Bookman Old Style" panose="02050604050505020204" pitchFamily="18" charset="0"/>
              </a:rPr>
              <a:t/>
            </a:r>
            <a:br>
              <a:rPr lang="ru-RU" b="1" i="1" dirty="0" smtClean="0">
                <a:latin typeface="Bookman Old Style" panose="02050604050505020204" pitchFamily="18" charset="0"/>
              </a:rPr>
            </a:br>
            <a:r>
              <a:rPr lang="ru-RU" b="1" i="1" dirty="0">
                <a:latin typeface="Bookman Old Style" panose="02050604050505020204" pitchFamily="18" charset="0"/>
              </a:rPr>
              <a:t/>
            </a:r>
            <a:br>
              <a:rPr lang="ru-RU" b="1" i="1" dirty="0">
                <a:latin typeface="Bookman Old Style" panose="02050604050505020204" pitchFamily="18" charset="0"/>
              </a:rPr>
            </a:br>
            <a:r>
              <a:rPr lang="ru-RU" b="1" i="1" dirty="0" smtClean="0">
                <a:latin typeface="Bookman Old Style" panose="02050604050505020204" pitchFamily="18" charset="0"/>
              </a:rPr>
              <a:t>Какие </a:t>
            </a:r>
            <a:r>
              <a:rPr lang="ru-RU" b="1" i="1" dirty="0">
                <a:latin typeface="Bookman Old Style" panose="02050604050505020204" pitchFamily="18" charset="0"/>
              </a:rPr>
              <a:t>сказки любите? </a:t>
            </a:r>
            <a:r>
              <a:rPr lang="ru-RU" b="1" i="1" dirty="0" smtClean="0">
                <a:latin typeface="Bookman Old Style" panose="02050604050505020204" pitchFamily="18" charset="0"/>
              </a:rPr>
              <a:t/>
            </a:r>
            <a:br>
              <a:rPr lang="ru-RU" b="1" i="1" dirty="0" smtClean="0">
                <a:latin typeface="Bookman Old Style" panose="02050604050505020204" pitchFamily="18" charset="0"/>
              </a:rPr>
            </a:br>
            <a:r>
              <a:rPr lang="ru-RU" b="1" i="1" dirty="0">
                <a:latin typeface="Bookman Old Style" panose="02050604050505020204" pitchFamily="18" charset="0"/>
              </a:rPr>
              <a:t/>
            </a:r>
            <a:br>
              <a:rPr lang="ru-RU" b="1" i="1" dirty="0">
                <a:latin typeface="Bookman Old Style" panose="02050604050505020204" pitchFamily="18" charset="0"/>
              </a:rPr>
            </a:br>
            <a:r>
              <a:rPr lang="ru-RU" b="1" i="1" dirty="0" smtClean="0">
                <a:latin typeface="Bookman Old Style" panose="02050604050505020204" pitchFamily="18" charset="0"/>
              </a:rPr>
              <a:t>О </a:t>
            </a:r>
            <a:r>
              <a:rPr lang="ru-RU" b="1" i="1" dirty="0">
                <a:latin typeface="Bookman Old Style" panose="02050604050505020204" pitchFamily="18" charset="0"/>
              </a:rPr>
              <a:t>каких сказочных героях можете рассказать?</a:t>
            </a:r>
            <a:br>
              <a:rPr lang="ru-RU" b="1" i="1" dirty="0">
                <a:latin typeface="Bookman Old Style" panose="02050604050505020204" pitchFamily="18" charset="0"/>
              </a:rPr>
            </a:br>
            <a:r>
              <a:rPr lang="ru-RU" b="1" i="1" dirty="0">
                <a:latin typeface="Bookman Old Style" panose="02050604050505020204" pitchFamily="18" charset="0"/>
              </a:rPr>
              <a:t/>
            </a:r>
            <a:br>
              <a:rPr lang="ru-RU" b="1" i="1" dirty="0">
                <a:latin typeface="Bookman Old Style" panose="02050604050505020204" pitchFamily="18" charset="0"/>
              </a:rPr>
            </a:br>
            <a:r>
              <a:rPr lang="ru-RU" b="1" i="1" dirty="0">
                <a:latin typeface="Bookman Old Style" panose="02050604050505020204" pitchFamily="18" charset="0"/>
              </a:rPr>
              <a:t/>
            </a:r>
            <a:br>
              <a:rPr lang="ru-RU" b="1" i="1" dirty="0">
                <a:latin typeface="Bookman Old Style" panose="02050604050505020204" pitchFamily="18" charset="0"/>
              </a:rPr>
            </a:br>
            <a:endParaRPr lang="ru-RU" b="1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280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329" y="642552"/>
            <a:ext cx="4917990" cy="533400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ru-RU" sz="3600" b="1" dirty="0" smtClean="0"/>
              <a:t>2. Индукция</a:t>
            </a:r>
            <a:r>
              <a:rPr lang="ru-RU" sz="3600" b="1" dirty="0"/>
              <a:t>: </a:t>
            </a:r>
            <a:r>
              <a:rPr lang="ru-RU" sz="3600" dirty="0"/>
              <a:t>создание нужного настроения, </a:t>
            </a:r>
            <a:r>
              <a:rPr lang="ru-RU" sz="3600" dirty="0" smtClean="0"/>
              <a:t>особой </a:t>
            </a:r>
            <a:r>
              <a:rPr lang="ru-RU" sz="3600" dirty="0"/>
              <a:t>атмосферы на уроке</a:t>
            </a:r>
            <a:r>
              <a:rPr lang="ru-RU" sz="3600" dirty="0" smtClean="0"/>
              <a:t>.</a:t>
            </a:r>
          </a:p>
          <a:p>
            <a:pPr marL="0" indent="0" algn="r">
              <a:buNone/>
            </a:pP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/>
              <a:t>Ф</a:t>
            </a:r>
            <a:r>
              <a:rPr lang="ru-RU" sz="3600" dirty="0" smtClean="0"/>
              <a:t>он </a:t>
            </a:r>
            <a:r>
              <a:rPr lang="ru-RU" sz="3600" dirty="0"/>
              <a:t>для беседы по вопросам из Д/з.</a:t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127524" y="2887361"/>
            <a:ext cx="2732937" cy="1577546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>
                <a:latin typeface="Bookman Old Style" panose="02050604050505020204" pitchFamily="18" charset="0"/>
              </a:rPr>
              <a:t>Иллюстрации знаменитых художников к сказкам, </a:t>
            </a: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r>
              <a:rPr lang="ru-RU" sz="2400" b="1" i="1" dirty="0" smtClean="0">
                <a:latin typeface="Bookman Old Style" panose="02050604050505020204" pitchFamily="18" charset="0"/>
              </a:rPr>
              <a:t/>
            </a:r>
            <a:br>
              <a:rPr lang="ru-RU" sz="2400" b="1" i="1" dirty="0" smtClean="0">
                <a:latin typeface="Bookman Old Style" panose="02050604050505020204" pitchFamily="18" charset="0"/>
              </a:rPr>
            </a:br>
            <a:r>
              <a:rPr lang="ru-RU" sz="2400" b="1" i="1" dirty="0" err="1" smtClean="0">
                <a:latin typeface="Bookman Old Style" panose="02050604050505020204" pitchFamily="18" charset="0"/>
              </a:rPr>
              <a:t>соответ</a:t>
            </a:r>
            <a:r>
              <a:rPr lang="ru-RU" sz="2400" b="1" i="1" dirty="0" smtClean="0">
                <a:latin typeface="Bookman Old Style" panose="02050604050505020204" pitchFamily="18" charset="0"/>
              </a:rPr>
              <a:t>-</a:t>
            </a:r>
            <a:br>
              <a:rPr lang="ru-RU" sz="2400" b="1" i="1" dirty="0" smtClean="0">
                <a:latin typeface="Bookman Old Style" panose="02050604050505020204" pitchFamily="18" charset="0"/>
              </a:rPr>
            </a:br>
            <a:r>
              <a:rPr lang="ru-RU" sz="2400" b="1" i="1" dirty="0" err="1" smtClean="0">
                <a:latin typeface="Bookman Old Style" panose="02050604050505020204" pitchFamily="18" charset="0"/>
              </a:rPr>
              <a:t>ствующая</a:t>
            </a:r>
            <a:r>
              <a:rPr lang="ru-RU" sz="2400" b="1" i="1" dirty="0" smtClean="0">
                <a:latin typeface="Bookman Old Style" panose="02050604050505020204" pitchFamily="18" charset="0"/>
              </a:rPr>
              <a:t> </a:t>
            </a:r>
            <a:r>
              <a:rPr lang="ru-RU" sz="2400" b="1" i="1" dirty="0">
                <a:latin typeface="Bookman Old Style" panose="02050604050505020204" pitchFamily="18" charset="0"/>
              </a:rPr>
              <a:t>музыка.</a:t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endParaRPr lang="ru-RU" sz="2400" b="1" i="1" dirty="0">
              <a:latin typeface="Bookman Old Style" panose="02050604050505020204" pitchFamily="18" charset="0"/>
            </a:endParaRPr>
          </a:p>
        </p:txBody>
      </p:sp>
      <p:pic>
        <p:nvPicPr>
          <p:cNvPr id="4098" name="Picture 2" descr="Иван Билибин &quot;Русские народные сказ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149" y="2261284"/>
            <a:ext cx="3158189" cy="40283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img-fotki.yandex.ru/get/6433/157060903.124/0_bf331_85211325_X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2107" y="444842"/>
            <a:ext cx="3151232" cy="15028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img-fotki.yandex.ru/get/6442/157060903.124/0_bf333_8193b5ec_XXX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1709" y="3395260"/>
            <a:ext cx="2280297" cy="28943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3995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000" b="1" dirty="0"/>
              <a:t>3. </a:t>
            </a:r>
            <a:r>
              <a:rPr lang="ru-RU" sz="4000" b="1" dirty="0" smtClean="0"/>
              <a:t>Деконструкция: </a:t>
            </a:r>
          </a:p>
          <a:p>
            <a:pPr marL="0" indent="0" algn="ctr">
              <a:buNone/>
            </a:pPr>
            <a:r>
              <a:rPr lang="ru-RU" sz="4000" dirty="0" smtClean="0"/>
              <a:t>по</a:t>
            </a:r>
            <a:r>
              <a:rPr lang="ru-RU" sz="4000" b="1" dirty="0" smtClean="0"/>
              <a:t> </a:t>
            </a:r>
            <a:r>
              <a:rPr lang="ru-RU" sz="4000" dirty="0" smtClean="0"/>
              <a:t>результатам беседы разбираем </a:t>
            </a:r>
            <a:r>
              <a:rPr lang="ru-RU" sz="4000" dirty="0"/>
              <a:t>сказку на "детали</a:t>
            </a:r>
            <a:r>
              <a:rPr lang="ru-RU" sz="4000" dirty="0" smtClean="0"/>
              <a:t>"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>(Вариантов множество. Например: место действия, герои, волшебные предметы)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176951" y="6567616"/>
            <a:ext cx="2584656" cy="1542535"/>
          </a:xfrm>
        </p:spPr>
        <p:txBody>
          <a:bodyPr>
            <a:noAutofit/>
          </a:bodyPr>
          <a:lstStyle/>
          <a:p>
            <a:pPr algn="ctr"/>
            <a:r>
              <a:rPr lang="ru-RU" b="1" i="1" dirty="0" smtClean="0">
                <a:latin typeface="Bookman Old Style" panose="02050604050505020204" pitchFamily="18" charset="0"/>
              </a:rPr>
              <a:t>Без чего сказка не состоится? </a:t>
            </a:r>
            <a:br>
              <a:rPr lang="ru-RU" b="1" i="1" dirty="0" smtClean="0">
                <a:latin typeface="Bookman Old Style" panose="02050604050505020204" pitchFamily="18" charset="0"/>
              </a:rPr>
            </a:br>
            <a:r>
              <a:rPr lang="ru-RU" b="1" i="1" dirty="0">
                <a:latin typeface="Bookman Old Style" panose="02050604050505020204" pitchFamily="18" charset="0"/>
              </a:rPr>
              <a:t/>
            </a:r>
            <a:br>
              <a:rPr lang="ru-RU" b="1" i="1" dirty="0">
                <a:latin typeface="Bookman Old Style" panose="02050604050505020204" pitchFamily="18" charset="0"/>
              </a:rPr>
            </a:br>
            <a:r>
              <a:rPr lang="ru-RU" b="1" i="1" dirty="0" smtClean="0">
                <a:latin typeface="Bookman Old Style" panose="02050604050505020204" pitchFamily="18" charset="0"/>
              </a:rPr>
              <a:t>В чем </a:t>
            </a:r>
            <a:r>
              <a:rPr lang="ru-RU" b="1" i="1" dirty="0" err="1" smtClean="0">
                <a:latin typeface="Bookman Old Style" panose="02050604050505020204" pitchFamily="18" charset="0"/>
              </a:rPr>
              <a:t>особеннос-ти</a:t>
            </a:r>
            <a:r>
              <a:rPr lang="ru-RU" b="1" i="1" dirty="0" smtClean="0">
                <a:latin typeface="Bookman Old Style" panose="02050604050505020204" pitchFamily="18" charset="0"/>
              </a:rPr>
              <a:t> того или иного вида сказок?</a:t>
            </a:r>
            <a:br>
              <a:rPr lang="ru-RU" b="1" i="1" dirty="0" smtClean="0">
                <a:latin typeface="Bookman Old Style" panose="02050604050505020204" pitchFamily="18" charset="0"/>
              </a:rPr>
            </a:br>
            <a:r>
              <a:rPr lang="ru-RU" b="1" i="1" dirty="0">
                <a:latin typeface="Bookman Old Style" panose="02050604050505020204" pitchFamily="18" charset="0"/>
              </a:rPr>
              <a:t/>
            </a:r>
            <a:br>
              <a:rPr lang="ru-RU" b="1" i="1" dirty="0">
                <a:latin typeface="Bookman Old Style" panose="02050604050505020204" pitchFamily="18" charset="0"/>
              </a:rPr>
            </a:br>
            <a:r>
              <a:rPr lang="ru-RU" b="1" i="1" dirty="0" smtClean="0">
                <a:latin typeface="Bookman Old Style" panose="02050604050505020204" pitchFamily="18" charset="0"/>
              </a:rPr>
              <a:t>Сказка – это…</a:t>
            </a:r>
            <a:br>
              <a:rPr lang="ru-RU" b="1" i="1" dirty="0" smtClean="0">
                <a:latin typeface="Bookman Old Style" panose="02050604050505020204" pitchFamily="18" charset="0"/>
              </a:rPr>
            </a:br>
            <a:r>
              <a:rPr lang="ru-RU" b="1" i="1" dirty="0">
                <a:latin typeface="Bookman Old Style" panose="02050604050505020204" pitchFamily="18" charset="0"/>
              </a:rPr>
              <a:t/>
            </a:r>
            <a:br>
              <a:rPr lang="ru-RU" b="1" i="1" dirty="0">
                <a:latin typeface="Bookman Old Style" panose="02050604050505020204" pitchFamily="18" charset="0"/>
              </a:rPr>
            </a:br>
            <a:r>
              <a:rPr lang="ru-RU" b="1" i="1" dirty="0" smtClean="0">
                <a:latin typeface="Bookman Old Style" panose="02050604050505020204" pitchFamily="18" charset="0"/>
              </a:rPr>
              <a:t/>
            </a:r>
            <a:br>
              <a:rPr lang="ru-RU" b="1" i="1" dirty="0" smtClean="0">
                <a:latin typeface="Bookman Old Style" panose="02050604050505020204" pitchFamily="18" charset="0"/>
              </a:rPr>
            </a:br>
            <a:r>
              <a:rPr lang="ru-RU" b="1" i="1" dirty="0">
                <a:latin typeface="Bookman Old Style" panose="02050604050505020204" pitchFamily="18" charset="0"/>
              </a:rPr>
              <a:t/>
            </a:r>
            <a:br>
              <a:rPr lang="ru-RU" b="1" i="1" dirty="0">
                <a:latin typeface="Bookman Old Style" panose="02050604050505020204" pitchFamily="18" charset="0"/>
              </a:rPr>
            </a:br>
            <a:r>
              <a:rPr lang="ru-RU" b="1" i="1" dirty="0">
                <a:latin typeface="Bookman Old Style" panose="02050604050505020204" pitchFamily="18" charset="0"/>
              </a:rPr>
              <a:t/>
            </a:r>
            <a:br>
              <a:rPr lang="ru-RU" b="1" i="1" dirty="0">
                <a:latin typeface="Bookman Old Style" panose="02050604050505020204" pitchFamily="18" charset="0"/>
              </a:rPr>
            </a:br>
            <a:endParaRPr lang="ru-RU" b="1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0056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000" b="1" dirty="0" smtClean="0"/>
              <a:t>4. Реконструкция: </a:t>
            </a:r>
          </a:p>
          <a:p>
            <a:pPr marL="0" indent="0" algn="ctr">
              <a:buNone/>
            </a:pPr>
            <a:r>
              <a:rPr lang="ru-RU" sz="4000" dirty="0" smtClean="0"/>
              <a:t>визуализация русских сказок, создаём коллективное панно.</a:t>
            </a:r>
          </a:p>
          <a:p>
            <a:pPr marL="0" indent="0" algn="ctr">
              <a:buNone/>
            </a:pP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>Выбираем </a:t>
            </a:r>
            <a:r>
              <a:rPr lang="ru-RU" sz="4000" dirty="0"/>
              <a:t>формат работы, делимся на группы, получаем задание.</a:t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209903" y="5595552"/>
            <a:ext cx="2584656" cy="1542535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latin typeface="Bookman Old Style" panose="02050604050505020204" pitchFamily="18" charset="0"/>
              </a:rPr>
              <a:t>Волшебники из группы 1 создают СКАЗОЧНЫЕ деревья</a:t>
            </a:r>
            <a:br>
              <a:rPr lang="ru-RU" sz="2400" b="1" i="1" dirty="0" smtClean="0">
                <a:latin typeface="Bookman Old Style" panose="02050604050505020204" pitchFamily="18" charset="0"/>
              </a:rPr>
            </a:b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r>
              <a:rPr lang="ru-RU" sz="2400" b="1" i="1" dirty="0" smtClean="0">
                <a:latin typeface="Bookman Old Style" panose="02050604050505020204" pitchFamily="18" charset="0"/>
              </a:rPr>
              <a:t>из группы 2 – сказочных персонажей</a:t>
            </a:r>
            <a:br>
              <a:rPr lang="ru-RU" sz="2400" b="1" i="1" dirty="0" smtClean="0">
                <a:latin typeface="Bookman Old Style" panose="02050604050505020204" pitchFamily="18" charset="0"/>
              </a:rPr>
            </a:b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r>
              <a:rPr lang="ru-RU" sz="2400" b="1" i="1" dirty="0" smtClean="0">
                <a:latin typeface="Bookman Old Style" panose="02050604050505020204" pitchFamily="18" charset="0"/>
              </a:rPr>
              <a:t>из группы 3 – сказочные предметы</a:t>
            </a:r>
            <a:br>
              <a:rPr lang="ru-RU" sz="2400" b="1" i="1" dirty="0" smtClean="0">
                <a:latin typeface="Bookman Old Style" panose="02050604050505020204" pitchFamily="18" charset="0"/>
              </a:rPr>
            </a:b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r>
              <a:rPr lang="ru-RU" sz="2400" b="1" i="1" dirty="0" smtClean="0">
                <a:latin typeface="Bookman Old Style" panose="02050604050505020204" pitchFamily="18" charset="0"/>
              </a:rPr>
              <a:t/>
            </a:r>
            <a:br>
              <a:rPr lang="ru-RU" sz="2400" b="1" i="1" dirty="0" smtClean="0">
                <a:latin typeface="Bookman Old Style" panose="02050604050505020204" pitchFamily="18" charset="0"/>
              </a:rPr>
            </a:b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endParaRPr lang="ru-RU" sz="2400" b="1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93715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600" dirty="0" smtClean="0"/>
              <a:t>В зависимости от возможностей аудитории задания могут быть сложнее и разнообразнее</a:t>
            </a:r>
          </a:p>
          <a:p>
            <a:pPr marL="0" indent="0" algn="ctr">
              <a:buNone/>
            </a:pPr>
            <a:endParaRPr lang="ru-RU" sz="3600" dirty="0"/>
          </a:p>
          <a:p>
            <a:pPr marL="0" indent="0" algn="ctr">
              <a:buNone/>
            </a:pPr>
            <a:r>
              <a:rPr lang="ru-RU" sz="3600" dirty="0" smtClean="0"/>
              <a:t>(Например, для 6 </a:t>
            </a:r>
            <a:r>
              <a:rPr lang="ru-RU" sz="3600" dirty="0" err="1" smtClean="0"/>
              <a:t>кл</a:t>
            </a:r>
            <a:r>
              <a:rPr lang="ru-RU" sz="3600" dirty="0" smtClean="0"/>
              <a:t>. добавляем работу с видами народной росписи и стилизацию; реализуем новые меж- и </a:t>
            </a:r>
            <a:r>
              <a:rPr lang="ru-RU" sz="3600" dirty="0" err="1" smtClean="0"/>
              <a:t>метапредметные</a:t>
            </a:r>
            <a:r>
              <a:rPr lang="ru-RU" sz="3600" dirty="0" smtClean="0"/>
              <a:t> связи)</a:t>
            </a:r>
            <a:endParaRPr lang="ru-RU" sz="3600" dirty="0"/>
          </a:p>
        </p:txBody>
      </p:sp>
      <p:pic>
        <p:nvPicPr>
          <p:cNvPr id="13314" name="Picture 2" descr="Русская народная роспись разновидности. Русские народные промысл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9945" y="502508"/>
            <a:ext cx="2277848" cy="33253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Хохлома. Тарелка-панно &quot;Клубничка&quot; | | St-Petersbur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9945" y="4044692"/>
            <a:ext cx="2277848" cy="22778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016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708" y="541640"/>
            <a:ext cx="4827373" cy="533400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ru-RU" sz="3600" b="1" dirty="0" smtClean="0"/>
              <a:t>5. Социализация</a:t>
            </a:r>
            <a:r>
              <a:rPr lang="ru-RU" sz="3600" b="1" dirty="0"/>
              <a:t>: </a:t>
            </a:r>
            <a:r>
              <a:rPr lang="ru-RU" sz="3600" dirty="0"/>
              <a:t>сопоставляем результат с результатом других ребят, обсуждаем в </a:t>
            </a:r>
            <a:r>
              <a:rPr lang="ru-RU" sz="3600" dirty="0" smtClean="0"/>
              <a:t>команде, готовимся к презентации результатов работы.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209903" y="5595552"/>
            <a:ext cx="2584656" cy="1542535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latin typeface="Bookman Old Style" panose="02050604050505020204" pitchFamily="18" charset="0"/>
              </a:rPr>
              <a:t>Из какой сказки ваш герой?</a:t>
            </a:r>
            <a:br>
              <a:rPr lang="ru-RU" sz="2400" b="1" i="1" dirty="0" smtClean="0">
                <a:latin typeface="Bookman Old Style" panose="02050604050505020204" pitchFamily="18" charset="0"/>
              </a:rPr>
            </a:b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r>
              <a:rPr lang="ru-RU" sz="2400" b="1" i="1" dirty="0" smtClean="0">
                <a:latin typeface="Bookman Old Style" panose="02050604050505020204" pitchFamily="18" charset="0"/>
              </a:rPr>
              <a:t>Почему это дерево можно считать сказочным?</a:t>
            </a:r>
            <a:br>
              <a:rPr lang="ru-RU" sz="2400" b="1" i="1" dirty="0" smtClean="0">
                <a:latin typeface="Bookman Old Style" panose="02050604050505020204" pitchFamily="18" charset="0"/>
              </a:rPr>
            </a:b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r>
              <a:rPr lang="ru-RU" sz="2400" b="1" i="1" dirty="0" smtClean="0">
                <a:latin typeface="Bookman Old Style" panose="02050604050505020204" pitchFamily="18" charset="0"/>
              </a:rPr>
              <a:t>В какой сказке мы встречаем этот волшебный предмет?</a:t>
            </a: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r>
              <a:rPr lang="ru-RU" sz="2400" b="1" i="1" dirty="0" smtClean="0">
                <a:latin typeface="Bookman Old Style" panose="02050604050505020204" pitchFamily="18" charset="0"/>
              </a:rPr>
              <a:t/>
            </a:r>
            <a:br>
              <a:rPr lang="ru-RU" sz="2400" b="1" i="1" dirty="0" smtClean="0">
                <a:latin typeface="Bookman Old Style" panose="02050604050505020204" pitchFamily="18" charset="0"/>
              </a:rPr>
            </a:b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endParaRPr lang="ru-RU" sz="2400" b="1" i="1" dirty="0">
              <a:latin typeface="Bookman Old Style" panose="02050604050505020204" pitchFamily="18" charset="0"/>
            </a:endParaRPr>
          </a:p>
        </p:txBody>
      </p:sp>
      <p:pic>
        <p:nvPicPr>
          <p:cNvPr id="6146" name="Picture 2" descr="http://img-fotki.yandex.ru/get/5624/157060903.124/0_bf306_9b4f9ec1_XX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2107" y="2300758"/>
            <a:ext cx="3151232" cy="3990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img-fotki.yandex.ru/get/6433/157060903.124/0_bf331_85211325_X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2107" y="444842"/>
            <a:ext cx="3151232" cy="15028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748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0173" y="607543"/>
            <a:ext cx="8122508" cy="5334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000" b="1" dirty="0" smtClean="0"/>
              <a:t>Социализация – </a:t>
            </a:r>
            <a:r>
              <a:rPr lang="ru-RU" sz="4000" dirty="0" smtClean="0"/>
              <a:t>очень важный и весьма показательный этап. </a:t>
            </a:r>
          </a:p>
          <a:p>
            <a:pPr marL="0" indent="0" algn="ctr">
              <a:buNone/>
            </a:pPr>
            <a:endParaRPr lang="ru-RU" sz="4000" dirty="0"/>
          </a:p>
          <a:p>
            <a:pPr marL="0" indent="0" algn="ctr">
              <a:buNone/>
            </a:pPr>
            <a:r>
              <a:rPr lang="ru-RU" sz="4000" dirty="0" smtClean="0"/>
              <a:t>Формат творческих мастерских позволяет каждому ребенку попасть в ситуацию успеха.</a:t>
            </a:r>
          </a:p>
          <a:p>
            <a:pPr marL="0" indent="0" algn="ctr">
              <a:buNone/>
            </a:pPr>
            <a:endParaRPr lang="ru-RU" sz="4000" dirty="0"/>
          </a:p>
        </p:txBody>
      </p:sp>
      <p:pic>
        <p:nvPicPr>
          <p:cNvPr id="9218" name="Picture 2" descr="http://img-fotki.yandex.ru/get/5642/157060903.124/0_bf308_9cebe693_XX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9519" y="516926"/>
            <a:ext cx="2216625" cy="28276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img-fotki.yandex.ru/get/6440/157060903.124/0_bee36_e303ffac_XX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9519" y="3525795"/>
            <a:ext cx="2220367" cy="28091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74662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7135" y="329514"/>
            <a:ext cx="8509687" cy="561408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000" b="1" dirty="0" smtClean="0"/>
              <a:t>6. </a:t>
            </a:r>
            <a:r>
              <a:rPr lang="ru-RU" sz="4000" b="1" dirty="0"/>
              <a:t>Афиширование: </a:t>
            </a:r>
            <a:r>
              <a:rPr lang="ru-RU" sz="4000" dirty="0"/>
              <a:t>презентация работы, создание коллективного продукта</a:t>
            </a:r>
            <a:r>
              <a:rPr lang="ru-RU" sz="4000" dirty="0" smtClean="0"/>
              <a:t>.</a:t>
            </a:r>
          </a:p>
          <a:p>
            <a:pPr marL="0" indent="0" algn="ctr">
              <a:buNone/>
            </a:pP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209903" y="5595552"/>
            <a:ext cx="2584656" cy="1542535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endParaRPr lang="ru-RU" sz="2400" b="1" i="1" dirty="0">
              <a:latin typeface="Bookman Old Style" panose="020506040505050202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9144001" y="6481120"/>
            <a:ext cx="2584656" cy="154253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algn="ctr"/>
            <a:r>
              <a:rPr lang="ru-RU" b="1" i="1" dirty="0" smtClean="0">
                <a:latin typeface="Bookman Old Style" panose="02050604050505020204" pitchFamily="18" charset="0"/>
              </a:rPr>
              <a:t>Работа </a:t>
            </a:r>
            <a:r>
              <a:rPr lang="ru-RU" b="1" i="1" dirty="0">
                <a:latin typeface="Bookman Old Style" panose="02050604050505020204" pitchFamily="18" charset="0"/>
              </a:rPr>
              <a:t>КАЖДОГО </a:t>
            </a:r>
            <a:r>
              <a:rPr lang="ru-RU" b="1" i="1" dirty="0" err="1" smtClean="0">
                <a:latin typeface="Bookman Old Style" panose="02050604050505020204" pitchFamily="18" charset="0"/>
              </a:rPr>
              <a:t>действи-тельно</a:t>
            </a:r>
            <a:r>
              <a:rPr lang="ru-RU" b="1" i="1" dirty="0" smtClean="0">
                <a:latin typeface="Bookman Old Style" panose="02050604050505020204" pitchFamily="18" charset="0"/>
              </a:rPr>
              <a:t> </a:t>
            </a:r>
            <a:r>
              <a:rPr lang="ru-RU" b="1" i="1" dirty="0">
                <a:latin typeface="Bookman Old Style" panose="02050604050505020204" pitchFamily="18" charset="0"/>
              </a:rPr>
              <a:t>важна</a:t>
            </a:r>
            <a:r>
              <a:rPr lang="ru-RU" b="1" i="1" dirty="0" smtClean="0">
                <a:latin typeface="Bookman Old Style" panose="02050604050505020204" pitchFamily="18" charset="0"/>
              </a:rPr>
              <a:t>!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ru-RU" b="1" i="1" dirty="0">
              <a:latin typeface="Bookman Old Style" panose="02050604050505020204" pitchFamily="18" charset="0"/>
            </a:endParaRPr>
          </a:p>
          <a:p>
            <a:pPr algn="ctr"/>
            <a:r>
              <a:rPr lang="ru-RU" b="1" i="1" dirty="0" smtClean="0">
                <a:latin typeface="Bookman Old Style" panose="02050604050505020204" pitchFamily="18" charset="0"/>
              </a:rPr>
              <a:t>Ребята </a:t>
            </a:r>
            <a:r>
              <a:rPr lang="ru-RU" b="1" i="1" dirty="0">
                <a:latin typeface="Bookman Old Style" panose="02050604050505020204" pitchFamily="18" charset="0"/>
              </a:rPr>
              <a:t>учатся находить выход из сложных и </a:t>
            </a:r>
            <a:r>
              <a:rPr lang="ru-RU" b="1" i="1" dirty="0" err="1" smtClean="0">
                <a:latin typeface="Bookman Old Style" panose="02050604050505020204" pitchFamily="18" charset="0"/>
              </a:rPr>
              <a:t>непредви</a:t>
            </a:r>
            <a:r>
              <a:rPr lang="ru-RU" b="1" i="1" dirty="0" smtClean="0">
                <a:latin typeface="Bookman Old Style" panose="02050604050505020204" pitchFamily="18" charset="0"/>
              </a:rPr>
              <a:t>-денных </a:t>
            </a:r>
            <a:r>
              <a:rPr lang="ru-RU" b="1" i="1" dirty="0">
                <a:latin typeface="Bookman Old Style" panose="02050604050505020204" pitchFamily="18" charset="0"/>
              </a:rPr>
              <a:t>ситуаций.</a:t>
            </a:r>
          </a:p>
          <a:p>
            <a:pPr algn="ctr"/>
            <a:r>
              <a:rPr lang="ru-RU" b="1" i="1" dirty="0" smtClean="0">
                <a:latin typeface="Bookman Old Style" panose="02050604050505020204" pitchFamily="18" charset="0"/>
              </a:rPr>
              <a:t/>
            </a:r>
            <a:br>
              <a:rPr lang="ru-RU" b="1" i="1" dirty="0" smtClean="0">
                <a:latin typeface="Bookman Old Style" panose="02050604050505020204" pitchFamily="18" charset="0"/>
              </a:rPr>
            </a:br>
            <a:r>
              <a:rPr lang="ru-RU" b="1" i="1" dirty="0" smtClean="0">
                <a:latin typeface="Bookman Old Style" panose="02050604050505020204" pitchFamily="18" charset="0"/>
              </a:rPr>
              <a:t/>
            </a:r>
            <a:br>
              <a:rPr lang="ru-RU" b="1" i="1" dirty="0" smtClean="0">
                <a:latin typeface="Bookman Old Style" panose="02050604050505020204" pitchFamily="18" charset="0"/>
              </a:rPr>
            </a:br>
            <a:r>
              <a:rPr lang="ru-RU" b="1" i="1" dirty="0" smtClean="0">
                <a:latin typeface="Bookman Old Style" panose="02050604050505020204" pitchFamily="18" charset="0"/>
              </a:rPr>
              <a:t/>
            </a:r>
            <a:br>
              <a:rPr lang="ru-RU" b="1" i="1" dirty="0" smtClean="0">
                <a:latin typeface="Bookman Old Style" panose="02050604050505020204" pitchFamily="18" charset="0"/>
              </a:rPr>
            </a:br>
            <a:r>
              <a:rPr lang="ru-RU" b="1" i="1" dirty="0" smtClean="0">
                <a:latin typeface="Bookman Old Style" panose="02050604050505020204" pitchFamily="18" charset="0"/>
              </a:rPr>
              <a:t/>
            </a:r>
            <a:br>
              <a:rPr lang="ru-RU" b="1" i="1" dirty="0" smtClean="0">
                <a:latin typeface="Bookman Old Style" panose="02050604050505020204" pitchFamily="18" charset="0"/>
              </a:rPr>
            </a:br>
            <a:endParaRPr lang="ru-RU" b="1" i="1" dirty="0">
              <a:latin typeface="Bookman Old Style" panose="020506040505050202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653" y="2496064"/>
            <a:ext cx="5198077" cy="38985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48230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8411" y="617838"/>
            <a:ext cx="8188411" cy="561408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800" b="1" dirty="0" smtClean="0"/>
              <a:t>7. Разрыв</a:t>
            </a:r>
            <a:r>
              <a:rPr lang="ru-RU" sz="4800" b="1" dirty="0"/>
              <a:t>: </a:t>
            </a:r>
            <a:r>
              <a:rPr lang="ru-RU" sz="4800" i="1" dirty="0"/>
              <a:t>кульминация, </a:t>
            </a:r>
            <a:r>
              <a:rPr lang="ru-RU" sz="4800" i="1" dirty="0" err="1"/>
              <a:t>инсайт</a:t>
            </a:r>
            <a:r>
              <a:rPr lang="ru-RU" sz="4800" i="1" dirty="0"/>
              <a:t>, </a:t>
            </a:r>
            <a:r>
              <a:rPr lang="ru-RU" sz="4800" i="1" dirty="0" smtClean="0"/>
              <a:t>расширение </a:t>
            </a:r>
            <a:r>
              <a:rPr lang="ru-RU" sz="4800" i="1" dirty="0"/>
              <a:t>знаний </a:t>
            </a:r>
            <a:endParaRPr lang="ru-RU" sz="4800" i="1" dirty="0" smtClean="0"/>
          </a:p>
          <a:p>
            <a:pPr marL="0" indent="0" algn="ctr">
              <a:buNone/>
            </a:pPr>
            <a:endParaRPr lang="ru-RU" sz="4800" dirty="0" smtClean="0"/>
          </a:p>
          <a:p>
            <a:pPr marL="0" indent="0" algn="ctr">
              <a:buNone/>
            </a:pPr>
            <a:r>
              <a:rPr lang="ru-RU" sz="4800" dirty="0" smtClean="0"/>
              <a:t>* Для </a:t>
            </a:r>
            <a:r>
              <a:rPr lang="ru-RU" sz="4800" dirty="0"/>
              <a:t>каждого участника происходит в свою </a:t>
            </a:r>
            <a:r>
              <a:rPr lang="ru-RU" sz="4800" dirty="0" smtClean="0"/>
              <a:t>очередь.</a:t>
            </a:r>
            <a:r>
              <a:rPr lang="ru-RU" sz="4800" dirty="0"/>
              <a:t/>
            </a:r>
            <a:br>
              <a:rPr lang="ru-RU" sz="4800" dirty="0"/>
            </a:br>
            <a:r>
              <a:rPr lang="ru-RU" sz="4800" dirty="0"/>
              <a:t/>
            </a:r>
            <a:br>
              <a:rPr lang="ru-RU" sz="4800" dirty="0"/>
            </a:br>
            <a:endParaRPr lang="ru-RU" sz="48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209903" y="5595552"/>
            <a:ext cx="2584656" cy="1542535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endParaRPr lang="ru-RU" sz="2400" b="1" i="1" dirty="0">
              <a:latin typeface="Bookman Old Style" panose="020506040505050202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9144001" y="6481120"/>
            <a:ext cx="2584656" cy="154253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algn="ctr"/>
            <a:r>
              <a:rPr lang="ru-RU" sz="2400" b="1" i="1" dirty="0" smtClean="0">
                <a:latin typeface="Bookman Old Style" panose="02050604050505020204" pitchFamily="18" charset="0"/>
              </a:rPr>
              <a:t>Кто-то сопоставил сказку и сказ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ru-RU" sz="2400" b="1" i="1" dirty="0">
              <a:latin typeface="Bookman Old Style" panose="02050604050505020204" pitchFamily="18" charset="0"/>
            </a:endParaRPr>
          </a:p>
          <a:p>
            <a:pPr algn="ctr"/>
            <a:r>
              <a:rPr lang="ru-RU" sz="2400" b="1" i="1" dirty="0" smtClean="0">
                <a:latin typeface="Bookman Old Style" panose="02050604050505020204" pitchFamily="18" charset="0"/>
              </a:rPr>
              <a:t>Кто-то нашел параллели между сказками разных народов</a:t>
            </a:r>
          </a:p>
          <a:p>
            <a:pPr algn="ctr"/>
            <a:endParaRPr lang="ru-RU" sz="2400" b="1" i="1" dirty="0">
              <a:latin typeface="Bookman Old Style" panose="02050604050505020204" pitchFamily="18" charset="0"/>
            </a:endParaRPr>
          </a:p>
          <a:p>
            <a:pPr algn="ctr"/>
            <a:r>
              <a:rPr lang="ru-RU" sz="2400" b="1" i="1" dirty="0" smtClean="0">
                <a:latin typeface="Bookman Old Style" panose="02050604050505020204" pitchFamily="18" charset="0"/>
              </a:rPr>
              <a:t>Кто-то вспомнил о не названных ранее особенностях сказок</a:t>
            </a:r>
            <a:endParaRPr lang="ru-RU" sz="2400" b="1" i="1" dirty="0">
              <a:latin typeface="Bookman Old Style" panose="02050604050505020204" pitchFamily="18" charset="0"/>
            </a:endParaRPr>
          </a:p>
          <a:p>
            <a:pPr algn="ctr"/>
            <a:r>
              <a:rPr lang="ru-RU" sz="2400" b="1" i="1" dirty="0" smtClean="0">
                <a:latin typeface="Bookman Old Style" panose="02050604050505020204" pitchFamily="18" charset="0"/>
              </a:rPr>
              <a:t/>
            </a:r>
            <a:br>
              <a:rPr lang="ru-RU" sz="2400" b="1" i="1" dirty="0" smtClean="0">
                <a:latin typeface="Bookman Old Style" panose="02050604050505020204" pitchFamily="18" charset="0"/>
              </a:rPr>
            </a:br>
            <a:r>
              <a:rPr lang="ru-RU" sz="2400" b="1" i="1" dirty="0" smtClean="0">
                <a:latin typeface="Bookman Old Style" panose="02050604050505020204" pitchFamily="18" charset="0"/>
              </a:rPr>
              <a:t/>
            </a:r>
            <a:br>
              <a:rPr lang="ru-RU" sz="2400" b="1" i="1" dirty="0" smtClean="0">
                <a:latin typeface="Bookman Old Style" panose="02050604050505020204" pitchFamily="18" charset="0"/>
              </a:rPr>
            </a:br>
            <a:r>
              <a:rPr lang="ru-RU" sz="2400" b="1" i="1" dirty="0" smtClean="0">
                <a:latin typeface="Bookman Old Style" panose="02050604050505020204" pitchFamily="18" charset="0"/>
              </a:rPr>
              <a:t/>
            </a:r>
            <a:br>
              <a:rPr lang="ru-RU" sz="2400" b="1" i="1" dirty="0" smtClean="0">
                <a:latin typeface="Bookman Old Style" panose="02050604050505020204" pitchFamily="18" charset="0"/>
              </a:rPr>
            </a:br>
            <a:r>
              <a:rPr lang="ru-RU" sz="2400" b="1" i="1" dirty="0" smtClean="0">
                <a:latin typeface="Bookman Old Style" panose="02050604050505020204" pitchFamily="18" charset="0"/>
              </a:rPr>
              <a:t/>
            </a:r>
            <a:br>
              <a:rPr lang="ru-RU" sz="2400" b="1" i="1" dirty="0" smtClean="0">
                <a:latin typeface="Bookman Old Style" panose="02050604050505020204" pitchFamily="18" charset="0"/>
              </a:rPr>
            </a:br>
            <a:endParaRPr lang="ru-RU" sz="2400" b="1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7280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8411" y="617838"/>
            <a:ext cx="8188411" cy="561408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800" b="1" dirty="0"/>
              <a:t>8. Рефлексия</a:t>
            </a:r>
            <a:r>
              <a:rPr lang="ru-RU" sz="4800" dirty="0"/>
              <a:t>. </a:t>
            </a:r>
            <a:endParaRPr lang="ru-RU" sz="4800" dirty="0" smtClean="0"/>
          </a:p>
          <a:p>
            <a:pPr marL="0" indent="0" algn="ctr">
              <a:buNone/>
            </a:pPr>
            <a:r>
              <a:rPr lang="ru-RU" sz="4800" dirty="0" smtClean="0"/>
              <a:t>Оцениваем общий результат </a:t>
            </a:r>
            <a:r>
              <a:rPr lang="ru-RU" sz="4800" dirty="0"/>
              <a:t>и </a:t>
            </a:r>
            <a:r>
              <a:rPr lang="ru-RU" sz="4800" dirty="0" smtClean="0"/>
              <a:t>личный вклад.</a:t>
            </a:r>
            <a:endParaRPr lang="ru-RU" sz="4800" dirty="0"/>
          </a:p>
          <a:p>
            <a:pPr marL="0" indent="0" algn="ctr">
              <a:buNone/>
            </a:pPr>
            <a:endParaRPr lang="ru-RU" sz="4800" dirty="0" smtClean="0"/>
          </a:p>
          <a:p>
            <a:pPr marL="0" indent="0" algn="ctr">
              <a:buNone/>
            </a:pPr>
            <a:r>
              <a:rPr lang="ru-RU" sz="4800" dirty="0"/>
              <a:t/>
            </a:r>
            <a:br>
              <a:rPr lang="ru-RU" sz="4800" dirty="0"/>
            </a:br>
            <a:r>
              <a:rPr lang="ru-RU" sz="4800" dirty="0"/>
              <a:t/>
            </a:r>
            <a:br>
              <a:rPr lang="ru-RU" sz="4800" dirty="0"/>
            </a:br>
            <a:endParaRPr lang="ru-RU" sz="48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209903" y="5595552"/>
            <a:ext cx="2584656" cy="1542535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endParaRPr lang="ru-RU" sz="2400" b="1" i="1" dirty="0">
              <a:latin typeface="Bookman Old Style" panose="0205060405050502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042" y="3692610"/>
            <a:ext cx="3177060" cy="23827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183" y="3692610"/>
            <a:ext cx="3179807" cy="23848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266" name="Picture 2" descr="http://img-fotki.yandex.ru/get/4127/157060903.124/0_bee3b_e967aabb_XXX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3497" y="617838"/>
            <a:ext cx="2100885" cy="26937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img-fotki.yandex.ru/get/4124/157060903.124/0_bee3c_34b0a6f9_XX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4091" y="3528702"/>
            <a:ext cx="2110292" cy="27032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51983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209903" y="5595552"/>
            <a:ext cx="2584656" cy="1542535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r>
              <a:rPr lang="ru-RU" sz="2400" b="1" i="1" dirty="0">
                <a:latin typeface="Bookman Old Style" panose="02050604050505020204" pitchFamily="18" charset="0"/>
              </a:rPr>
              <a:t/>
            </a:r>
            <a:br>
              <a:rPr lang="ru-RU" sz="2400" b="1" i="1" dirty="0">
                <a:latin typeface="Bookman Old Style" panose="02050604050505020204" pitchFamily="18" charset="0"/>
              </a:rPr>
            </a:br>
            <a:endParaRPr lang="ru-RU" sz="2400" b="1" i="1" dirty="0">
              <a:latin typeface="Bookman Old Style" panose="02050604050505020204" pitchFamily="18" charset="0"/>
            </a:endParaRPr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>
          <a:xfrm>
            <a:off x="564292" y="617838"/>
            <a:ext cx="7961870" cy="3502152"/>
          </a:xfrm>
        </p:spPr>
        <p:txBody>
          <a:bodyPr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i="1" dirty="0">
                <a:solidFill>
                  <a:schemeClr val="tx1"/>
                </a:solidFill>
              </a:rPr>
              <a:t>Вовлеченность аудитории в работу – 100</a:t>
            </a:r>
            <a:r>
              <a:rPr lang="ru-RU" sz="3600" i="1" dirty="0" smtClean="0">
                <a:solidFill>
                  <a:schemeClr val="tx1"/>
                </a:solidFill>
              </a:rPr>
              <a:t>% (+ребенок с ОВЗ)</a:t>
            </a:r>
            <a:endParaRPr lang="ru-RU" sz="3600" i="1" dirty="0">
              <a:solidFill>
                <a:schemeClr val="tx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i="1" dirty="0">
                <a:solidFill>
                  <a:schemeClr val="tx1"/>
                </a:solidFill>
              </a:rPr>
              <a:t> </a:t>
            </a:r>
            <a:r>
              <a:rPr lang="ru-RU" sz="3600" i="1" dirty="0">
                <a:solidFill>
                  <a:schemeClr val="tx1"/>
                </a:solidFill>
              </a:rPr>
              <a:t>Удовлетворенность результатом – 100</a:t>
            </a:r>
            <a:r>
              <a:rPr lang="ru-RU" sz="3600" i="1" dirty="0" smtClean="0">
                <a:solidFill>
                  <a:schemeClr val="tx1"/>
                </a:solidFill>
              </a:rPr>
              <a:t>%</a:t>
            </a:r>
            <a:endParaRPr lang="ru-RU" sz="3600" i="1" dirty="0">
              <a:solidFill>
                <a:schemeClr val="tx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i="1" dirty="0">
                <a:solidFill>
                  <a:schemeClr val="tx1"/>
                </a:solidFill>
              </a:rPr>
              <a:t>Интерес к теме – 100</a:t>
            </a:r>
            <a:r>
              <a:rPr lang="ru-RU" sz="3600" i="1" dirty="0" smtClean="0">
                <a:solidFill>
                  <a:schemeClr val="tx1"/>
                </a:solidFill>
              </a:rPr>
              <a:t>%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i="1" dirty="0" smtClean="0">
                <a:solidFill>
                  <a:schemeClr val="tx1"/>
                </a:solidFill>
              </a:rPr>
              <a:t>Ситуация успеха для 100% участников</a:t>
            </a:r>
            <a:endParaRPr lang="ru-RU" sz="3600" i="1" dirty="0">
              <a:solidFill>
                <a:schemeClr val="tx1"/>
              </a:solidFill>
            </a:endParaRPr>
          </a:p>
        </p:txBody>
      </p:sp>
      <p:pic>
        <p:nvPicPr>
          <p:cNvPr id="14338" name="Picture 2" descr="Иллюстрация «Гвидон и царица» Билибина, описание карти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999" y="617838"/>
            <a:ext cx="2296031" cy="34681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Билибин, Иван Яковлевич — Википеди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999" y="4449503"/>
            <a:ext cx="2296031" cy="15654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0504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</TotalTime>
  <Words>323</Words>
  <Application>Microsoft Office PowerPoint</Application>
  <PresentationFormat>Широкоэкранный</PresentationFormat>
  <Paragraphs>69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Bookman Old Style</vt:lpstr>
      <vt:lpstr>Century Gothic</vt:lpstr>
      <vt:lpstr>Garamond</vt:lpstr>
      <vt:lpstr>Savon</vt:lpstr>
      <vt:lpstr>Творческая мастерская «Сказочные волшебники» </vt:lpstr>
      <vt:lpstr>Презентация PowerPoint</vt:lpstr>
      <vt:lpstr>„Человек, который верит в сказку, однажды в неё попадает, потому что у него есть сердце…“  </vt:lpstr>
      <vt:lpstr>Презентация PowerPoint</vt:lpstr>
      <vt:lpstr>Презентация PowerPoint</vt:lpstr>
      <vt:lpstr>Что вы знаете о сказках?   Какие сказки любите?   О каких сказочных героях можете рассказать?   </vt:lpstr>
      <vt:lpstr>Иллюстрации знаменитых художников к сказкам,   соответ- ствующая музыка.    </vt:lpstr>
      <vt:lpstr>Без чего сказка не состоится?   В чем особеннос-ти того или иного вида сказок?  Сказка – это…     </vt:lpstr>
      <vt:lpstr>Волшебники из группы 1 создают СКАЗОЧНЫЕ деревья  из группы 2 – сказочных персонажей  из группы 3 – сказочные предметы     </vt:lpstr>
      <vt:lpstr>Презентация PowerPoint</vt:lpstr>
      <vt:lpstr>Из какой сказки ваш герой?  Почему это дерево можно считать сказочным?  В какой сказке мы встречаем этот волшебный предмет?    </vt:lpstr>
      <vt:lpstr>Презентация PowerPoint</vt:lpstr>
      <vt:lpstr>  </vt:lpstr>
      <vt:lpstr>  </vt:lpstr>
      <vt:lpstr>  </vt:lpstr>
      <vt:lpstr>  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Творческая мастерская «Сказочные волшебники» </dc:title>
  <dc:creator>Анастасия Юрьевна Бычкова</dc:creator>
  <cp:lastModifiedBy>Анастасия Юрьевна Бычкова</cp:lastModifiedBy>
  <cp:revision>51</cp:revision>
  <dcterms:created xsi:type="dcterms:W3CDTF">2022-03-22T05:54:58Z</dcterms:created>
  <dcterms:modified xsi:type="dcterms:W3CDTF">2022-03-22T07:09:44Z</dcterms:modified>
</cp:coreProperties>
</file>