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6"/>
  </p:notesMasterIdLst>
  <p:sldIdLst>
    <p:sldId id="256" r:id="rId2"/>
    <p:sldId id="257" r:id="rId3"/>
    <p:sldId id="258" r:id="rId4"/>
    <p:sldId id="275" r:id="rId5"/>
    <p:sldId id="269" r:id="rId6"/>
    <p:sldId id="273" r:id="rId7"/>
    <p:sldId id="270" r:id="rId8"/>
    <p:sldId id="271" r:id="rId9"/>
    <p:sldId id="280" r:id="rId10"/>
    <p:sldId id="266" r:id="rId11"/>
    <p:sldId id="267" r:id="rId12"/>
    <p:sldId id="278" r:id="rId13"/>
    <p:sldId id="279" r:id="rId14"/>
    <p:sldId id="281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9" d="100"/>
          <a:sy n="39" d="100"/>
        </p:scale>
        <p:origin x="-140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46FF36-0F33-468A-807F-43514CEE36A5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8AC46A-2E98-4C91-8D0C-6C0CA7DA34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70352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Спасибо за внимание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8AC46A-2E98-4C91-8D0C-6C0CA7DA3472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25774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4D312-40CD-499B-BC5E-CB7FF10BE23D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DC9A1-6714-478B-BF3D-246559A90CF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4D312-40CD-499B-BC5E-CB7FF10BE23D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DC9A1-6714-478B-BF3D-246559A90CF4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4D312-40CD-499B-BC5E-CB7FF10BE23D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DC9A1-6714-478B-BF3D-246559A90CF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4D312-40CD-499B-BC5E-CB7FF10BE23D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DC9A1-6714-478B-BF3D-246559A90CF4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4D312-40CD-499B-BC5E-CB7FF10BE23D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DC9A1-6714-478B-BF3D-246559A90CF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4D312-40CD-499B-BC5E-CB7FF10BE23D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DC9A1-6714-478B-BF3D-246559A90CF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4D312-40CD-499B-BC5E-CB7FF10BE23D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DC9A1-6714-478B-BF3D-246559A90CF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4D312-40CD-499B-BC5E-CB7FF10BE23D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DC9A1-6714-478B-BF3D-246559A90CF4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4D312-40CD-499B-BC5E-CB7FF10BE23D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DC9A1-6714-478B-BF3D-246559A90CF4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4D312-40CD-499B-BC5E-CB7FF10BE23D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DC9A1-6714-478B-BF3D-246559A90CF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4D312-40CD-499B-BC5E-CB7FF10BE23D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DC9A1-6714-478B-BF3D-246559A90CF4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E414D312-40CD-499B-BC5E-CB7FF10BE23D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236DC9A1-6714-478B-BF3D-246559A90CF4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 rot="20783536">
            <a:off x="533291" y="2426170"/>
            <a:ext cx="8229600" cy="1641357"/>
          </a:xfrm>
        </p:spPr>
        <p:txBody>
          <a:bodyPr>
            <a:noAutofit/>
          </a:bodyPr>
          <a:lstStyle/>
          <a:p>
            <a:r>
              <a:rPr lang="ru-RU" sz="5400" dirty="0" smtClean="0"/>
              <a:t>Речевые особенности мальчиков и девочек.</a:t>
            </a:r>
            <a:endParaRPr lang="ru-RU" sz="5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67744" y="4509120"/>
            <a:ext cx="6400800" cy="1752600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pPr algn="r"/>
            <a:r>
              <a:rPr lang="ru-RU" sz="2400" dirty="0" smtClean="0"/>
              <a:t>Учитель – логопед:</a:t>
            </a:r>
          </a:p>
          <a:p>
            <a:pPr algn="r"/>
            <a:r>
              <a:rPr lang="ru-RU" sz="2400" dirty="0" smtClean="0"/>
              <a:t> Сидорова Н.А.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201884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72067" y="1628800"/>
            <a:ext cx="7408333" cy="44973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sz="1400" i="1" dirty="0" smtClean="0"/>
          </a:p>
          <a:p>
            <a:pPr marL="0" indent="0" algn="ctr">
              <a:buNone/>
            </a:pPr>
            <a:r>
              <a:rPr lang="ru-RU" sz="2800" i="1" dirty="0" smtClean="0"/>
              <a:t>Мальчик </a:t>
            </a:r>
            <a:r>
              <a:rPr lang="ru-RU" sz="2800" i="1" dirty="0"/>
              <a:t>и девочка это два разных мира. </a:t>
            </a:r>
            <a:endParaRPr lang="ru-RU" sz="2800" i="1" dirty="0" smtClean="0"/>
          </a:p>
          <a:p>
            <a:pPr marL="0" indent="0" algn="ctr">
              <a:buNone/>
            </a:pPr>
            <a:r>
              <a:rPr lang="ru-RU" sz="2800" i="1" dirty="0" smtClean="0"/>
              <a:t>Если </a:t>
            </a:r>
            <a:r>
              <a:rPr lang="ru-RU" sz="2800" i="1" dirty="0"/>
              <a:t>мы не учитываем это, то очень часто неправильно понимаем, что стоит за их поступками, а значит, и неправильно на них, эти поступки реагируем. Мальчика и девочку ни в коем случае нельзя воспитывать одинаково. Они по-разному смотрят и видят, слушают и слышат, по-разному говорят и молчат, чувствуют и переживают.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/>
              <a:t>Мальчик и девочка это два разных мира.</a:t>
            </a:r>
          </a:p>
        </p:txBody>
      </p:sp>
    </p:spTree>
    <p:extLst>
      <p:ext uri="{BB962C8B-B14F-4D97-AF65-F5344CB8AC3E}">
        <p14:creationId xmlns:p14="http://schemas.microsoft.com/office/powerpoint/2010/main" val="4107248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63888" y="2204864"/>
            <a:ext cx="4716512" cy="39212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/>
              <a:t>Гендерный подход в воспитании и обучении в детском саду предполагает разнообразие способов подачи учебного материала, учитывая </a:t>
            </a:r>
            <a:r>
              <a:rPr lang="ru-RU" b="1" dirty="0" smtClean="0"/>
              <a:t> гендерные особенности  дошкольников</a:t>
            </a:r>
            <a:r>
              <a:rPr lang="ru-RU" b="1" dirty="0"/>
              <a:t>, создание условий для максимальной самореализации и раскрытия способностей мальчиков и </a:t>
            </a:r>
            <a:r>
              <a:rPr lang="ru-RU" b="1" dirty="0" smtClean="0"/>
              <a:t>девочек.</a:t>
            </a:r>
            <a:endParaRPr lang="ru-RU" b="1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Гендерный </a:t>
            </a:r>
            <a:r>
              <a:rPr lang="ru-RU" dirty="0"/>
              <a:t>подход</a:t>
            </a:r>
          </a:p>
        </p:txBody>
      </p:sp>
      <p:pic>
        <p:nvPicPr>
          <p:cNvPr id="4" name="Рисунок 3" descr="https://media.istockphoto.com/vectors/white-lover-boy-girl-children-couple-holding-hands-cartoon-vector-id132056290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564904"/>
            <a:ext cx="2601595" cy="271970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04048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714408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МЫ   ТАКИЕ   РАЗНЫЕ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1628800"/>
            <a:ext cx="4175319" cy="468052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</a:t>
            </a:r>
            <a:r>
              <a:rPr lang="ru-RU" sz="2600" b="1" u="sng" dirty="0" smtClean="0"/>
              <a:t>Мальчики</a:t>
            </a:r>
            <a:r>
              <a:rPr lang="ru-RU" b="1" dirty="0" smtClean="0"/>
              <a:t> - </a:t>
            </a:r>
            <a:r>
              <a:rPr lang="ru-RU" dirty="0" smtClean="0"/>
              <a:t>при </a:t>
            </a:r>
            <a:r>
              <a:rPr lang="ru-RU" dirty="0"/>
              <a:t>общении ориентированы на получение информации.  </a:t>
            </a:r>
            <a:r>
              <a:rPr lang="ru-RU" dirty="0" smtClean="0"/>
              <a:t>Задавая </a:t>
            </a:r>
            <a:r>
              <a:rPr lang="ru-RU" dirty="0"/>
              <a:t>вопрос, ждут конкретного ответа.</a:t>
            </a:r>
          </a:p>
          <a:p>
            <a:pPr marL="0" indent="0">
              <a:buNone/>
            </a:pPr>
            <a:r>
              <a:rPr lang="ru-RU" sz="2600" b="1" u="sng" dirty="0" smtClean="0"/>
              <a:t>   Девочки </a:t>
            </a:r>
            <a:r>
              <a:rPr lang="ru-RU" b="1" dirty="0" smtClean="0"/>
              <a:t>- </a:t>
            </a:r>
            <a:r>
              <a:rPr lang="ru-RU" dirty="0" smtClean="0"/>
              <a:t>при </a:t>
            </a:r>
            <a:r>
              <a:rPr lang="ru-RU" dirty="0"/>
              <a:t>общении ориентированы на непосредственно речевой </a:t>
            </a:r>
            <a:r>
              <a:rPr lang="ru-RU" dirty="0" smtClean="0"/>
              <a:t>контакт. </a:t>
            </a:r>
            <a:r>
              <a:rPr lang="ru-RU" dirty="0"/>
              <a:t>Вопрос задается для общения, значение ответа уходит на второй план.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1628800"/>
            <a:ext cx="3960440" cy="468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878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игра </a:t>
            </a:r>
            <a:r>
              <a:rPr lang="ru-RU" sz="3600" b="1" dirty="0" smtClean="0"/>
              <a:t>«Давайте </a:t>
            </a:r>
            <a:r>
              <a:rPr lang="ru-RU" sz="3600" b="1" dirty="0"/>
              <a:t>говорить друг другу комплименты»</a:t>
            </a:r>
            <a:r>
              <a:rPr lang="ru-RU" sz="3600" dirty="0"/>
              <a:t/>
            </a:r>
            <a:br>
              <a:rPr lang="ru-RU" sz="3600" dirty="0"/>
            </a:br>
            <a:endParaRPr lang="ru-RU" sz="3600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886704"/>
            <a:ext cx="3456384" cy="4179451"/>
          </a:xfrm>
        </p:spPr>
      </p:pic>
      <p:pic>
        <p:nvPicPr>
          <p:cNvPr id="4" name="Объект 3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916832"/>
            <a:ext cx="3384376" cy="4218898"/>
          </a:xfrm>
        </p:spPr>
      </p:pic>
    </p:spTree>
    <p:extLst>
      <p:ext uri="{BB962C8B-B14F-4D97-AF65-F5344CB8AC3E}">
        <p14:creationId xmlns:p14="http://schemas.microsoft.com/office/powerpoint/2010/main" val="2072867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38327"/>
            <a:ext cx="8205044" cy="1308263"/>
          </a:xfrm>
        </p:spPr>
        <p:txBody>
          <a:bodyPr/>
          <a:lstStyle/>
          <a:p>
            <a:r>
              <a:rPr lang="ru-RU" sz="3200" dirty="0" smtClean="0"/>
              <a:t>ИГРА</a:t>
            </a:r>
            <a:r>
              <a:rPr lang="ru-RU" dirty="0" smtClean="0"/>
              <a:t> « Подбери смайлик»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060848"/>
            <a:ext cx="3528392" cy="4176464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2060848"/>
            <a:ext cx="3528392" cy="4176464"/>
          </a:xfrm>
        </p:spPr>
      </p:pic>
    </p:spTree>
    <p:extLst>
      <p:ext uri="{BB962C8B-B14F-4D97-AF65-F5344CB8AC3E}">
        <p14:creationId xmlns:p14="http://schemas.microsoft.com/office/powerpoint/2010/main" val="3127787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Игра  «Узнай, что не должен </a:t>
            </a:r>
            <a:br>
              <a:rPr lang="ru-RU" dirty="0" smtClean="0"/>
            </a:br>
            <a:r>
              <a:rPr lang="ru-RU" dirty="0" smtClean="0"/>
              <a:t>делать мальчик»</a:t>
            </a: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844824"/>
            <a:ext cx="3744416" cy="4464496"/>
          </a:xfrm>
        </p:spPr>
      </p:pic>
      <p:pic>
        <p:nvPicPr>
          <p:cNvPr id="7" name="Объект 6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844824"/>
            <a:ext cx="3672408" cy="4464496"/>
          </a:xfrm>
        </p:spPr>
      </p:pic>
    </p:spTree>
    <p:extLst>
      <p:ext uri="{BB962C8B-B14F-4D97-AF65-F5344CB8AC3E}">
        <p14:creationId xmlns:p14="http://schemas.microsoft.com/office/powerpoint/2010/main" val="144719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Игра «Помощники»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988840"/>
            <a:ext cx="3456384" cy="4320480"/>
          </a:xfrm>
          <a:prstGeom prst="rect">
            <a:avLst/>
          </a:prstGeo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988840"/>
            <a:ext cx="3456384" cy="4248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321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Коммуникативная игра при гендерном подходе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1772816"/>
            <a:ext cx="7848872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/>
              <a:t>Коммуникативная игра </a:t>
            </a:r>
            <a:r>
              <a:rPr lang="ru-RU" sz="3200" dirty="0"/>
              <a:t>– это совместная деятельность детей, </a:t>
            </a:r>
            <a:r>
              <a:rPr lang="ru-RU" sz="3200" dirty="0" smtClean="0"/>
              <a:t> способ </a:t>
            </a:r>
            <a:r>
              <a:rPr lang="ru-RU" sz="3200" dirty="0"/>
              <a:t>самовыражения</a:t>
            </a:r>
            <a:r>
              <a:rPr lang="ru-RU" sz="3200" dirty="0" smtClean="0"/>
              <a:t>,  </a:t>
            </a:r>
            <a:r>
              <a:rPr lang="ru-RU" sz="3200" dirty="0"/>
              <a:t>взаимного сотрудничества.</a:t>
            </a:r>
          </a:p>
          <a:p>
            <a:r>
              <a:rPr lang="ru-RU" sz="3200" b="1" i="1" dirty="0"/>
              <a:t>Цель коммуникативных </a:t>
            </a:r>
            <a:r>
              <a:rPr lang="ru-RU" sz="3200" b="1" i="1" dirty="0" smtClean="0"/>
              <a:t>игр:</a:t>
            </a:r>
            <a:endParaRPr lang="ru-RU" sz="3200" dirty="0"/>
          </a:p>
          <a:p>
            <a:r>
              <a:rPr lang="ru-RU" sz="3200" dirty="0"/>
              <a:t>Развивать навыки общения</a:t>
            </a:r>
          </a:p>
          <a:p>
            <a:r>
              <a:rPr lang="ru-RU" sz="3200" dirty="0" smtClean="0"/>
              <a:t>Сформировать  </a:t>
            </a:r>
            <a:r>
              <a:rPr lang="ru-RU" sz="3200" dirty="0"/>
              <a:t>доброжелательные отношения </a:t>
            </a:r>
            <a:r>
              <a:rPr lang="ru-RU" sz="3200" dirty="0" smtClean="0"/>
              <a:t> между  </a:t>
            </a:r>
            <a:r>
              <a:rPr lang="ru-RU" sz="3200" dirty="0"/>
              <a:t>сверстниками</a:t>
            </a:r>
            <a:r>
              <a:rPr lang="ru-RU" sz="3200" dirty="0" smtClean="0"/>
              <a:t>.</a:t>
            </a:r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5812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72067" y="1844824"/>
            <a:ext cx="7408333" cy="4281339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sz="3900" b="1" dirty="0" smtClean="0"/>
              <a:t>Быстрый </a:t>
            </a:r>
            <a:r>
              <a:rPr lang="ru-RU" sz="3900" b="1" dirty="0"/>
              <a:t>темп подачи материала. </a:t>
            </a:r>
            <a:endParaRPr lang="ru-RU" sz="3900" b="1" dirty="0" smtClean="0"/>
          </a:p>
          <a:p>
            <a:pPr marL="0" indent="0">
              <a:buNone/>
            </a:pPr>
            <a:r>
              <a:rPr lang="ru-RU" sz="3900" b="1" dirty="0" smtClean="0"/>
              <a:t>Высокая </a:t>
            </a:r>
            <a:r>
              <a:rPr lang="ru-RU" sz="3900" b="1" dirty="0"/>
              <a:t>двигательная активность. </a:t>
            </a:r>
            <a:endParaRPr lang="ru-RU" sz="3900" b="1" dirty="0" smtClean="0"/>
          </a:p>
          <a:p>
            <a:pPr marL="0" indent="0">
              <a:buNone/>
            </a:pPr>
            <a:r>
              <a:rPr lang="ru-RU" sz="3900" b="1" dirty="0" smtClean="0"/>
              <a:t>Поисковая </a:t>
            </a:r>
            <a:r>
              <a:rPr lang="ru-RU" sz="3900" b="1" dirty="0"/>
              <a:t>деятельность, элементы соревновательности</a:t>
            </a:r>
            <a:r>
              <a:rPr lang="ru-RU" sz="3900" b="1" dirty="0" smtClean="0"/>
              <a:t>. </a:t>
            </a:r>
          </a:p>
          <a:p>
            <a:pPr marL="0" indent="0">
              <a:buNone/>
            </a:pPr>
            <a:r>
              <a:rPr lang="ru-RU" sz="3900" b="1" dirty="0" smtClean="0"/>
              <a:t> </a:t>
            </a:r>
            <a:r>
              <a:rPr lang="ru-RU" sz="3900" b="1" dirty="0"/>
              <a:t>Большое количество логических заданий. </a:t>
            </a:r>
            <a:endParaRPr lang="ru-RU" sz="3900" b="1" dirty="0" smtClean="0"/>
          </a:p>
          <a:p>
            <a:pPr marL="0" indent="0">
              <a:buNone/>
            </a:pPr>
            <a:r>
              <a:rPr lang="ru-RU" sz="3900" b="1" dirty="0" smtClean="0"/>
              <a:t>Четкость </a:t>
            </a:r>
            <a:r>
              <a:rPr lang="ru-RU" sz="3900" b="1" dirty="0"/>
              <a:t>и немногословность в объяснении материала.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/>
              <a:t>Принципы работы с мальчиками</a:t>
            </a:r>
          </a:p>
        </p:txBody>
      </p:sp>
    </p:spTree>
    <p:extLst>
      <p:ext uri="{BB962C8B-B14F-4D97-AF65-F5344CB8AC3E}">
        <p14:creationId xmlns:p14="http://schemas.microsoft.com/office/powerpoint/2010/main" val="2455872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1" y="1196752"/>
            <a:ext cx="7668840" cy="5256584"/>
          </a:xfrm>
        </p:spPr>
        <p:txBody>
          <a:bodyPr>
            <a:normAutofit lnSpcReduction="10000"/>
          </a:bodyPr>
          <a:lstStyle/>
          <a:p>
            <a:pPr marL="301943" lvl="1" indent="0">
              <a:buNone/>
            </a:pPr>
            <a:endParaRPr lang="ru-RU" sz="2800" dirty="0" smtClean="0"/>
          </a:p>
          <a:p>
            <a:pPr marL="301943" lvl="1" indent="0">
              <a:buNone/>
            </a:pPr>
            <a:r>
              <a:rPr lang="ru-RU" sz="3200" b="1" dirty="0" smtClean="0"/>
              <a:t> </a:t>
            </a:r>
            <a:r>
              <a:rPr lang="ru-RU" sz="3200" b="1" dirty="0"/>
              <a:t>Невысокий темп подачи материала, использование красочности с </a:t>
            </a:r>
            <a:r>
              <a:rPr lang="ru-RU" sz="3200" b="1" dirty="0" smtClean="0"/>
              <a:t>предпочтением </a:t>
            </a:r>
            <a:r>
              <a:rPr lang="ru-RU" sz="3200" b="1" dirty="0"/>
              <a:t>красного спектра; </a:t>
            </a:r>
            <a:endParaRPr lang="ru-RU" sz="3200" b="1" dirty="0" smtClean="0"/>
          </a:p>
          <a:p>
            <a:pPr marL="301943" lvl="1" indent="0">
              <a:buNone/>
            </a:pPr>
            <a:r>
              <a:rPr lang="ru-RU" sz="3200" b="1" dirty="0" smtClean="0"/>
              <a:t>при </a:t>
            </a:r>
            <a:r>
              <a:rPr lang="ru-RU" sz="3200" b="1" dirty="0"/>
              <a:t>сообщении важного момента концентрация внимания на нем; </a:t>
            </a:r>
            <a:endParaRPr lang="ru-RU" sz="3200" b="1" dirty="0" smtClean="0"/>
          </a:p>
          <a:p>
            <a:pPr marL="301943" lvl="1" indent="0">
              <a:buNone/>
            </a:pPr>
            <a:r>
              <a:rPr lang="ru-RU" sz="3200" b="1" dirty="0" smtClean="0"/>
              <a:t>эмоционально </a:t>
            </a:r>
            <a:r>
              <a:rPr lang="ru-RU" sz="3200" b="1" dirty="0"/>
              <a:t>окрашенная подача материала; </a:t>
            </a:r>
            <a:endParaRPr lang="ru-RU" sz="3200" b="1" dirty="0" smtClean="0"/>
          </a:p>
          <a:p>
            <a:pPr marL="301943" lvl="1" indent="0">
              <a:buNone/>
            </a:pPr>
            <a:r>
              <a:rPr lang="ru-RU" sz="3200" b="1" dirty="0" smtClean="0"/>
              <a:t>увеличение </a:t>
            </a:r>
            <a:r>
              <a:rPr lang="ru-RU" sz="3200" b="1" dirty="0"/>
              <a:t>количества повторений пройденного </a:t>
            </a:r>
            <a:r>
              <a:rPr lang="ru-RU" sz="3200" b="1" dirty="0" smtClean="0"/>
              <a:t>материала</a:t>
            </a:r>
            <a:r>
              <a:rPr lang="ru-RU" sz="3200" b="1" dirty="0"/>
              <a:t>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642400"/>
          </a:xfrm>
        </p:spPr>
        <p:txBody>
          <a:bodyPr>
            <a:normAutofit fontScale="90000"/>
          </a:bodyPr>
          <a:lstStyle/>
          <a:p>
            <a:r>
              <a:rPr lang="ru-RU" dirty="0"/>
              <a:t>Принцип работы с девочками</a:t>
            </a:r>
          </a:p>
        </p:txBody>
      </p:sp>
    </p:spTree>
    <p:extLst>
      <p:ext uri="{BB962C8B-B14F-4D97-AF65-F5344CB8AC3E}">
        <p14:creationId xmlns:p14="http://schemas.microsoft.com/office/powerpoint/2010/main" val="2784769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1340768"/>
            <a:ext cx="8064896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Мальчики </a:t>
            </a:r>
            <a:r>
              <a:rPr lang="ru-RU" sz="2800" dirty="0" smtClean="0"/>
              <a:t>- плохо </a:t>
            </a:r>
            <a:r>
              <a:rPr lang="ru-RU" sz="2800" dirty="0"/>
              <a:t>воспринимают объяснение на слух, нужно визуальное </a:t>
            </a:r>
            <a:r>
              <a:rPr lang="ru-RU" sz="2800" dirty="0" smtClean="0"/>
              <a:t>подкрепление;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 smtClean="0"/>
              <a:t>для </a:t>
            </a:r>
            <a:r>
              <a:rPr lang="ru-RU" sz="2800" dirty="0"/>
              <a:t>усвоения информации важен наглядный образ или пример</a:t>
            </a:r>
            <a:r>
              <a:rPr lang="ru-RU" sz="2800" dirty="0" smtClean="0"/>
              <a:t>.</a:t>
            </a:r>
          </a:p>
          <a:p>
            <a:r>
              <a:rPr lang="ru-RU" sz="2800" dirty="0"/>
              <a:t>Пик </a:t>
            </a:r>
            <a:r>
              <a:rPr lang="ru-RU" sz="2800" dirty="0" smtClean="0"/>
              <a:t> работоспособности  </a:t>
            </a:r>
            <a:r>
              <a:rPr lang="ru-RU" sz="2800" dirty="0"/>
              <a:t>только начинается к середине занятия, когда у девочек он снижается</a:t>
            </a:r>
            <a:r>
              <a:rPr lang="ru-RU" sz="2800" dirty="0" smtClean="0"/>
              <a:t>.</a:t>
            </a:r>
            <a:endParaRPr lang="ru-RU" sz="2800" dirty="0"/>
          </a:p>
          <a:p>
            <a:r>
              <a:rPr lang="ru-RU" sz="2800" b="1" dirty="0" smtClean="0"/>
              <a:t>Девочки </a:t>
            </a:r>
            <a:r>
              <a:rPr lang="ru-RU" sz="2800" dirty="0" smtClean="0"/>
              <a:t>- лучше </a:t>
            </a:r>
            <a:r>
              <a:rPr lang="ru-RU" sz="2800" dirty="0"/>
              <a:t>развит слуховой </a:t>
            </a:r>
            <a:r>
              <a:rPr lang="ru-RU" sz="2800" dirty="0" smtClean="0"/>
              <a:t>канал;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 smtClean="0"/>
              <a:t>информация </a:t>
            </a:r>
            <a:r>
              <a:rPr lang="ru-RU" sz="2800" dirty="0"/>
              <a:t>поданная в словесной форме более понятна</a:t>
            </a:r>
            <a:r>
              <a:rPr lang="ru-RU" sz="2800" dirty="0" smtClean="0"/>
              <a:t>.</a:t>
            </a:r>
          </a:p>
          <a:p>
            <a:r>
              <a:rPr lang="ru-RU" sz="2800" dirty="0"/>
              <a:t>Оптимальный уровень работоспособности на занятиях достигается сразу, в самом начале.</a:t>
            </a:r>
          </a:p>
          <a:p>
            <a:endParaRPr lang="ru-RU" sz="2800" dirty="0" smtClean="0"/>
          </a:p>
          <a:p>
            <a:endParaRPr lang="ru-RU" sz="2800" dirty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94785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7176" y="1052736"/>
            <a:ext cx="7955264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  <a:buClr>
                <a:srgbClr val="31B6FD"/>
              </a:buClr>
              <a:buSzPct val="100000"/>
            </a:pPr>
            <a:r>
              <a:rPr lang="ru-RU" sz="3200" b="1" i="1" dirty="0">
                <a:solidFill>
                  <a:srgbClr val="073E87"/>
                </a:solidFill>
              </a:rPr>
              <a:t>Вывод:</a:t>
            </a:r>
            <a:r>
              <a:rPr lang="ru-RU" sz="3200" i="1" dirty="0">
                <a:solidFill>
                  <a:srgbClr val="073E87"/>
                </a:solidFill>
              </a:rPr>
              <a:t> </a:t>
            </a:r>
            <a:r>
              <a:rPr lang="ru-RU" sz="3200" i="1" dirty="0" smtClean="0">
                <a:solidFill>
                  <a:srgbClr val="073E87"/>
                </a:solidFill>
              </a:rPr>
              <a:t> </a:t>
            </a:r>
            <a:r>
              <a:rPr lang="ru-RU" sz="2800" i="1" dirty="0" smtClean="0">
                <a:solidFill>
                  <a:srgbClr val="073E87"/>
                </a:solidFill>
              </a:rPr>
              <a:t>для </a:t>
            </a:r>
            <a:r>
              <a:rPr lang="ru-RU" sz="2800" i="1" dirty="0">
                <a:solidFill>
                  <a:srgbClr val="073E87"/>
                </a:solidFill>
              </a:rPr>
              <a:t>более эффективного развития и коррекции речи, необходимо учитывать гендерные особенности детей, но самое важное – это индивидуальный подход</a:t>
            </a:r>
            <a:r>
              <a:rPr lang="ru-RU" sz="2400" dirty="0" smtClean="0">
                <a:solidFill>
                  <a:srgbClr val="073E87"/>
                </a:solidFill>
              </a:rPr>
              <a:t>.</a:t>
            </a:r>
            <a:endParaRPr lang="ru-RU" sz="2400" dirty="0">
              <a:solidFill>
                <a:srgbClr val="073E87"/>
              </a:solidFill>
            </a:endParaRPr>
          </a:p>
        </p:txBody>
      </p:sp>
      <p:pic>
        <p:nvPicPr>
          <p:cNvPr id="1026" name="Picture 2" descr="https://st2.depositphotos.com/1526816/9643/v/950/depositphotos_96437800-stock-illustration-boys-and-girls-standing-togeth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176" y="2996952"/>
            <a:ext cx="8088833" cy="342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3295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1484784"/>
            <a:ext cx="8208912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200" dirty="0" smtClean="0"/>
          </a:p>
          <a:p>
            <a:pPr algn="ctr"/>
            <a:r>
              <a:rPr lang="ru-RU" sz="9600" dirty="0" smtClean="0"/>
              <a:t>Спасибо </a:t>
            </a:r>
          </a:p>
          <a:p>
            <a:pPr algn="ctr"/>
            <a:r>
              <a:rPr lang="ru-RU" sz="9600" dirty="0" smtClean="0"/>
              <a:t>за   внимание!</a:t>
            </a: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31417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903</TotalTime>
  <Words>304</Words>
  <Application>Microsoft Office PowerPoint</Application>
  <PresentationFormat>Экран (4:3)</PresentationFormat>
  <Paragraphs>53</Paragraphs>
  <Slides>14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Волна</vt:lpstr>
      <vt:lpstr>Речевые особенности мальчиков и девочек.</vt:lpstr>
      <vt:lpstr>Мальчик и девочка это два разных мира.</vt:lpstr>
      <vt:lpstr>Гендерный подход</vt:lpstr>
      <vt:lpstr>МЫ   ТАКИЕ   РАЗНЫЕ</vt:lpstr>
      <vt:lpstr> игра «Давайте говорить друг другу комплименты» </vt:lpstr>
      <vt:lpstr>ИГРА « Подбери смайлик»</vt:lpstr>
      <vt:lpstr>Игра  «Узнай, что не должен  делать мальчик»</vt:lpstr>
      <vt:lpstr>Игра «Помощники»</vt:lpstr>
      <vt:lpstr>Коммуникативная игра при гендерном подходе</vt:lpstr>
      <vt:lpstr>Принципы работы с мальчиками</vt:lpstr>
      <vt:lpstr>Принцип работы с девочками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Особенности гендерного  подхода в коррекционной  логопедической работе</dc:title>
  <dc:creator>1</dc:creator>
  <cp:lastModifiedBy>1</cp:lastModifiedBy>
  <cp:revision>37</cp:revision>
  <dcterms:created xsi:type="dcterms:W3CDTF">2020-01-08T14:57:41Z</dcterms:created>
  <dcterms:modified xsi:type="dcterms:W3CDTF">2021-12-15T13:44:23Z</dcterms:modified>
</cp:coreProperties>
</file>