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2" r:id="rId14"/>
    <p:sldId id="268" r:id="rId15"/>
    <p:sldId id="269" r:id="rId16"/>
    <p:sldId id="270" r:id="rId17"/>
    <p:sldId id="271" r:id="rId18"/>
    <p:sldId id="299" r:id="rId19"/>
    <p:sldId id="273" r:id="rId20"/>
    <p:sldId id="274" r:id="rId21"/>
    <p:sldId id="275" r:id="rId22"/>
    <p:sldId id="276" r:id="rId23"/>
    <p:sldId id="277" r:id="rId24"/>
    <p:sldId id="278" r:id="rId25"/>
    <p:sldId id="300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7" d="100"/>
          <a:sy n="57" d="100"/>
        </p:scale>
        <p:origin x="-90" y="-6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85729"/>
            <a:ext cx="8715436" cy="1643073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Люди и события Средневековья </a:t>
            </a:r>
            <a:endParaRPr lang="ru-RU" sz="6600" b="1" dirty="0"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28934"/>
            <a:ext cx="6400800" cy="270986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 descr="F:\марина\pic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000240"/>
            <a:ext cx="8786842" cy="4857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97568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8.Члены какого монашеского ордена называли себя «псами Господними»?</a:t>
            </a:r>
            <a:endParaRPr lang="ru-RU" sz="66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69006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9.Как назывался союз ремесленников одной специальности в Средневековье?</a:t>
            </a:r>
            <a:endParaRPr lang="ru-RU" sz="60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69006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10.На какие группы делилось средневековое общество? </a:t>
            </a:r>
            <a:endParaRPr lang="ru-RU" sz="66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35732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	</a:t>
            </a:r>
            <a:r>
              <a:rPr lang="ru-RU" sz="5400" b="1" dirty="0" smtClean="0">
                <a:latin typeface="Bookman Old Style" pitchFamily="18" charset="0"/>
              </a:rPr>
              <a:t>Хронологическая эстафета</a:t>
            </a:r>
            <a:br>
              <a:rPr lang="ru-RU" sz="5400" b="1" dirty="0" smtClean="0">
                <a:latin typeface="Bookman Old Style" pitchFamily="18" charset="0"/>
              </a:rPr>
            </a:br>
            <a:endParaRPr lang="ru-RU" sz="5400" b="1" dirty="0">
              <a:latin typeface="Bookman Old Style" pitchFamily="18" charset="0"/>
            </a:endParaRPr>
          </a:p>
        </p:txBody>
      </p:sp>
      <p:pic>
        <p:nvPicPr>
          <p:cNvPr id="3" name="Рисунок 2" descr="Рыцарский замок Лоарре. Испания 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59557" y="1643050"/>
            <a:ext cx="9663113" cy="5785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71546"/>
            <a:ext cx="8229600" cy="1143008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	</a:t>
            </a:r>
            <a:r>
              <a:rPr lang="en-US" sz="9600" b="1" dirty="0" smtClean="0"/>
              <a:t>2</a:t>
            </a:r>
            <a:r>
              <a:rPr lang="ru-RU" sz="9600" b="1" dirty="0" smtClean="0"/>
              <a:t>.</a:t>
            </a:r>
            <a:r>
              <a:rPr lang="ru-RU" sz="9600" b="1" dirty="0" smtClean="0">
                <a:latin typeface="Bookman Old Style" pitchFamily="18" charset="0"/>
              </a:rPr>
              <a:t>Слова великих</a:t>
            </a:r>
            <a:r>
              <a:rPr lang="ru-RU" sz="9600" dirty="0" smtClean="0">
                <a:latin typeface="Bookman Old Style" pitchFamily="18" charset="0"/>
              </a:rPr>
              <a:t/>
            </a:r>
            <a:br>
              <a:rPr lang="ru-RU" sz="9600" dirty="0" smtClean="0">
                <a:latin typeface="Bookman Old Style" pitchFamily="18" charset="0"/>
              </a:rPr>
            </a:br>
            <a:endParaRPr lang="ru-RU" sz="9600" dirty="0">
              <a:latin typeface="Bookman Old Style" pitchFamily="18" charset="0"/>
            </a:endParaRPr>
          </a:p>
        </p:txBody>
      </p:sp>
      <p:pic>
        <p:nvPicPr>
          <p:cNvPr id="3" name="Рисунок 2" descr="Рыцарский замок Лоарре. Испания 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59557" y="2285992"/>
            <a:ext cx="9663113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11882"/>
          </a:xfrm>
        </p:spPr>
        <p:txBody>
          <a:bodyPr>
            <a:normAutofit/>
          </a:bodyPr>
          <a:lstStyle/>
          <a:p>
            <a:r>
              <a:rPr lang="ru-RU" sz="72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«Кто не умеет притворяться, тот не умеет царствовать».</a:t>
            </a:r>
            <a:r>
              <a:rPr lang="ru-RU" sz="7200" b="1" i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 </a:t>
            </a:r>
            <a:endParaRPr lang="ru-RU" sz="72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69006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«Выступайте против неверных! Спешите в бой! Тот, кто  здесь горестен и беден, станет радостен и богат». </a:t>
            </a:r>
            <a:endParaRPr lang="ru-RU" sz="60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11882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«Так ты поступил с чашей в </a:t>
            </a:r>
            <a:r>
              <a:rPr lang="ru-RU" sz="6600" b="1" dirty="0" err="1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Суассоне</a:t>
            </a:r>
            <a:r>
              <a:rPr lang="ru-RU" sz="66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». </a:t>
            </a:r>
            <a:endParaRPr lang="ru-RU" sz="66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64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/>
              <a:t>3.</a:t>
            </a:r>
            <a:r>
              <a:rPr lang="ru-RU" sz="6000" b="1" dirty="0" smtClean="0">
                <a:latin typeface="Bookman Old Style" pitchFamily="18" charset="0"/>
              </a:rPr>
              <a:t>Хронологическая эстафета</a:t>
            </a:r>
            <a:endParaRPr lang="ru-RU" sz="6000" dirty="0"/>
          </a:p>
        </p:txBody>
      </p:sp>
      <p:pic>
        <p:nvPicPr>
          <p:cNvPr id="3" name="Рисунок 2" descr="Рыцарский замок Лоарре. Испания 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59557" y="1928802"/>
            <a:ext cx="9663113" cy="5499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Образование империи Карла Великого. </a:t>
            </a:r>
            <a:endParaRPr lang="ru-RU" sz="66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25536"/>
          </a:xfrm>
        </p:spPr>
        <p:txBody>
          <a:bodyPr>
            <a:noAutofit/>
          </a:bodyPr>
          <a:lstStyle/>
          <a:p>
            <a:r>
              <a:rPr lang="ru-RU" sz="8800" b="1" dirty="0" smtClean="0">
                <a:latin typeface="Bookman Old Style" pitchFamily="18" charset="0"/>
              </a:rPr>
              <a:t>1. Разминка </a:t>
            </a:r>
            <a:endParaRPr lang="ru-RU" sz="8800" b="1" dirty="0">
              <a:latin typeface="Bookman Old Style" pitchFamily="18" charset="0"/>
            </a:endParaRPr>
          </a:p>
        </p:txBody>
      </p:sp>
      <p:pic>
        <p:nvPicPr>
          <p:cNvPr id="3" name="Рисунок 2" descr="Рыцарский замок Лоарре. Испания 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59557" y="1428736"/>
            <a:ext cx="9663113" cy="5999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11882"/>
          </a:xfrm>
        </p:spPr>
        <p:txBody>
          <a:bodyPr>
            <a:normAutofit/>
          </a:bodyPr>
          <a:lstStyle/>
          <a:p>
            <a:r>
              <a:rPr lang="ru-RU" sz="72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Падение Западной Римской империи. </a:t>
            </a:r>
            <a:endParaRPr lang="ru-RU" sz="72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11882"/>
          </a:xfrm>
        </p:spPr>
        <p:txBody>
          <a:bodyPr>
            <a:normAutofit/>
          </a:bodyPr>
          <a:lstStyle/>
          <a:p>
            <a:r>
              <a:rPr lang="ru-RU" sz="8000" b="1" dirty="0" smtClean="0">
                <a:latin typeface="Bookman Old Style" pitchFamily="18" charset="0"/>
              </a:rPr>
              <a:t> </a:t>
            </a:r>
            <a:r>
              <a:rPr lang="ru-RU" sz="80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Начало Крестовых походов. </a:t>
            </a:r>
            <a:endParaRPr lang="ru-RU" sz="80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</p:spPr>
        <p:txBody>
          <a:bodyPr>
            <a:normAutofit/>
          </a:bodyPr>
          <a:lstStyle/>
          <a:p>
            <a:r>
              <a:rPr lang="ru-RU" sz="72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Созыв первого парламента в Англии. </a:t>
            </a:r>
            <a:endParaRPr lang="ru-RU" sz="72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</p:spPr>
        <p:txBody>
          <a:bodyPr>
            <a:normAutofit/>
          </a:bodyPr>
          <a:lstStyle/>
          <a:p>
            <a:r>
              <a:rPr lang="ru-RU" sz="80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Окончание Столетней войны. </a:t>
            </a:r>
            <a:endParaRPr lang="ru-RU" sz="80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11882"/>
          </a:xfrm>
        </p:spPr>
        <p:txBody>
          <a:bodyPr>
            <a:normAutofit/>
          </a:bodyPr>
          <a:lstStyle/>
          <a:p>
            <a:r>
              <a:rPr lang="ru-RU" sz="72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Созыв Генеральных штатов во Франции. </a:t>
            </a:r>
            <a:endParaRPr lang="ru-RU" sz="72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9916"/>
          </a:xfrm>
        </p:spPr>
        <p:txBody>
          <a:bodyPr>
            <a:normAutofit fontScale="90000"/>
          </a:bodyPr>
          <a:lstStyle/>
          <a:p>
            <a:r>
              <a:rPr lang="ru-RU" sz="7200" b="1" dirty="0" smtClean="0">
                <a:latin typeface="Bookman Old Style" pitchFamily="18" charset="0"/>
              </a:rPr>
              <a:t>4. Текст с ошибками </a:t>
            </a:r>
            <a:endParaRPr lang="ru-RU" sz="7200" b="1" dirty="0">
              <a:latin typeface="Bookman Old Style" pitchFamily="18" charset="0"/>
            </a:endParaRPr>
          </a:p>
        </p:txBody>
      </p:sp>
      <p:pic>
        <p:nvPicPr>
          <p:cNvPr id="3" name="Рисунок 2" descr="Рыцарский замок Лоарре. Испания 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19113" y="2143116"/>
            <a:ext cx="9663113" cy="5285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28670"/>
            <a:ext cx="8229600" cy="1428760"/>
          </a:xfrm>
        </p:spPr>
        <p:txBody>
          <a:bodyPr>
            <a:normAutofit fontScale="90000"/>
          </a:bodyPr>
          <a:lstStyle/>
          <a:p>
            <a:r>
              <a:rPr lang="ru-RU" sz="8800" b="1" dirty="0" smtClean="0">
                <a:latin typeface="Bookman Old Style" pitchFamily="18" charset="0"/>
              </a:rPr>
              <a:t>5. Крылатые выражения</a:t>
            </a:r>
            <a:r>
              <a:rPr lang="ru-RU" sz="8800" dirty="0" smtClean="0">
                <a:latin typeface="Bookman Old Style" pitchFamily="18" charset="0"/>
              </a:rPr>
              <a:t/>
            </a:r>
            <a:br>
              <a:rPr lang="ru-RU" sz="8800" dirty="0" smtClean="0">
                <a:latin typeface="Bookman Old Style" pitchFamily="18" charset="0"/>
              </a:rPr>
            </a:br>
            <a:endParaRPr lang="ru-RU" sz="8800" dirty="0">
              <a:latin typeface="Bookman Old Style" pitchFamily="18" charset="0"/>
            </a:endParaRPr>
          </a:p>
        </p:txBody>
      </p:sp>
      <p:pic>
        <p:nvPicPr>
          <p:cNvPr id="3" name="Рисунок 2" descr="Рыцарский замок Лоарре. Испания 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59557" y="2357430"/>
            <a:ext cx="9663113" cy="5071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40444"/>
          </a:xfrm>
        </p:spPr>
        <p:txBody>
          <a:bodyPr>
            <a:normAutofit/>
          </a:bodyPr>
          <a:lstStyle/>
          <a:p>
            <a:r>
              <a:rPr lang="ru-RU" sz="72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1.Городской воздух делает свободным. </a:t>
            </a:r>
            <a:endParaRPr lang="ru-RU" sz="72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26196"/>
          </a:xfrm>
        </p:spPr>
        <p:txBody>
          <a:bodyPr>
            <a:normAutofit/>
          </a:bodyPr>
          <a:lstStyle/>
          <a:p>
            <a:r>
              <a:rPr lang="ru-RU" sz="80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2. Что с возу упало, то пропало. </a:t>
            </a:r>
            <a:endParaRPr lang="ru-RU" sz="80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40444"/>
          </a:xfrm>
        </p:spPr>
        <p:txBody>
          <a:bodyPr>
            <a:normAutofit/>
          </a:bodyPr>
          <a:lstStyle/>
          <a:p>
            <a:r>
              <a:rPr lang="ru-RU" sz="88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3.Бросить перчатку. </a:t>
            </a:r>
            <a:endParaRPr lang="ru-RU" sz="88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440378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1.С какого события начинается Средневековье? </a:t>
            </a:r>
            <a:endParaRPr lang="ru-RU" sz="66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26196"/>
          </a:xfrm>
        </p:spPr>
        <p:txBody>
          <a:bodyPr>
            <a:normAutofit/>
          </a:bodyPr>
          <a:lstStyle/>
          <a:p>
            <a:r>
              <a:rPr lang="ru-RU" sz="72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4.С открытым забралом. </a:t>
            </a:r>
            <a:endParaRPr lang="ru-RU" sz="72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11882"/>
          </a:xfrm>
        </p:spPr>
        <p:txBody>
          <a:bodyPr>
            <a:normAutofit/>
          </a:bodyPr>
          <a:lstStyle/>
          <a:p>
            <a:r>
              <a:rPr lang="ru-RU" sz="80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5.Халиф на час. </a:t>
            </a:r>
            <a:endParaRPr lang="ru-RU" sz="80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40444"/>
          </a:xfrm>
        </p:spPr>
        <p:txBody>
          <a:bodyPr>
            <a:normAutofit/>
          </a:bodyPr>
          <a:lstStyle/>
          <a:p>
            <a:r>
              <a:rPr lang="ru-RU" sz="72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6.Улица одного человека. </a:t>
            </a:r>
            <a:endParaRPr lang="ru-RU" sz="72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642942"/>
          </a:xfrm>
        </p:spPr>
        <p:txBody>
          <a:bodyPr>
            <a:normAutofit fontScale="90000"/>
          </a:bodyPr>
          <a:lstStyle/>
          <a:p>
            <a:r>
              <a:rPr lang="ru-RU" sz="8800" b="1" dirty="0" smtClean="0">
                <a:latin typeface="Bookman Old Style" pitchFamily="18" charset="0"/>
              </a:rPr>
              <a:t>6. Шарады</a:t>
            </a:r>
            <a:r>
              <a:rPr lang="ru-RU" sz="8800" dirty="0" smtClean="0">
                <a:latin typeface="Bookman Old Style" pitchFamily="18" charset="0"/>
              </a:rPr>
              <a:t/>
            </a:r>
            <a:br>
              <a:rPr lang="ru-RU" sz="8800" dirty="0" smtClean="0">
                <a:latin typeface="Bookman Old Style" pitchFamily="18" charset="0"/>
              </a:rPr>
            </a:br>
            <a:endParaRPr lang="ru-RU" sz="8800" dirty="0">
              <a:latin typeface="Bookman Old Style" pitchFamily="18" charset="0"/>
            </a:endParaRPr>
          </a:p>
        </p:txBody>
      </p:sp>
      <p:pic>
        <p:nvPicPr>
          <p:cNvPr id="3" name="Рисунок 2" descr="Рыцарский замок Лоарре. Испания 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59557" y="1214422"/>
            <a:ext cx="9663113" cy="6214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2619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Первый слог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- небольшой ресторан, где посетителей обслуживают за стойкой;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 второй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- русское национальное блюдо; 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третий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 - предлог; 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целое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 - одна из феодальных повинностей. 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2619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Где 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первый слог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 мой отыскать? Он, как призыв, звучит в беде. 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Второй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 - занятье рыбака. 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А третий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- ты подставишь сам, и без труда. Сложи все слоги, и готов ответ: феодального общества без них нет. 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26196"/>
          </a:xfrm>
        </p:spPr>
        <p:txBody>
          <a:bodyPr/>
          <a:lstStyle/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Первая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часть слова - бог солнца в Египте;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 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вторая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 - музыкальное приветствие; 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третья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- начальная буква алфавита; 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целое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 - здание городского совета в Средневековье. 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</p:spPr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Первая</a:t>
            </a:r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 часть слова - нота;</a:t>
            </a:r>
            <a:b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sz="4800" b="1" i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вторая - </a:t>
            </a:r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установленный образец одежды; </a:t>
            </a:r>
            <a:b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sz="4800" b="1" i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целое</a:t>
            </a:r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 - преобразование общества. </a:t>
            </a:r>
            <a:endParaRPr lang="ru-RU" sz="48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40444"/>
          </a:xfrm>
        </p:spPr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Первый слог </a:t>
            </a:r>
            <a:r>
              <a:rPr lang="ru-RU" sz="54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- звук смеха; </a:t>
            </a:r>
            <a:br>
              <a:rPr lang="ru-RU" sz="54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sz="5400" b="1" i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второй </a:t>
            </a:r>
            <a:r>
              <a:rPr lang="ru-RU" sz="54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- верхняя часть женского платья; </a:t>
            </a:r>
            <a:br>
              <a:rPr lang="ru-RU" sz="54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sz="5400" b="1" i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целое</a:t>
            </a:r>
            <a:r>
              <a:rPr lang="ru-RU" sz="54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 - правитель на Востоке. </a:t>
            </a:r>
            <a:endParaRPr lang="ru-RU" sz="54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8332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Под </a:t>
            </a:r>
            <a:r>
              <a:rPr lang="ru-RU" sz="4800" b="1" i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первым</a:t>
            </a:r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 слогом можем мы укрыться от слога</a:t>
            </a:r>
            <a:r>
              <a:rPr lang="ru-RU" sz="4800" b="1" i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 второго</a:t>
            </a:r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, который есть шум и крик. А </a:t>
            </a:r>
            <a:r>
              <a:rPr lang="ru-RU" sz="4800" b="1" i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целое</a:t>
            </a:r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 - землевладелец в Средневековье. </a:t>
            </a:r>
            <a:endParaRPr lang="ru-RU" sz="48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97568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2.При каком правителе вышел первый сборник законов </a:t>
            </a:r>
            <a:br>
              <a:rPr lang="ru-RU" sz="60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sz="60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у франков? </a:t>
            </a:r>
            <a:endParaRPr lang="ru-RU" sz="60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11882"/>
          </a:xfrm>
        </p:spPr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Первая часть  </a:t>
            </a:r>
            <a:r>
              <a:rPr lang="ru-RU" sz="54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слова - морское животное; </a:t>
            </a:r>
            <a:r>
              <a:rPr lang="ru-RU" sz="5400" b="1" i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вторая</a:t>
            </a:r>
            <a:r>
              <a:rPr lang="ru-RU" sz="54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 - междометие; </a:t>
            </a:r>
            <a:r>
              <a:rPr lang="ru-RU" sz="5400" b="1" i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целое </a:t>
            </a:r>
            <a:r>
              <a:rPr lang="ru-RU" sz="54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- родина фарфора. </a:t>
            </a:r>
            <a:endParaRPr lang="ru-RU" sz="54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40444"/>
          </a:xfrm>
        </p:spPr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Первая часть </a:t>
            </a:r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слова - звание повыше капитана, </a:t>
            </a:r>
            <a:r>
              <a:rPr lang="ru-RU" sz="4800" b="1" i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вторая </a:t>
            </a:r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- жилище, где отдыхают от забот, а </a:t>
            </a:r>
            <a:r>
              <a:rPr lang="ru-RU" sz="4800" b="1" i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целое</a:t>
            </a:r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 - управляющий у короля. </a:t>
            </a:r>
            <a:endParaRPr lang="ru-RU" sz="48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229600" cy="1428760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latin typeface="Bookman Old Style" pitchFamily="18" charset="0"/>
              </a:rPr>
              <a:t>7. Дальше, </a:t>
            </a:r>
            <a:r>
              <a:rPr lang="ru-RU" sz="5400" b="1" dirty="0" smtClean="0">
                <a:latin typeface="Bookman Old Style" pitchFamily="18" charset="0"/>
              </a:rPr>
              <a:t>дальше</a:t>
            </a:r>
            <a:r>
              <a:rPr lang="ru-RU" sz="5400" b="1" dirty="0" smtClean="0">
                <a:latin typeface="Bookman Old Style" pitchFamily="18" charset="0"/>
              </a:rPr>
              <a:t>... Блиц</a:t>
            </a:r>
            <a:r>
              <a:rPr lang="ru-RU" sz="5400" dirty="0" smtClean="0">
                <a:latin typeface="Bookman Old Style" pitchFamily="18" charset="0"/>
              </a:rPr>
              <a:t/>
            </a:r>
            <a:br>
              <a:rPr lang="ru-RU" sz="5400" dirty="0" smtClean="0">
                <a:latin typeface="Bookman Old Style" pitchFamily="18" charset="0"/>
              </a:rPr>
            </a:br>
            <a:endParaRPr lang="ru-RU" sz="5400" dirty="0">
              <a:latin typeface="Bookman Old Style" pitchFamily="18" charset="0"/>
            </a:endParaRPr>
          </a:p>
        </p:txBody>
      </p:sp>
      <p:pic>
        <p:nvPicPr>
          <p:cNvPr id="3" name="Рисунок 2" descr="Рыцарский замок Лоарре. Испания 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84" y="1714488"/>
            <a:ext cx="9663113" cy="5785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71546"/>
            <a:ext cx="8229600" cy="928694"/>
          </a:xfrm>
        </p:spPr>
        <p:txBody>
          <a:bodyPr>
            <a:normAutofit fontScale="90000"/>
          </a:bodyPr>
          <a:lstStyle/>
          <a:p>
            <a:r>
              <a:rPr lang="ru-RU" sz="8000" b="1" dirty="0" smtClean="0">
                <a:latin typeface="Bookman Old Style" pitchFamily="18" charset="0"/>
              </a:rPr>
              <a:t>Необычные имена</a:t>
            </a:r>
            <a:r>
              <a:rPr lang="ru-RU" sz="8000" dirty="0" smtClean="0">
                <a:latin typeface="Bookman Old Style" pitchFamily="18" charset="0"/>
              </a:rPr>
              <a:t/>
            </a:r>
            <a:br>
              <a:rPr lang="ru-RU" sz="8000" dirty="0" smtClean="0">
                <a:latin typeface="Bookman Old Style" pitchFamily="18" charset="0"/>
              </a:rPr>
            </a:br>
            <a:endParaRPr lang="ru-RU" sz="8000" dirty="0">
              <a:latin typeface="Bookman Old Style" pitchFamily="18" charset="0"/>
            </a:endParaRPr>
          </a:p>
        </p:txBody>
      </p:sp>
      <p:pic>
        <p:nvPicPr>
          <p:cNvPr id="3" name="Рисунок 2" descr="Рыцарский замок Лоарре. Испания 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59557" y="2143116"/>
            <a:ext cx="9663113" cy="5285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000132"/>
          </a:xfrm>
        </p:spPr>
        <p:txBody>
          <a:bodyPr>
            <a:normAutofit fontScale="90000"/>
          </a:bodyPr>
          <a:lstStyle/>
          <a:p>
            <a:r>
              <a:rPr lang="ru-RU" sz="6600" b="1" dirty="0" smtClean="0">
                <a:latin typeface="Bookman Old Style" pitchFamily="18" charset="0"/>
              </a:rPr>
              <a:t>Мир литературы</a:t>
            </a:r>
            <a:endParaRPr lang="ru-RU" sz="6600" dirty="0">
              <a:latin typeface="Bookman Old Style" pitchFamily="18" charset="0"/>
            </a:endParaRPr>
          </a:p>
        </p:txBody>
      </p:sp>
      <p:pic>
        <p:nvPicPr>
          <p:cNvPr id="3" name="Рисунок 2" descr="Рыцарский замок Лоарре. Испания 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59557" y="1214422"/>
            <a:ext cx="9663113" cy="6214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 fontScale="90000"/>
          </a:bodyPr>
          <a:lstStyle/>
          <a:p>
            <a:r>
              <a:rPr lang="ru-RU" sz="6600" b="1" dirty="0" smtClean="0">
                <a:latin typeface="Bookman Old Style" pitchFamily="18" charset="0"/>
              </a:rPr>
              <a:t>Спасибо за </a:t>
            </a:r>
            <a:r>
              <a:rPr lang="ru-RU" sz="6600" b="1" dirty="0" smtClean="0">
                <a:latin typeface="Bookman Old Style" pitchFamily="18" charset="0"/>
              </a:rPr>
              <a:t>игру</a:t>
            </a:r>
            <a:endParaRPr lang="ru-RU" sz="6600" b="1" dirty="0">
              <a:latin typeface="Bookman Old Style" pitchFamily="18" charset="0"/>
            </a:endParaRPr>
          </a:p>
        </p:txBody>
      </p:sp>
      <p:pic>
        <p:nvPicPr>
          <p:cNvPr id="3" name="Рисунок 2" descr="Рыцарский замок Лоарре. Испания 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59557" y="1214422"/>
            <a:ext cx="9663113" cy="6214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68940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3.От чьего имени произошло слово «король»? </a:t>
            </a:r>
            <a:endParaRPr lang="ru-RU" sz="66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69006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4.Какую фамилию носили первые франкские короли?</a:t>
            </a:r>
            <a:endParaRPr lang="ru-RU" sz="60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26130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5.Какой город в Средневековье называли вторым Римом? </a:t>
            </a:r>
            <a:endParaRPr lang="ru-RU" sz="66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69006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6.Как переводится на арабский фраза «покорность Богу»? </a:t>
            </a:r>
            <a:endParaRPr lang="ru-RU" sz="66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69006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7.Куда должен был сходить хоть раз в жизни мусульманин? </a:t>
            </a:r>
            <a:endParaRPr lang="ru-RU" sz="66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360</Words>
  <PresentationFormat>Экран (4:3)</PresentationFormat>
  <Paragraphs>45</Paragraphs>
  <Slides>45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Тема Office</vt:lpstr>
      <vt:lpstr>Люди и события Средневековья </vt:lpstr>
      <vt:lpstr>1. Разминка </vt:lpstr>
      <vt:lpstr>1.С какого события начинается Средневековье? </vt:lpstr>
      <vt:lpstr>2.При каком правителе вышел первый сборник законов  у франков? </vt:lpstr>
      <vt:lpstr>3.От чьего имени произошло слово «король»? </vt:lpstr>
      <vt:lpstr>4.Какую фамилию носили первые франкские короли?</vt:lpstr>
      <vt:lpstr>5.Какой город в Средневековье называли вторым Римом? </vt:lpstr>
      <vt:lpstr>6.Как переводится на арабский фраза «покорность Богу»? </vt:lpstr>
      <vt:lpstr>7.Куда должен был сходить хоть раз в жизни мусульманин? </vt:lpstr>
      <vt:lpstr>8.Члены какого монашеского ордена называли себя «псами Господними»?</vt:lpstr>
      <vt:lpstr>9.Как назывался союз ремесленников одной специальности в Средневековье?</vt:lpstr>
      <vt:lpstr>10.На какие группы делилось средневековое общество? </vt:lpstr>
      <vt:lpstr> Хронологическая эстафета </vt:lpstr>
      <vt:lpstr> 2.Слова великих </vt:lpstr>
      <vt:lpstr>«Кто не умеет притворяться, тот не умеет царствовать». </vt:lpstr>
      <vt:lpstr>«Выступайте против неверных! Спешите в бой! Тот, кто  здесь горестен и беден, станет радостен и богат». </vt:lpstr>
      <vt:lpstr>«Так ты поступил с чашей в Суассоне». </vt:lpstr>
      <vt:lpstr>3.Хронологическая эстафета</vt:lpstr>
      <vt:lpstr>Образование империи Карла Великого. </vt:lpstr>
      <vt:lpstr>Падение Западной Римской империи. </vt:lpstr>
      <vt:lpstr> Начало Крестовых походов. </vt:lpstr>
      <vt:lpstr>Созыв первого парламента в Англии. </vt:lpstr>
      <vt:lpstr>Окончание Столетней войны. </vt:lpstr>
      <vt:lpstr>Созыв Генеральных штатов во Франции. </vt:lpstr>
      <vt:lpstr>4. Текст с ошибками </vt:lpstr>
      <vt:lpstr>5. Крылатые выражения </vt:lpstr>
      <vt:lpstr>1.Городской воздух делает свободным. </vt:lpstr>
      <vt:lpstr>2. Что с возу упало, то пропало. </vt:lpstr>
      <vt:lpstr>3.Бросить перчатку. </vt:lpstr>
      <vt:lpstr>4.С открытым забралом. </vt:lpstr>
      <vt:lpstr>5.Халиф на час. </vt:lpstr>
      <vt:lpstr>6.Улица одного человека. </vt:lpstr>
      <vt:lpstr>6. Шарады </vt:lpstr>
      <vt:lpstr>Первый слог - небольшой ресторан, где посетителей обслуживают за стойкой;  второй - русское национальное блюдо;  третий - предлог;  целое - одна из феодальных повинностей. </vt:lpstr>
      <vt:lpstr>Где первый слог мой отыскать? Он, как призыв, звучит в беде. Второй - занятье рыбака. А третий - ты подставишь сам, и без труда. Сложи все слоги, и готов ответ: феодального общества без них нет. </vt:lpstr>
      <vt:lpstr>Первая часть слова - бог солнца в Египте;  вторая - музыкальное приветствие;  третья - начальная буква алфавита;  целое - здание городского совета в Средневековье. </vt:lpstr>
      <vt:lpstr>Первая часть слова - нота; вторая - установленный образец одежды;  целое - преобразование общества. </vt:lpstr>
      <vt:lpstr>Первый слог - звук смеха;  второй - верхняя часть женского платья;  целое - правитель на Востоке. </vt:lpstr>
      <vt:lpstr>Под первым слогом можем мы укрыться от слога второго, который есть шум и крик. А целое - землевладелец в Средневековье. </vt:lpstr>
      <vt:lpstr>Первая часть  слова - морское животное; вторая - междометие; целое - родина фарфора. </vt:lpstr>
      <vt:lpstr>Первая часть слова - звание повыше капитана, вторая - жилище, где отдыхают от забот, а целое - управляющий у короля. </vt:lpstr>
      <vt:lpstr>7. Дальше, дальше... Блиц </vt:lpstr>
      <vt:lpstr>Необычные имена </vt:lpstr>
      <vt:lpstr>Мир литературы</vt:lpstr>
      <vt:lpstr>Спасибо за игру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Люди и события Средневековья </dc:title>
  <cp:lastModifiedBy>Malu</cp:lastModifiedBy>
  <cp:revision>10</cp:revision>
  <dcterms:modified xsi:type="dcterms:W3CDTF">2010-11-27T17:38:18Z</dcterms:modified>
</cp:coreProperties>
</file>