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9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6858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92D09"/>
    <a:srgbClr val="33377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12" autoAdjust="0"/>
    <p:restoredTop sz="78495" autoAdjust="0"/>
  </p:normalViewPr>
  <p:slideViewPr>
    <p:cSldViewPr snapToGrid="0" showGuides="1">
      <p:cViewPr>
        <p:scale>
          <a:sx n="100" d="100"/>
          <a:sy n="100" d="100"/>
        </p:scale>
        <p:origin x="-270" y="690"/>
      </p:cViewPr>
      <p:guideLst>
        <p:guide orient="horz" pos="216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B9D2F-7F8F-492C-85F5-71093B05AC31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714500" y="685800"/>
            <a:ext cx="3429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50E60A-BD73-47C5-989D-49A18D5BAE1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122363"/>
            <a:ext cx="58293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3602038"/>
            <a:ext cx="5143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2576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660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1709740"/>
            <a:ext cx="5915025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4589465"/>
            <a:ext cx="5915025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5862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825625"/>
            <a:ext cx="29146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1825625"/>
            <a:ext cx="29146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7747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365127"/>
            <a:ext cx="59150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1681163"/>
            <a:ext cx="2901255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2505075"/>
            <a:ext cx="2901255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681163"/>
            <a:ext cx="2915543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2505075"/>
            <a:ext cx="2915543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0703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8560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7307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57200"/>
            <a:ext cx="2211884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987427"/>
            <a:ext cx="347186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057400"/>
            <a:ext cx="2211884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8485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57200"/>
            <a:ext cx="2211884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987427"/>
            <a:ext cx="3471863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057400"/>
            <a:ext cx="2211884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9325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7799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50544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428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365127"/>
            <a:ext cx="59150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1825625"/>
            <a:ext cx="59150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6356352"/>
            <a:ext cx="1543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0BCFC-6931-497B-AA59-B6861AC518C5}" type="datetimeFigureOut">
              <a:rPr lang="ru-RU" smtClean="0"/>
              <a:pPr/>
              <a:t>04.04.2024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6356352"/>
            <a:ext cx="23145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6356352"/>
            <a:ext cx="1543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B8ABD-46CF-449B-ADD4-B57A256029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0869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449580"/>
            <a:ext cx="6697980" cy="3520440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ГОБООУ «</a:t>
            </a:r>
            <a:r>
              <a:rPr lang="ru-RU" sz="1800" b="1" i="1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Зеленоборская</a:t>
            </a:r>
            <a:r>
              <a:rPr lang="ru-RU" sz="18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санаторная школа-интернат</a:t>
            </a:r>
            <a:br>
              <a:rPr lang="ru-RU" sz="18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Педагогический проект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>«Рукописная книга, как средство патриотического воспитания учащихся»</a:t>
            </a: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511711" y="3977640"/>
            <a:ext cx="5834578" cy="2240511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297680" y="4678680"/>
            <a:ext cx="24612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None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Презентацию подготовила: Алексеева Анна Олеговна</a:t>
            </a:r>
          </a:p>
          <a:p>
            <a:pPr algn="r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учитель русского языка и литературы, </a:t>
            </a:r>
          </a:p>
          <a:p>
            <a:pPr algn="r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ГОБООУ ЗСШИ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57175"/>
            <a:ext cx="6517005" cy="819149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АКТУАЛЬНОСТЬ ПРОЕКТА</a:t>
            </a: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704850"/>
            <a:ext cx="6858000" cy="1171575"/>
          </a:xfrm>
        </p:spPr>
        <p:txBody>
          <a:bodyPr>
            <a:normAutofit/>
          </a:bodyPr>
          <a:lstStyle/>
          <a:p>
            <a:pPr indent="171450" algn="just">
              <a:lnSpc>
                <a:spcPct val="100000"/>
              </a:lnSpc>
              <a:buNone/>
            </a:pPr>
            <a:r>
              <a:rPr lang="ru-RU" sz="1600" dirty="0" smtClean="0">
                <a:latin typeface="Times New Roman" pitchFamily="18" charset="0"/>
                <a:cs typeface="Aharoni" pitchFamily="2" charset="-79"/>
              </a:rPr>
              <a:t>Проблема патриотического воспитания подрастающего поколения сегодня одна из наиболее актуальных. Исторически сложилось, так, что любовь к Родине, патриотизм во все времена в Российском государстве были чертой национального характера. </a:t>
            </a:r>
            <a:endParaRPr lang="ru-RU" sz="1800" dirty="0" smtClean="0">
              <a:latin typeface="Times New Roman" pitchFamily="18" charset="0"/>
              <a:cs typeface="Aharoni" pitchFamily="2" charset="-79"/>
            </a:endParaRPr>
          </a:p>
          <a:p>
            <a:endParaRPr lang="ru-RU" dirty="0"/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6701" y="4924424"/>
            <a:ext cx="62293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1450" algn="just">
              <a:lnSpc>
                <a:spcPct val="100000"/>
              </a:lnSpc>
              <a:buNone/>
            </a:pPr>
            <a:r>
              <a:rPr lang="ru-RU" sz="1400" b="1" i="1" dirty="0" smtClean="0">
                <a:latin typeface="Times New Roman" pitchFamily="18" charset="0"/>
                <a:cs typeface="Aharoni" pitchFamily="2" charset="-79"/>
              </a:rPr>
              <a:t>Любовь к родному краю, родной культуре, родной речи начинается с малого- любви к своей семье, к своему жилищу, к своему детскому саду. Постепенно расширяясь, эта любовь переходит в любовь к родной  стране, к ее истории, прошлому и  настоящему, ко всему </a:t>
            </a:r>
            <a:r>
              <a:rPr lang="ru-RU" sz="1400" b="1" i="1" dirty="0" smtClean="0">
                <a:latin typeface="Times New Roman" pitchFamily="18" charset="0"/>
                <a:cs typeface="Aharoni" pitchFamily="2" charset="-79"/>
              </a:rPr>
              <a:t>человечеству.</a:t>
            </a:r>
            <a:endParaRPr lang="ru-RU" sz="1400" b="1" i="1" dirty="0" smtClean="0">
              <a:latin typeface="Times New Roman" pitchFamily="18" charset="0"/>
              <a:cs typeface="Aharoni" pitchFamily="2" charset="-79"/>
            </a:endParaRPr>
          </a:p>
          <a:p>
            <a:pPr indent="171450" algn="r">
              <a:lnSpc>
                <a:spcPct val="100000"/>
              </a:lnSpc>
              <a:buNone/>
            </a:pPr>
            <a:endParaRPr lang="ru-RU" sz="1400" b="1" i="1" dirty="0" smtClean="0">
              <a:latin typeface="Times New Roman" pitchFamily="18" charset="0"/>
              <a:cs typeface="Aharoni" pitchFamily="2" charset="-79"/>
            </a:endParaRPr>
          </a:p>
          <a:p>
            <a:pPr indent="171450" algn="r">
              <a:lnSpc>
                <a:spcPct val="100000"/>
              </a:lnSpc>
              <a:buNone/>
            </a:pPr>
            <a:r>
              <a:rPr lang="ru-RU" sz="1400" b="1" i="1" dirty="0" smtClean="0">
                <a:latin typeface="Times New Roman" pitchFamily="18" charset="0"/>
                <a:cs typeface="Aharoni" pitchFamily="2" charset="-79"/>
              </a:rPr>
              <a:t> Д. С. Лихачев</a:t>
            </a:r>
          </a:p>
        </p:txBody>
      </p:sp>
      <p:pic>
        <p:nvPicPr>
          <p:cNvPr id="12289" name="Picture 1" descr="C:\Users\Учитель РЯ и Л\Desktop\img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975" y="1752599"/>
            <a:ext cx="4752975" cy="3095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57175"/>
            <a:ext cx="6517005" cy="819149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ЦЕЛЬ  ПРОЕКТА</a:t>
            </a: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704850"/>
            <a:ext cx="6858000" cy="1076325"/>
          </a:xfrm>
        </p:spPr>
        <p:txBody>
          <a:bodyPr>
            <a:normAutofit/>
          </a:bodyPr>
          <a:lstStyle/>
          <a:p>
            <a:pPr indent="171450" algn="just">
              <a:lnSpc>
                <a:spcPct val="150000"/>
              </a:lnSpc>
              <a:buNone/>
            </a:pPr>
            <a:r>
              <a:rPr lang="ru-RU" sz="2000" b="1" i="1" dirty="0" smtClean="0">
                <a:solidFill>
                  <a:srgbClr val="000000"/>
                </a:solidFill>
                <a:latin typeface="Times New Roman"/>
                <a:ea typeface="Calibri"/>
              </a:rPr>
              <a:t>Формирование любви к родному краю посредством художественно-творческой деятельности.</a:t>
            </a:r>
            <a:endParaRPr lang="ru-RU" sz="2000" b="1" i="1" dirty="0"/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2876" y="1762126"/>
            <a:ext cx="6229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1450" algn="ctr">
              <a:lnSpc>
                <a:spcPct val="100000"/>
              </a:lnSpc>
              <a:buNone/>
            </a:pPr>
            <a:r>
              <a:rPr lang="ru-RU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ЗАДАЧИ   ПРОЕКТА</a:t>
            </a:r>
            <a:endParaRPr lang="ru-RU" b="1" i="1" dirty="0" smtClean="0">
              <a:latin typeface="Times New Roman" pitchFamily="18" charset="0"/>
              <a:cs typeface="Aharoni" pitchFamily="2" charset="-79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2114550"/>
            <a:ext cx="6858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399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 изучить педагогическую литературу по теме проекта;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399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создать условия для решения задач нравственно-патриотического воспитания учащихся 5-7 классов, используя метод проектов;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399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 разработать содержание, методы, приемы, формы организации познавательной деятельности, способствующей нравственно- патриотическому воспитанию детей школьного возраста;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399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изучить специфику создания рукописной книги;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39975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5)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довести до участников проекта  важность создания совместными усилиями рукописной книги, которая призвана стать одним из эффективных  средств восп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итания у детей любви к родному краю, семье, традициям.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57175"/>
            <a:ext cx="6517005" cy="819149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ГИПОТЕЗА  ПРОЕКТА</a:t>
            </a: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704850"/>
            <a:ext cx="6858000" cy="1076325"/>
          </a:xfrm>
        </p:spPr>
        <p:txBody>
          <a:bodyPr>
            <a:normAutofit fontScale="77500" lnSpcReduction="20000"/>
          </a:bodyPr>
          <a:lstStyle/>
          <a:p>
            <a:pPr indent="171450" algn="just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Создание рукописной книги помогает лучше узнать историю  и культуру родного края, формирует у учащихся чувство любви к своей малой Родине.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1451" y="1743076"/>
            <a:ext cx="6229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1450" algn="ctr">
              <a:lnSpc>
                <a:spcPct val="100000"/>
              </a:lnSpc>
              <a:buNone/>
            </a:pPr>
            <a:r>
              <a:rPr lang="ru-RU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МЕТОДЫ РАБОТЫ НАД ПРОЕКТОМ</a:t>
            </a:r>
            <a:endParaRPr lang="ru-RU" b="1" i="1" dirty="0" smtClean="0">
              <a:latin typeface="Times New Roman" pitchFamily="18" charset="0"/>
              <a:cs typeface="Aharoni" pitchFamily="2" charset="-79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1943100"/>
            <a:ext cx="6858000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теоретический анализ литературы в рамках проблемы;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изучение передового педагогического опыта;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обзор программ и методических пособий по патриотическому воспитанию учащихся среднего звена;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анализ нравственно-патриотического воспитания за последние 3 года посредством реализации регионального компонента;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обследование уровня патриотического воспитания  детей,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-проведение мастер-класса по изготовление книг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Скрапбукинг-что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такое?»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качественный и количественный анализ полученных результатов.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57175"/>
            <a:ext cx="6517005" cy="819149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ПРОДУКТ  ПРОЕКТА</a:t>
            </a: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704850"/>
            <a:ext cx="6858000" cy="866775"/>
          </a:xfrm>
        </p:spPr>
        <p:txBody>
          <a:bodyPr>
            <a:noAutofit/>
          </a:bodyPr>
          <a:lstStyle/>
          <a:p>
            <a:pPr indent="171450" algn="ctr">
              <a:lnSpc>
                <a:spcPct val="100000"/>
              </a:lnSpc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Рукописная  книга «Путешествие по Кольскому полуострову»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1451" y="1524000"/>
            <a:ext cx="6229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1450" algn="ctr">
              <a:lnSpc>
                <a:spcPct val="100000"/>
              </a:lnSpc>
              <a:buNone/>
            </a:pPr>
            <a:r>
              <a:rPr lang="ru-RU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УЧАСТНИКИ ПРОЕКТА</a:t>
            </a:r>
            <a:endParaRPr lang="ru-RU" b="1" i="1" dirty="0" smtClean="0">
              <a:latin typeface="Times New Roman" pitchFamily="18" charset="0"/>
              <a:cs typeface="Aharoni" pitchFamily="2" charset="-79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1704976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Учитель и учащиеся 5-7 классов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1025" y="2295525"/>
            <a:ext cx="5829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1450" algn="ctr">
              <a:lnSpc>
                <a:spcPct val="100000"/>
              </a:lnSpc>
              <a:buNone/>
            </a:pPr>
            <a:r>
              <a:rPr lang="ru-RU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СРОКИ ИСПОЛНЕНИЯ  ПРОЕКТА</a:t>
            </a:r>
            <a:endParaRPr lang="ru-RU" b="1" i="1" dirty="0" smtClean="0">
              <a:latin typeface="Times New Roman" pitchFamily="18" charset="0"/>
              <a:cs typeface="Aharoni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8676" y="2695574"/>
            <a:ext cx="5600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Times New Roman"/>
                <a:ea typeface="Calibri"/>
              </a:rPr>
              <a:t>сентябрь 2023 – февраль 2024</a:t>
            </a:r>
            <a:endParaRPr lang="ru-RU" b="1" i="1" dirty="0"/>
          </a:p>
        </p:txBody>
      </p:sp>
      <p:pic>
        <p:nvPicPr>
          <p:cNvPr id="1026" name="Picture 2" descr="C:\Users\Учитель РЯ и Л\Desktop\image-25-01-24-02-41-30.he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3314701"/>
            <a:ext cx="3181350" cy="2857500"/>
          </a:xfrm>
          <a:prstGeom prst="rect">
            <a:avLst/>
          </a:prstGeom>
          <a:noFill/>
        </p:spPr>
      </p:pic>
      <p:pic>
        <p:nvPicPr>
          <p:cNvPr id="1028" name="Picture 4" descr="C:\Users\Учитель РЯ и Л\Desktop\image-25-01-24-02-41-2.he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3343274"/>
            <a:ext cx="2395200" cy="2790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504825"/>
            <a:ext cx="6517005" cy="1019174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СОДЕРЖАНИЕ  ПРОЕКТА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err="1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Предпроектная</a:t>
            </a: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 подготовка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1047750"/>
            <a:ext cx="6858000" cy="581025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    На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данном этапе была проведена следующая работа:</a:t>
            </a:r>
          </a:p>
          <a:p>
            <a:pPr>
              <a:lnSpc>
                <a:spcPct val="170000"/>
              </a:lnSpc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- определение темы, цели,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задач, принципов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проекта,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условий деятельности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, критериев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результативности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, сроков и плана реализации;</a:t>
            </a:r>
          </a:p>
          <a:p>
            <a:pPr>
              <a:lnSpc>
                <a:spcPct val="170000"/>
              </a:lnSpc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- изучение литературы и опыта других педагогов по теме проекта;</a:t>
            </a:r>
          </a:p>
          <a:p>
            <a:pPr>
              <a:lnSpc>
                <a:spcPct val="170000"/>
              </a:lnSpc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оформление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выставка книг,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проведение цикла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познавательных занятий, где затронута история создания книг;</a:t>
            </a:r>
          </a:p>
          <a:p>
            <a:pPr>
              <a:lnSpc>
                <a:spcPct val="170000"/>
              </a:lnSpc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- диагностика уровня  развития у учащихся представлений и отношения к родному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краю;</a:t>
            </a:r>
          </a:p>
          <a:p>
            <a:pPr indent="171450">
              <a:buNone/>
            </a:pPr>
            <a:r>
              <a:rPr lang="ru-RU" sz="6400" i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6400" i="1" dirty="0" smtClean="0">
                <a:latin typeface="Times New Roman" pitchFamily="18" charset="0"/>
                <a:cs typeface="Times New Roman" pitchFamily="18" charset="0"/>
              </a:rPr>
              <a:t>того чтобы выявить  уровень развития у учащихся представлений и отношения к родному краю, была организована диагностика представлений и отношения детей к родному краю.</a:t>
            </a:r>
          </a:p>
          <a:p>
            <a:pPr indent="171450" algn="just">
              <a:buNone/>
            </a:pPr>
            <a:r>
              <a:rPr lang="ru-RU" sz="6400" i="1" dirty="0" smtClean="0">
                <a:latin typeface="Times New Roman" pitchFamily="18" charset="0"/>
                <a:cs typeface="Times New Roman" pitchFamily="18" charset="0"/>
              </a:rPr>
              <a:t>Диагностика осуществляется комплексно, с использованием различных методов: индивидуальных бесед с детьми, специально разработанных заданий, дидактических упражнений, наблюдений во время занятий и в повседневной жизни.</a:t>
            </a:r>
          </a:p>
          <a:p>
            <a:pPr indent="171450" algn="just">
              <a:buNone/>
            </a:pPr>
            <a:r>
              <a:rPr lang="ru-RU" sz="6400" i="1" dirty="0" smtClean="0">
                <a:latin typeface="Times New Roman" pitchFamily="18" charset="0"/>
                <a:cs typeface="Times New Roman" pitchFamily="18" charset="0"/>
              </a:rPr>
              <a:t>В ходе педагогической диагностики выявлены следующие результаты уровня  развития у детей представлений и отношения к родному краю: высокий уровень -20%, средний уровень -30%, ниже среднего уровень -50%.</a:t>
            </a:r>
          </a:p>
          <a:p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3133725"/>
            <a:ext cx="5229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504825"/>
            <a:ext cx="6517005" cy="1019174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СОДЕРЖАНИЕ  ПРОЕКТА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Критерии результативности работы над проектом </a:t>
            </a: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1047751"/>
            <a:ext cx="6858000" cy="173355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1)Развитие устойчивого интереса к книге;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2)Умение работать и действовать индивидуально и в коллективе;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3)Умение принимать и защищать свои решения;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развивать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инициативы у учащегося, его творческие способности.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4) Готовность к участию в общественных делах;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осознанного отношения к базовым ценностям:</a:t>
            </a:r>
          </a:p>
          <a:p>
            <a:pPr>
              <a:lnSpc>
                <a:spcPct val="170000"/>
              </a:lnSpc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3133725"/>
            <a:ext cx="5229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0482" name="Picture 2" descr="C:\Users\Учитель РЯ и Л\Desktop\image-04-04-24-09-50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762248"/>
            <a:ext cx="3267075" cy="3162301"/>
          </a:xfrm>
          <a:prstGeom prst="rect">
            <a:avLst/>
          </a:prstGeom>
          <a:noFill/>
        </p:spPr>
      </p:pic>
      <p:pic>
        <p:nvPicPr>
          <p:cNvPr id="20483" name="Picture 3" descr="C:\Users\Учитель РЯ и Л\Desktop\1.he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5224" y="2733675"/>
            <a:ext cx="3019425" cy="31527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504825"/>
            <a:ext cx="6517005" cy="1019174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СОДЕРЖАНИЕ  ПРОЕКТА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Организация деятельности</a:t>
            </a: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666750"/>
            <a:ext cx="6858000" cy="256222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u="sng" dirty="0" smtClean="0">
                <a:latin typeface="Times New Roman" pitchFamily="18" charset="0"/>
                <a:cs typeface="Times New Roman" pitchFamily="18" charset="0"/>
              </a:rPr>
              <a:t>Целевая </a:t>
            </a:r>
            <a:r>
              <a:rPr lang="ru-RU" sz="5600" u="sng" dirty="0" smtClean="0">
                <a:latin typeface="Times New Roman" pitchFamily="18" charset="0"/>
                <a:cs typeface="Times New Roman" pitchFamily="18" charset="0"/>
              </a:rPr>
              <a:t>аудитория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: учащиеся 5-7 классов ГОБООУ «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Зеленоборской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санаторной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школы-интернат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u="sng" dirty="0" smtClean="0">
                <a:latin typeface="Times New Roman" pitchFamily="18" charset="0"/>
                <a:cs typeface="Times New Roman" pitchFamily="18" charset="0"/>
              </a:rPr>
              <a:t>Ресурсы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Для качественной организации работы над проектом были определены следующие ресурсы: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- кадровые – учитель,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- информационные – методическая литература, библиотека в ГОБООУ ЗСШИ,  интернет, 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- материально-технические – школьный историко-краеведческий музей ГОБООУ ЗСШИ, компьютер, принтер. </a:t>
            </a:r>
          </a:p>
          <a:p>
            <a:pPr>
              <a:lnSpc>
                <a:spcPct val="170000"/>
              </a:lnSpc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3133725"/>
            <a:ext cx="5229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1506" name="Picture 2" descr="C:\Users\Учитель РЯ и Л\Downloads\image-04-04-24-09-58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650" y="3419475"/>
            <a:ext cx="3133725" cy="3009900"/>
          </a:xfrm>
          <a:prstGeom prst="rect">
            <a:avLst/>
          </a:prstGeom>
          <a:noFill/>
        </p:spPr>
      </p:pic>
      <p:pic>
        <p:nvPicPr>
          <p:cNvPr id="21507" name="Picture 3" descr="C:\Users\Учитель РЯ и Л\Downloads\image-04-04-24-09-5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8075" y="3400425"/>
            <a:ext cx="3000375" cy="3019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504825"/>
            <a:ext cx="6517005" cy="1019174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СОДЕРЖАНИЕ  ПРОЕКТА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 реализации проекта</a:t>
            </a: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952501"/>
            <a:ext cx="6858000" cy="1943100"/>
          </a:xfrm>
        </p:spPr>
        <p:txBody>
          <a:bodyPr>
            <a:normAutofit fontScale="77500" lnSpcReduction="20000"/>
          </a:bodyPr>
          <a:lstStyle/>
          <a:p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Занятия с учащимися.</a:t>
            </a:r>
          </a:p>
          <a:p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-Совместные мероприятия с детьми. </a:t>
            </a:r>
          </a:p>
          <a:p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-Экскурсии, посещение краеведческого музея</a:t>
            </a:r>
          </a:p>
          <a:p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-Пополнение развивающей среды.</a:t>
            </a:r>
          </a:p>
          <a:p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-Создание и презентация рукописной книги.</a:t>
            </a:r>
          </a:p>
          <a:p>
            <a:pPr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3133725"/>
            <a:ext cx="5229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2530" name="Picture 2" descr="C:\Users\Учитель РЯ и Л\Downloads\image-04-04-24-10-11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1" y="3209926"/>
            <a:ext cx="3257549" cy="2981324"/>
          </a:xfrm>
          <a:prstGeom prst="rect">
            <a:avLst/>
          </a:prstGeom>
          <a:noFill/>
        </p:spPr>
      </p:pic>
      <p:pic>
        <p:nvPicPr>
          <p:cNvPr id="22531" name="Picture 3" descr="C:\Users\Учитель РЯ и Л\Downloads\image-04-04-24-10-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2850" y="3190874"/>
            <a:ext cx="2914650" cy="29718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85750"/>
            <a:ext cx="6517005" cy="1857375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СОДЕРЖАНИЕ  ПРОЕКТА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ля </a:t>
            </a: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 проекта были применены следующие формы работы: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66699" y="952500"/>
            <a:ext cx="3438526" cy="5905500"/>
          </a:xfrm>
        </p:spPr>
        <p:txBody>
          <a:bodyPr>
            <a:normAutofit fontScale="32500" lnSpcReduction="20000"/>
          </a:bodyPr>
          <a:lstStyle/>
          <a:p>
            <a:endParaRPr lang="ru-RU" sz="3600" dirty="0" smtClean="0"/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непосредственная образовательная деятельность.</a:t>
            </a: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-наблюдения и экскурсии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-познавательное чтение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-продуктивная деятельность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-моделирование; реализация проектов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-встреча с интересными людьми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 -рассматривание иллюстраций, просмотр презентаций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-мастерская по изготовлению продуктов детского творчества 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-игровые образовательные ситуации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-игровая деятельность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-беседы с учащимися по теме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-викторины, конкурсы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 праздники, досуги, развлечения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-ИКТ</a:t>
            </a:r>
          </a:p>
          <a:p>
            <a:pPr fontAlgn="base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-консультации и мастер-классы </a:t>
            </a:r>
          </a:p>
          <a:p>
            <a:pPr>
              <a:buNone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475" y="3162300"/>
            <a:ext cx="5229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3554" name="Picture 2" descr="C:\Users\Учитель РЯ и Л\Downloads\image-04-04-24-10-2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3300" y="1257300"/>
            <a:ext cx="2933700" cy="2352675"/>
          </a:xfrm>
          <a:prstGeom prst="rect">
            <a:avLst/>
          </a:prstGeom>
          <a:noFill/>
        </p:spPr>
      </p:pic>
      <p:pic>
        <p:nvPicPr>
          <p:cNvPr id="23555" name="Picture 3" descr="C:\Users\Учитель РЯ и Л\Downloads\image-04-04-24-10-21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52825" y="3838574"/>
            <a:ext cx="2933700" cy="23526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85750"/>
            <a:ext cx="6517005" cy="1857375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СОДЕРЖАНИЕ  ПРОЕКТА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Ожидаемые результаты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66698" y="1009650"/>
            <a:ext cx="6591302" cy="554355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Расширение кругозора учащихся.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-Развитие у детей устойчивого интереса к книге.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-Создание условий для развития детского творчества.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-Воспитание любви к книге.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Обогащенные и систематизированные знания учащихся об истории Кольского полуострова и его культурных ценностях. Сформирован устойчивый интерес к изучению данной проблемы.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-Учащиеся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будут обладать   ценностно-нравственные качествами, являющимися фундаментом для дальнейшего воспитания гуманной, духовно-нравственной и социально-активной личности, будущих достойных граждан России. 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толерантности, чувства уважения к разным народам, их традициям, истокам своей семьи.</a:t>
            </a:r>
          </a:p>
          <a:p>
            <a:pPr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85750"/>
            <a:ext cx="6517005" cy="1857375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СОДЕРЖАНИЕ  ПРОЕКТА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Ожидаемые результаты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Учитель РЯ и Л\Desktop\12345.he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674" y="1095376"/>
            <a:ext cx="2828625" cy="2238374"/>
          </a:xfrm>
          <a:prstGeom prst="rect">
            <a:avLst/>
          </a:prstGeom>
          <a:noFill/>
        </p:spPr>
      </p:pic>
      <p:pic>
        <p:nvPicPr>
          <p:cNvPr id="24579" name="Picture 3" descr="C:\Users\Учитель РЯ и Л\Desktop\123.he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9974" y="1133474"/>
            <a:ext cx="2828925" cy="2200275"/>
          </a:xfrm>
          <a:prstGeom prst="rect">
            <a:avLst/>
          </a:prstGeom>
          <a:noFill/>
        </p:spPr>
      </p:pic>
      <p:pic>
        <p:nvPicPr>
          <p:cNvPr id="24580" name="Picture 4" descr="C:\Users\Учитель РЯ и Л\Desktop\13.hei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0450" y="3524250"/>
            <a:ext cx="2914650" cy="2376375"/>
          </a:xfrm>
          <a:prstGeom prst="rect">
            <a:avLst/>
          </a:prstGeom>
          <a:noFill/>
        </p:spPr>
      </p:pic>
      <p:pic>
        <p:nvPicPr>
          <p:cNvPr id="24581" name="Picture 5" descr="C:\Users\Учитель РЯ и Л\Desktop\12.heic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3486150"/>
            <a:ext cx="2838450" cy="2452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85750"/>
            <a:ext cx="6517005" cy="1857375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ЗАКЛЮЧЕНИЕ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66698" y="1009650"/>
            <a:ext cx="6591302" cy="5305425"/>
          </a:xfrm>
        </p:spPr>
        <p:txBody>
          <a:bodyPr>
            <a:normAutofit fontScale="40000" lnSpcReduction="20000"/>
          </a:bodyPr>
          <a:lstStyle/>
          <a:p>
            <a:pPr indent="171450" algn="just">
              <a:lnSpc>
                <a:spcPct val="170000"/>
              </a:lnSpc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На промежуточном диагностировании выявлены следующие результаты уровня  развития у детей представлений и отношения к родному краю: высокий уровень -35%, средний уровень -45%, ниже среднего уровень -20%. Прирост показателя высокий уровень составил 15%, показатель  среднего уровня  увеличился на 15%, показатель ниже среднего снизился на 30%. Наблюдается положительная  динамика показателей.</a:t>
            </a:r>
          </a:p>
          <a:p>
            <a:pPr indent="171450" algn="just">
              <a:lnSpc>
                <a:spcPct val="170000"/>
              </a:lnSpc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Работа над проектом  позволила доказать, что создание совместными усилиями педагога и учащихся рукописной книги является эффективным средством патриотического воспитания школьников. Реализация плана проекта дала  положительный результат. </a:t>
            </a:r>
          </a:p>
          <a:p>
            <a:pPr indent="171450" algn="just">
              <a:lnSpc>
                <a:spcPct val="170000"/>
              </a:lnSpc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Таким образом, результат промежуточной диагностики уровня  развития у учащихся представлений и отношения к родному краю и комплекс мероприятий по патриотическому воспитанию позволяет нам предположить, что выдвинутая в начале проекта гипотеза подтвердилась.</a:t>
            </a:r>
          </a:p>
          <a:p>
            <a:pPr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" y="285750"/>
            <a:ext cx="6517005" cy="1857375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ЗАКЛЮЧЕНИЕ</a:t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Перспективы дальнейшего развития проекта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/>
            </a:r>
            <a:br>
              <a:rPr lang="ru-RU" sz="1800" b="1" i="1" dirty="0" smtClean="0">
                <a:solidFill>
                  <a:srgbClr val="D92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D92D0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D92D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6858000" cy="296562"/>
          </a:xfrm>
          <a:prstGeom prst="rect">
            <a:avLst/>
          </a:prstGeom>
          <a:solidFill>
            <a:srgbClr val="333777"/>
          </a:solidFill>
          <a:ln>
            <a:solidFill>
              <a:srgbClr val="333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66698" y="1009651"/>
            <a:ext cx="6591302" cy="1533524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endParaRPr lang="ru-RU" sz="17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1. Дальнейшее совершенствование работы по созданию системы патриотического воспитания учащихся.</a:t>
            </a:r>
          </a:p>
          <a:p>
            <a:pPr algn="just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2.Планируется расширить тематику по данному вопросу для создания новых рукописных книг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3.Создание туристического маршрута «Путешествие по Кольскому краю».</a:t>
            </a:r>
            <a:endParaRPr lang="ru-RU" sz="17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indent="171450" algn="just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6"/>
          <p:cNvSpPr txBox="1">
            <a:spLocks/>
          </p:cNvSpPr>
          <p:nvPr/>
        </p:nvSpPr>
        <p:spPr>
          <a:xfrm>
            <a:off x="-2001382" y="1793944"/>
            <a:ext cx="2331307" cy="23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6469380"/>
            <a:ext cx="253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Зеленоборский, 2024 г.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Учитель РЯ и Л\Desktop\2222.he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809875"/>
            <a:ext cx="3019425" cy="2590800"/>
          </a:xfrm>
          <a:prstGeom prst="rect">
            <a:avLst/>
          </a:prstGeom>
          <a:noFill/>
        </p:spPr>
      </p:pic>
      <p:pic>
        <p:nvPicPr>
          <p:cNvPr id="25603" name="Picture 3" descr="C:\Users\Учитель РЯ и Л\Desktop\111111.he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781299"/>
            <a:ext cx="3257549" cy="26289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1535</TotalTime>
  <Words>922</Words>
  <Application>Microsoft Office PowerPoint</Application>
  <PresentationFormat>Произвольный</PresentationFormat>
  <Paragraphs>120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ГОБООУ «Зеленоборская санаторная школа-интернат  Педагогический проект   ТЕМА  «Рукописная книга, как средство патриотического воспитания учащихся»</vt:lpstr>
      <vt:lpstr>АКТУАЛЬНОСТЬ ПРОЕКТА </vt:lpstr>
      <vt:lpstr>ЦЕЛЬ  ПРОЕКТА </vt:lpstr>
      <vt:lpstr>ГИПОТЕЗА  ПРОЕКТА </vt:lpstr>
      <vt:lpstr>ПРОДУКТ  ПРОЕКТА </vt:lpstr>
      <vt:lpstr>СОДЕРЖАНИЕ  ПРОЕКТА Предпроектная подготовка  </vt:lpstr>
      <vt:lpstr>СОДЕРЖАНИЕ  ПРОЕКТА  Критерии результативности работы над проектом   </vt:lpstr>
      <vt:lpstr>СОДЕРЖАНИЕ  ПРОЕКТА  Организация деятельности  </vt:lpstr>
      <vt:lpstr>СОДЕРЖАНИЕ  ПРОЕКТА  План реализации проекта  </vt:lpstr>
      <vt:lpstr>СОДЕРЖАНИЕ  ПРОЕКТА Для реализации проекта были применены следующие формы работы:   </vt:lpstr>
      <vt:lpstr>СОДЕРЖАНИЕ  ПРОЕКТА Ожидаемые результаты   </vt:lpstr>
      <vt:lpstr>СОДЕРЖАНИЕ  ПРОЕКТА Ожидаемые результаты   </vt:lpstr>
      <vt:lpstr>ЗАКЛЮЧЕНИЕ   </vt:lpstr>
      <vt:lpstr>ЗАКЛЮЧЕНИЕ Перспективы дальнейшего развития проекта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  </dc:title>
  <cp:lastModifiedBy>Учитель РЯ и Л</cp:lastModifiedBy>
  <cp:revision>182</cp:revision>
  <dcterms:created xsi:type="dcterms:W3CDTF">2023-01-11T06:34:10Z</dcterms:created>
  <dcterms:modified xsi:type="dcterms:W3CDTF">2024-04-04T08:01:01Z</dcterms:modified>
</cp:coreProperties>
</file>