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57" r:id="rId3"/>
    <p:sldId id="258" r:id="rId4"/>
    <p:sldId id="259" r:id="rId5"/>
    <p:sldId id="263" r:id="rId6"/>
    <p:sldId id="265" r:id="rId7"/>
    <p:sldId id="268" r:id="rId8"/>
    <p:sldId id="270" r:id="rId9"/>
    <p:sldId id="266" r:id="rId10"/>
    <p:sldId id="264" r:id="rId11"/>
    <p:sldId id="260" r:id="rId12"/>
    <p:sldId id="272" r:id="rId13"/>
    <p:sldId id="273" r:id="rId14"/>
    <p:sldId id="271" r:id="rId15"/>
    <p:sldId id="274" r:id="rId16"/>
    <p:sldId id="275" r:id="rId17"/>
    <p:sldId id="276" r:id="rId18"/>
    <p:sldId id="278" r:id="rId19"/>
    <p:sldId id="277" r:id="rId20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895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555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460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223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50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045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759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838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92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990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61513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4149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1793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479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354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894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3A892-75D0-4A52-AE34-675C6AD8C9D9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7169D4-D30A-402F-92D9-ABE4DA5BDD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088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  <p:sldLayoutId id="2147483784" r:id="rId15"/>
    <p:sldLayoutId id="21474837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9358" y="1614825"/>
            <a:ext cx="7766936" cy="1646302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chemeClr val="tx2"/>
                </a:solidFill>
              </a:rPr>
              <a:t>Психологические особенности формирования успешной личности ребенка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10630" y="3690618"/>
            <a:ext cx="7766936" cy="1096899"/>
          </a:xfrm>
        </p:spPr>
        <p:txBody>
          <a:bodyPr>
            <a:noAutofit/>
          </a:bodyPr>
          <a:lstStyle/>
          <a:p>
            <a:r>
              <a:rPr lang="ru-RU" i="1" dirty="0">
                <a:solidFill>
                  <a:schemeClr val="tx2"/>
                </a:solidFill>
              </a:rPr>
              <a:t>Развитие уверенности в себе начинается с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i="1" dirty="0">
                <a:solidFill>
                  <a:schemeClr val="tx2"/>
                </a:solidFill>
              </a:rPr>
              <a:t>устранения демона, который называется страх;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i="1" dirty="0">
                <a:solidFill>
                  <a:schemeClr val="tx2"/>
                </a:solidFill>
              </a:rPr>
              <a:t>этот демон сидит у человека на плече и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i="1" dirty="0">
                <a:solidFill>
                  <a:schemeClr val="tx2"/>
                </a:solidFill>
              </a:rPr>
              <a:t>нашёптывает ему: «Ты не сможешь это сделать...»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i="1" dirty="0">
                <a:solidFill>
                  <a:schemeClr val="tx2"/>
                </a:solidFill>
              </a:rPr>
              <a:t>Н. Хилл. Закон </a:t>
            </a:r>
            <a:r>
              <a:rPr lang="ru-RU" i="1" dirty="0" smtClean="0">
                <a:solidFill>
                  <a:schemeClr val="tx2"/>
                </a:solidFill>
              </a:rPr>
              <a:t>успеха</a:t>
            </a:r>
          </a:p>
          <a:p>
            <a:endParaRPr lang="ru-RU" i="1" dirty="0">
              <a:solidFill>
                <a:schemeClr val="tx2"/>
              </a:solidFill>
            </a:endParaRPr>
          </a:p>
          <a:p>
            <a:endParaRPr lang="ru-RU" i="1" dirty="0" smtClean="0">
              <a:solidFill>
                <a:schemeClr val="tx2"/>
              </a:solidFill>
            </a:endParaRPr>
          </a:p>
          <a:p>
            <a:r>
              <a:rPr lang="ru-RU" i="1" dirty="0" smtClean="0">
                <a:solidFill>
                  <a:schemeClr val="tx2"/>
                </a:solidFill>
              </a:rPr>
              <a:t>          педагог-психолог ГБУ «</a:t>
            </a:r>
            <a:r>
              <a:rPr lang="ru-RU" i="1" dirty="0" err="1" smtClean="0">
                <a:solidFill>
                  <a:schemeClr val="tx2"/>
                </a:solidFill>
              </a:rPr>
              <a:t>Елабужский</a:t>
            </a:r>
            <a:r>
              <a:rPr lang="ru-RU" i="1" dirty="0" smtClean="0">
                <a:solidFill>
                  <a:schemeClr val="tx2"/>
                </a:solidFill>
              </a:rPr>
              <a:t> детский дом»: </a:t>
            </a:r>
          </a:p>
          <a:p>
            <a:r>
              <a:rPr lang="ru-RU" i="1" dirty="0" err="1" smtClean="0">
                <a:solidFill>
                  <a:schemeClr val="tx2"/>
                </a:solidFill>
              </a:rPr>
              <a:t>Кипрова</a:t>
            </a:r>
            <a:r>
              <a:rPr lang="ru-RU" i="1" dirty="0" smtClean="0">
                <a:solidFill>
                  <a:schemeClr val="tx2"/>
                </a:solidFill>
              </a:rPr>
              <a:t> А.А.</a:t>
            </a:r>
            <a:endParaRPr lang="ru-RU" dirty="0">
              <a:solidFill>
                <a:schemeClr val="tx2"/>
              </a:solidFill>
            </a:endParaRPr>
          </a:p>
          <a:p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86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67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2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Взаимообусловленные стороны успеха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744" y="1872526"/>
            <a:ext cx="4185623" cy="576262"/>
          </a:xfrm>
        </p:spPr>
        <p:txBody>
          <a:bodyPr/>
          <a:lstStyle/>
          <a:p>
            <a:r>
              <a:rPr lang="ru-RU" sz="2000" dirty="0"/>
              <a:t>индивидуальное переживание радости, личностное, субъективное</a:t>
            </a:r>
          </a:p>
        </p:txBody>
      </p:sp>
      <p:pic>
        <p:nvPicPr>
          <p:cNvPr id="1026" name="Picture 2" descr="https://inha.ru/wp-content/uploads/2019/05/zeleustremlennost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13" y="2731508"/>
            <a:ext cx="4521755" cy="301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r>
              <a:rPr lang="ru-RU" sz="2000" dirty="0" smtClean="0"/>
              <a:t>коллективная </a:t>
            </a:r>
            <a:r>
              <a:rPr lang="ru-RU" sz="2000" dirty="0"/>
              <a:t>оценка достижений личности, отношение окружающих к успеху члена коллектива, группы</a:t>
            </a:r>
          </a:p>
        </p:txBody>
      </p:sp>
      <p:pic>
        <p:nvPicPr>
          <p:cNvPr id="1028" name="Picture 4" descr="http://mama-likes.ru/wp-content/uploads/2017/11/http-babyzzz-ru-wp-content-uploads-2015-08-1_uve.jpe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383" y="2731508"/>
            <a:ext cx="4186237" cy="301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2882067" y="1122218"/>
            <a:ext cx="1329715" cy="3463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975668" y="1122218"/>
            <a:ext cx="1134187" cy="3463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46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А.С. Белкин выделяет  три вида успеха:</a:t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sz="2400" u="sng" dirty="0">
                <a:solidFill>
                  <a:schemeClr val="tx2"/>
                </a:solidFill>
              </a:rPr>
              <a:t>Предвосхищаемый успех</a:t>
            </a:r>
            <a:r>
              <a:rPr lang="ru-RU" sz="2400" dirty="0">
                <a:solidFill>
                  <a:schemeClr val="tx2"/>
                </a:solidFill>
              </a:rPr>
              <a:t>. В основе его ожидания могут быть и обоснованные надежды, и упование на какое-то чудо, часто ничем не обоснованное. Большую роль в осознании данного типа успеха играет мнение и позиция окружающих.</a:t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sz="2400" u="sng" dirty="0">
                <a:solidFill>
                  <a:schemeClr val="tx2"/>
                </a:solidFill>
              </a:rPr>
              <a:t>Констатируемый успех</a:t>
            </a:r>
            <a:r>
              <a:rPr lang="ru-RU" sz="2400" dirty="0">
                <a:solidFill>
                  <a:schemeClr val="tx2"/>
                </a:solidFill>
              </a:rPr>
              <a:t>. Фиксирует достижение, высокие результаты в какой-либо деятельности. Данный тип успеха стимулирует хорошее настроение, дает возможность пережить радость признания, ощущение своих возможностей, веру в завтрашний день.</a:t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sz="2400" u="sng" dirty="0">
                <a:solidFill>
                  <a:schemeClr val="tx2"/>
                </a:solidFill>
              </a:rPr>
              <a:t>Обобщающий успех. </a:t>
            </a:r>
            <a:r>
              <a:rPr lang="ru-RU" sz="2400" dirty="0">
                <a:solidFill>
                  <a:schemeClr val="tx2"/>
                </a:solidFill>
              </a:rPr>
              <a:t>Ожидание успеха становится постепенно устойчивой потребностью. С одной стороны, это позитивное начало,  состояние уверенности, защищенности, опоры на самого себя. С другой, возникает  опасность переоценить свои </a:t>
            </a:r>
            <a:r>
              <a:rPr lang="ru-RU" sz="2400" dirty="0" smtClean="0">
                <a:solidFill>
                  <a:schemeClr val="tx2"/>
                </a:solidFill>
              </a:rPr>
              <a:t>возможности.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74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6" y="175354"/>
            <a:ext cx="7539951" cy="503519"/>
          </a:xfrm>
        </p:spPr>
        <p:txBody>
          <a:bodyPr/>
          <a:lstStyle/>
          <a:p>
            <a:pPr algn="ctr"/>
            <a:r>
              <a:rPr lang="ru-RU" sz="4000" dirty="0" smtClean="0"/>
              <a:t>Типы ситуаций успеха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818" y="540328"/>
            <a:ext cx="11513127" cy="3679150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tx1"/>
                </a:solidFill>
              </a:rPr>
              <a:t>-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Сбывшаяся радость -</a:t>
            </a:r>
            <a:r>
              <a:rPr lang="ru-RU" dirty="0"/>
              <a:t> </a:t>
            </a:r>
            <a:r>
              <a:rPr lang="ru-RU" sz="2400" dirty="0">
                <a:solidFill>
                  <a:schemeClr val="tx1"/>
                </a:solidFill>
              </a:rPr>
              <a:t>испытывает радость от того, что достигнутый им результат в учебе соответствовал его ожиданиям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;</a:t>
            </a:r>
          </a:p>
          <a:p>
            <a:pPr algn="l"/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Неожиданная радость</a:t>
            </a:r>
            <a:r>
              <a:rPr lang="ru-RU" dirty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- это </a:t>
            </a:r>
            <a:r>
              <a:rPr lang="ru-RU" sz="2400" dirty="0">
                <a:solidFill>
                  <a:schemeClr val="tx1"/>
                </a:solidFill>
              </a:rPr>
              <a:t>чувство удовлетворения от того, что результаты деятельности ученика превзошли его ожидания</a:t>
            </a:r>
            <a:r>
              <a:rPr lang="ru-RU" dirty="0"/>
              <a:t>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«лестница»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ситуация когда взрослый постепенно ведет ребенка вверх, поднимаясь с ним по ступеням успеха, обретая веру в себя.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«даю шанс»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подготовленные ситуации, при которых ребенок получает возможность неожиданно раскрыть для себя свои  собственные возможности.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«исповедь»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прием который можно применять в тех случаях когда есть надежда, что искреннее обращение взрослого к лучшим чувствам ребенка получит понимание и ответный отклик.</a:t>
            </a:r>
          </a:p>
        </p:txBody>
      </p:sp>
    </p:spTree>
    <p:extLst>
      <p:ext uri="{BB962C8B-B14F-4D97-AF65-F5344CB8AC3E}">
        <p14:creationId xmlns:p14="http://schemas.microsoft.com/office/powerpoint/2010/main" val="2880608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7560" y="5826606"/>
            <a:ext cx="4086222" cy="6137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710"/>
            <a:ext cx="6096000" cy="6858000"/>
          </a:xfrm>
          <a:prstGeom prst="rect">
            <a:avLst/>
          </a:prstGeom>
        </p:spPr>
      </p:pic>
      <p:pic>
        <p:nvPicPr>
          <p:cNvPr id="7170" name="Picture 2" descr="https://ds05.infourok.ru/uploads/ex/120c/0012889b-9ebe8710/img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273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602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66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09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4316" y="0"/>
            <a:ext cx="8596668" cy="706582"/>
          </a:xfrm>
        </p:spPr>
        <p:txBody>
          <a:bodyPr/>
          <a:lstStyle/>
          <a:p>
            <a:pPr algn="ctr"/>
            <a:r>
              <a:rPr lang="ru-RU" dirty="0"/>
              <a:t>Типы ситуаций успеха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242" y="554182"/>
            <a:ext cx="10240048" cy="5694218"/>
          </a:xfrm>
        </p:spPr>
        <p:txBody>
          <a:bodyPr>
            <a:normAutofit fontScale="25000" lnSpcReduction="20000"/>
          </a:bodyPr>
          <a:lstStyle/>
          <a:p>
            <a:r>
              <a:rPr lang="ru-RU" sz="9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Общая </a:t>
            </a:r>
            <a:r>
              <a:rPr lang="ru-RU" sz="9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 -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том, что бы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достиг нужной для себя реакции коллектива </a:t>
            </a:r>
            <a:r>
              <a:rPr lang="ru-RU" sz="9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9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9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«следуй за нами»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дает возможность разбудить дремлющую мысль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дать ему возможность обрести радость признания в себе интеллектуальных сил. Реакция окружающих будет служить для него одновременно и сигналом пробуждения, и стимулом познания, и результатом усилий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9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9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«заражение»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заразить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интеллектуальной радостью можно в том случае, если успех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отдельного ребенка станет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стимулом для успеха других, перерастет в успех многих, а осознание этого успеха вызовет радость всех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9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Радость </a:t>
            </a:r>
            <a:r>
              <a:rPr lang="ru-RU" sz="9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познания -</a:t>
            </a:r>
            <a:r>
              <a:rPr lang="ru-RU" sz="9600" dirty="0"/>
              <a:t>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познавать мир, когда важен не столько результат, сколько процесс познания. </a:t>
            </a:r>
            <a:endParaRPr lang="ru-RU" sz="9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9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9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эврика</a:t>
            </a:r>
            <a:r>
              <a:rPr lang="ru-RU" sz="9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том, чтобы создать условия, при которых ребенок, выполняя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задание, неожиданно для себя пришел к выводу, раскрывающему неизвестные для него ранее возможности.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9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«линия горизонта</a:t>
            </a:r>
            <a:r>
              <a:rPr lang="ru-RU" sz="9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днажды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открыв для себя увлекательность поиска, погружения в мир неведомого, школьник может уже постоянно стремиться к поиску, не считаясь с трудностями, неудачами. 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0020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3903" y="131375"/>
            <a:ext cx="7766936" cy="361515"/>
          </a:xfrm>
        </p:spPr>
        <p:txBody>
          <a:bodyPr/>
          <a:lstStyle/>
          <a:p>
            <a:pPr algn="ctr"/>
            <a:r>
              <a:rPr lang="ru-RU" sz="3200" dirty="0" smtClean="0"/>
              <a:t>Технология создания успеха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4692" y="492888"/>
            <a:ext cx="10790958" cy="6157294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Снятие страха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«Ничего страшного…», «Бывает, что люди боятся…»,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“Мы все пробуем и ищем, только так может что-то получиться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учатся на своих ошибках и находят другие способы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решения».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Авансирование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«У тебя обязательно получится», «Я даже не сомневаюсь в успешном результате»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Скрытое инструктирование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ребенка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«Выполняя работу, не забудь о…»,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“Возможно, лучше всего начать с…..”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“Без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твоей помощи твоим товарищам не справиться…”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Персональная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исключительность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ты и мог бы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….”,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тебе я и могу доверить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…”,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к кому, кроме тебя, я не могу обратиться с этой просьбой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Мобилизация активности или педагогическое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внушение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“Нам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уже не терпится начать работу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…”,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хочется поскорее увидеть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Тебе особенно удалось то объяснение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всего мне в твоей работе понравилось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…”, “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Наивысшей похвалы заслуживает эта часть твоей работы”.</a:t>
            </a:r>
          </a:p>
          <a:p>
            <a:pPr algn="l"/>
            <a:endParaRPr lang="ru-RU" sz="1400" dirty="0">
              <a:solidFill>
                <a:schemeClr val="tx1"/>
              </a:solidFill>
            </a:endParaRPr>
          </a:p>
          <a:p>
            <a:pPr algn="l"/>
            <a:endParaRPr lang="ru-RU" sz="1400" dirty="0">
              <a:solidFill>
                <a:schemeClr val="tx1"/>
              </a:solidFill>
            </a:endParaRPr>
          </a:p>
          <a:p>
            <a:pPr algn="l"/>
            <a:endParaRPr lang="ru-RU" sz="1400" dirty="0">
              <a:solidFill>
                <a:schemeClr val="tx1"/>
              </a:solidFill>
            </a:endParaRPr>
          </a:p>
          <a:p>
            <a:pPr algn="l"/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84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617298"/>
            <a:ext cx="7766936" cy="754302"/>
          </a:xfrm>
        </p:spPr>
        <p:txBody>
          <a:bodyPr/>
          <a:lstStyle/>
          <a:p>
            <a:pPr algn="ctr"/>
            <a:r>
              <a:rPr lang="ru-RU" b="1" dirty="0"/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выявления успешности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детей: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8764" y="1371600"/>
            <a:ext cx="10709563" cy="4045527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наблюдение.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анкетирование (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дошкольники-познавательная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сфера –мышление,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воображение, память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речь, внимание; младший школьный возраст, самооценка, школьная тревожность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подростки -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просник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 для диагностики мотивационной направленности личности на достижение успеха. Т.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Элерса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конкурсы,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театральные постановки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соревнования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турниры</a:t>
            </a:r>
          </a:p>
        </p:txBody>
      </p:sp>
    </p:spTree>
    <p:extLst>
      <p:ext uri="{BB962C8B-B14F-4D97-AF65-F5344CB8AC3E}">
        <p14:creationId xmlns:p14="http://schemas.microsoft.com/office/powerpoint/2010/main" val="419933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7903" y="176340"/>
            <a:ext cx="7766936" cy="1646302"/>
          </a:xfrm>
        </p:spPr>
        <p:txBody>
          <a:bodyPr/>
          <a:lstStyle/>
          <a:p>
            <a:pPr lvl="0" algn="ctr"/>
            <a:r>
              <a:rPr lang="ru-RU" dirty="0"/>
              <a:t> </a:t>
            </a:r>
            <a:br>
              <a:rPr lang="ru-RU" dirty="0"/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успешности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ребенка дошкольного возраста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6674" y="1428713"/>
            <a:ext cx="6927273" cy="5106462"/>
          </a:xfrm>
        </p:spPr>
        <p:txBody>
          <a:bodyPr>
            <a:noAutofit/>
          </a:bodyPr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высокая познавательная </a:t>
            </a:r>
            <a:r>
              <a:rPr lang="ru-RU" sz="2000" dirty="0" smtClean="0">
                <a:solidFill>
                  <a:schemeClr val="tx1"/>
                </a:solidFill>
              </a:rPr>
              <a:t>активность, </a:t>
            </a:r>
            <a:r>
              <a:rPr lang="ru-RU" dirty="0" smtClean="0">
                <a:solidFill>
                  <a:schemeClr val="tx1"/>
                </a:solidFill>
              </a:rPr>
              <a:t>любознательность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и </a:t>
            </a:r>
            <a:r>
              <a:rPr lang="ru-RU" sz="2000" dirty="0" smtClean="0">
                <a:solidFill>
                  <a:schemeClr val="tx1"/>
                </a:solidFill>
              </a:rPr>
              <a:t>результативность </a:t>
            </a:r>
            <a:r>
              <a:rPr lang="ru-RU" sz="2000" dirty="0">
                <a:solidFill>
                  <a:schemeClr val="tx1"/>
                </a:solidFill>
              </a:rPr>
              <a:t>в различных видах деятельности;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достижение </a:t>
            </a:r>
            <a:r>
              <a:rPr lang="ru-RU" sz="2000" dirty="0">
                <a:solidFill>
                  <a:schemeClr val="tx1"/>
                </a:solidFill>
              </a:rPr>
              <a:t>высоких результатов в определенном виде (или видах деятельности) </a:t>
            </a:r>
            <a:r>
              <a:rPr lang="ru-RU" sz="2000" dirty="0" smtClean="0">
                <a:solidFill>
                  <a:schemeClr val="tx1"/>
                </a:solidFill>
              </a:rPr>
              <a:t>деятельности;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высокий социальный статус в группе </a:t>
            </a:r>
            <a:r>
              <a:rPr lang="ru-RU" sz="2000" dirty="0" smtClean="0">
                <a:solidFill>
                  <a:schemeClr val="tx1"/>
                </a:solidFill>
              </a:rPr>
              <a:t>сверстников</a:t>
            </a:r>
            <a:r>
              <a:rPr lang="ru-RU" sz="2000" dirty="0">
                <a:solidFill>
                  <a:schemeClr val="tx1"/>
                </a:solidFill>
              </a:rPr>
              <a:t>;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умение </a:t>
            </a:r>
            <a:r>
              <a:rPr lang="ru-RU" sz="2000" dirty="0">
                <a:solidFill>
                  <a:schemeClr val="tx1"/>
                </a:solidFill>
              </a:rPr>
              <a:t>преодолевать возникшие трудности, доводить работу до конца, проявление радости при открытии новых проблем, способов действия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потребность в самостоятельном, оригинальном выполнении работы творческого </a:t>
            </a:r>
            <a:r>
              <a:rPr lang="ru-RU" dirty="0" smtClean="0">
                <a:solidFill>
                  <a:schemeClr val="tx1"/>
                </a:solidFill>
              </a:rPr>
              <a:t>характер, </a:t>
            </a:r>
            <a:r>
              <a:rPr lang="ru-RU" sz="2000" dirty="0" smtClean="0">
                <a:solidFill>
                  <a:schemeClr val="tx1"/>
                </a:solidFill>
              </a:rPr>
              <a:t>преобладание </a:t>
            </a:r>
            <a:r>
              <a:rPr lang="ru-RU" sz="2000" dirty="0">
                <a:solidFill>
                  <a:schemeClr val="tx1"/>
                </a:solidFill>
              </a:rPr>
              <a:t>положительных эмоций, хорошего настроения и самочувствия при </a:t>
            </a:r>
            <a:r>
              <a:rPr lang="ru-RU" sz="2000" dirty="0" smtClean="0">
                <a:solidFill>
                  <a:schemeClr val="tx1"/>
                </a:solidFill>
              </a:rPr>
              <a:t>их выполнении.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</a:t>
            </a:r>
            <a:r>
              <a:rPr lang="ru-RU" sz="2000" dirty="0" smtClean="0">
                <a:solidFill>
                  <a:schemeClr val="tx1"/>
                </a:solidFill>
              </a:rPr>
              <a:t>мение подчиняться правилам и социальным нормам.</a:t>
            </a:r>
            <a:endParaRPr lang="ru-RU" sz="20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endParaRPr lang="ru-RU" sz="2000" dirty="0" smtClean="0">
              <a:solidFill>
                <a:schemeClr val="tx1"/>
              </a:solidFill>
            </a:endParaRPr>
          </a:p>
          <a:p>
            <a:pPr lvl="0" algn="l"/>
            <a:r>
              <a:rPr lang="ru-RU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shadvalpay.com/wp-content/uploads/2019/10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183" y="1428713"/>
            <a:ext cx="4558144" cy="491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378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2267" y="0"/>
            <a:ext cx="7766936" cy="1646302"/>
          </a:xfrm>
        </p:spPr>
        <p:txBody>
          <a:bodyPr/>
          <a:lstStyle/>
          <a:p>
            <a:pPr algn="ctr"/>
            <a:r>
              <a:rPr lang="ru-RU" sz="2400" b="1" dirty="0"/>
              <a:t>Личность успешного младшего школьника характеризуют: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8545" y="823151"/>
            <a:ext cx="11840325" cy="5688485"/>
          </a:xfrm>
        </p:spPr>
        <p:txBody>
          <a:bodyPr>
            <a:noAutofit/>
          </a:bodyPr>
          <a:lstStyle/>
          <a:p>
            <a:pPr algn="l"/>
            <a:r>
              <a:rPr lang="ru-RU" sz="2400" dirty="0">
                <a:solidFill>
                  <a:schemeClr val="tx1"/>
                </a:solidFill>
              </a:rPr>
              <a:t> - интерес к учению, высокая </a:t>
            </a:r>
            <a:r>
              <a:rPr lang="ru-RU" sz="2400" dirty="0" smtClean="0">
                <a:solidFill>
                  <a:schemeClr val="tx1"/>
                </a:solidFill>
              </a:rPr>
              <a:t>мотивация, прилежание</a:t>
            </a:r>
            <a:r>
              <a:rPr lang="ru-RU" sz="2400" dirty="0">
                <a:solidFill>
                  <a:schemeClr val="tx1"/>
                </a:solidFill>
              </a:rPr>
              <a:t>;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 - </a:t>
            </a:r>
            <a:r>
              <a:rPr lang="ru-RU" sz="2400" dirty="0" err="1">
                <a:solidFill>
                  <a:schemeClr val="tx1"/>
                </a:solidFill>
              </a:rPr>
              <a:t>сформированность</a:t>
            </a:r>
            <a:r>
              <a:rPr lang="ru-RU" sz="2400" dirty="0">
                <a:solidFill>
                  <a:schemeClr val="tx1"/>
                </a:solidFill>
              </a:rPr>
              <a:t> знаний, умений и </a:t>
            </a:r>
            <a:r>
              <a:rPr lang="ru-RU" sz="2400" dirty="0" smtClean="0">
                <a:solidFill>
                  <a:schemeClr val="tx1"/>
                </a:solidFill>
              </a:rPr>
              <a:t>навыков, творческий </a:t>
            </a:r>
            <a:r>
              <a:rPr lang="ru-RU" sz="2400" dirty="0">
                <a:solidFill>
                  <a:schemeClr val="tx1"/>
                </a:solidFill>
              </a:rPr>
              <a:t>подход к их усвоению; 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- проявление любознательности в различных областях знаний, заинтересованное отношение к внеклассным и внешкольным мероприятиям;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 - адекватная самооценка и положительный статус в коллективе; 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- умение адекватно оценивать результаты своей деятельности и давать объективную оценку работам других детей;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 - умение радоваться своим достижениям</a:t>
            </a:r>
            <a:r>
              <a:rPr lang="ru-RU" sz="2400" dirty="0" smtClean="0">
                <a:solidFill>
                  <a:schemeClr val="tx1"/>
                </a:solidFill>
              </a:rPr>
              <a:t>,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переживать неудачи и сопереживать одноклассникам; </a:t>
            </a:r>
          </a:p>
          <a:p>
            <a:pPr marL="342900" indent="-342900" algn="l"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</a:rPr>
              <a:t>способность </a:t>
            </a:r>
            <a:r>
              <a:rPr lang="ru-RU" sz="2400" dirty="0">
                <a:solidFill>
                  <a:schemeClr val="tx1"/>
                </a:solidFill>
              </a:rPr>
              <a:t>к самоанализу и стремление </a:t>
            </a:r>
            <a:r>
              <a:rPr lang="ru-RU" sz="2400" dirty="0" smtClean="0">
                <a:solidFill>
                  <a:schemeClr val="tx1"/>
                </a:solidFill>
              </a:rPr>
              <a:t>понять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мотивы поступков окружающих.</a:t>
            </a:r>
          </a:p>
          <a:p>
            <a:pPr algn="l"/>
            <a:endParaRPr lang="ru-RU" sz="2400" dirty="0">
              <a:solidFill>
                <a:schemeClr val="tx1"/>
              </a:solidFill>
            </a:endParaRPr>
          </a:p>
          <a:p>
            <a:pPr algn="l"/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psy-files.ru/wp-content/uploads/6/b/2/6b26a395bb3ad3d08045566694fec04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060" y="4001575"/>
            <a:ext cx="3840940" cy="28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420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7576" y="-318655"/>
            <a:ext cx="7766936" cy="892848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Личность успешного подростка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672" y="919706"/>
            <a:ext cx="11000509" cy="1096899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9600" dirty="0">
                <a:solidFill>
                  <a:schemeClr val="tx1"/>
                </a:solidFill>
              </a:rPr>
              <a:t>- положительная динамика мотивов учебной деятельности, самостоятельность, ответственность, навыки сотрудничества;</a:t>
            </a: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- положительное отношение к </a:t>
            </a:r>
            <a:r>
              <a:rPr lang="ru-RU" sz="9600" dirty="0" smtClean="0">
                <a:solidFill>
                  <a:schemeClr val="tx1"/>
                </a:solidFill>
              </a:rPr>
              <a:t>школе;</a:t>
            </a:r>
            <a:endParaRPr lang="ru-RU" sz="9600" dirty="0">
              <a:solidFill>
                <a:schemeClr val="tx1"/>
              </a:solidFill>
            </a:endParaRPr>
          </a:p>
          <a:p>
            <a:pPr algn="l"/>
            <a:r>
              <a:rPr lang="ru-RU" sz="9600" dirty="0" smtClean="0">
                <a:solidFill>
                  <a:schemeClr val="tx1"/>
                </a:solidFill>
              </a:rPr>
              <a:t>- </a:t>
            </a:r>
            <a:r>
              <a:rPr lang="ru-RU" sz="9600" dirty="0">
                <a:solidFill>
                  <a:schemeClr val="tx1"/>
                </a:solidFill>
              </a:rPr>
              <a:t>позитивные отношения между подростком и учителем;</a:t>
            </a: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- позитивные отношения с одноклассниками и друзьями;</a:t>
            </a: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- хорошее физическое и психическое здоровье;</a:t>
            </a:r>
          </a:p>
          <a:p>
            <a:pPr algn="l"/>
            <a:r>
              <a:rPr lang="ru-RU" sz="9600" dirty="0" smtClean="0">
                <a:solidFill>
                  <a:schemeClr val="tx1"/>
                </a:solidFill>
              </a:rPr>
              <a:t>- адекватно-позитивная </a:t>
            </a:r>
            <a:r>
              <a:rPr lang="ru-RU" sz="9600" dirty="0">
                <a:solidFill>
                  <a:schemeClr val="tx1"/>
                </a:solidFill>
              </a:rPr>
              <a:t>самооценка – </a:t>
            </a:r>
            <a:r>
              <a:rPr lang="ru-RU" sz="9600" dirty="0" smtClean="0">
                <a:solidFill>
                  <a:schemeClr val="tx1"/>
                </a:solidFill>
              </a:rPr>
              <a:t>подросток</a:t>
            </a:r>
          </a:p>
          <a:p>
            <a:pPr algn="l"/>
            <a:r>
              <a:rPr lang="ru-RU" sz="9600" dirty="0" smtClean="0">
                <a:solidFill>
                  <a:schemeClr val="tx1"/>
                </a:solidFill>
              </a:rPr>
              <a:t> </a:t>
            </a:r>
            <a:r>
              <a:rPr lang="ru-RU" sz="9600" dirty="0">
                <a:solidFill>
                  <a:schemeClr val="tx1"/>
                </a:solidFill>
              </a:rPr>
              <a:t>сам должен чувствовать себя успешным</a:t>
            </a:r>
            <a:r>
              <a:rPr lang="ru-RU" sz="9600" dirty="0" smtClean="0">
                <a:solidFill>
                  <a:schemeClr val="tx1"/>
                </a:solidFill>
              </a:rPr>
              <a:t>;</a:t>
            </a: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- социальная </a:t>
            </a:r>
            <a:r>
              <a:rPr lang="ru-RU" sz="9600" dirty="0" err="1">
                <a:solidFill>
                  <a:schemeClr val="tx1"/>
                </a:solidFill>
              </a:rPr>
              <a:t>адаптированность</a:t>
            </a:r>
            <a:r>
              <a:rPr lang="ru-RU" sz="9600" dirty="0" smtClean="0">
                <a:solidFill>
                  <a:schemeClr val="tx1"/>
                </a:solidFill>
              </a:rPr>
              <a:t>;</a:t>
            </a:r>
            <a:endParaRPr lang="ru-RU" sz="9600" dirty="0">
              <a:solidFill>
                <a:schemeClr val="tx1"/>
              </a:solidFill>
            </a:endParaRP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- чувство благополучия в семье.</a:t>
            </a:r>
          </a:p>
          <a:p>
            <a:pPr algn="l"/>
            <a:r>
              <a:rPr lang="ru-RU" sz="9600" dirty="0">
                <a:solidFill>
                  <a:schemeClr val="tx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3074" name="Picture 2" descr="https://changeonelife.ru/content/uploads/2018/10/7e1d2adee4a3749bc0bff5ffe2ab08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931" y="3172691"/>
            <a:ext cx="4941069" cy="333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656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526" y="2452254"/>
            <a:ext cx="10931238" cy="4405745"/>
          </a:xfrm>
        </p:spPr>
        <p:txBody>
          <a:bodyPr/>
          <a:lstStyle/>
          <a:p>
            <a:pPr algn="l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Портрет моего  успеха»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НАУЧИТЬ СТАВИТЬ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ЦЕЛЬ, определять ресурсы и находить средства; беседы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том, кого можно считать успешным, моя встреча с успешным человеком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(можно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достичь успеха за короткий срок, как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запрограммировать на достижение  успеха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составление формулы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успеха)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Шаг: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«Взгляд со стороны»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(поднятие самооценки, снятие тревожности, представление себя успешной личностью);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Шаг: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«Учёба – это интересно!»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(стимулирование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познавательного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интереса, формирование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положительной мотивации к обучению);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Шаг: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«Секреты успешной учёбы» (предупреждение трудностей в учёбе;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основам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самоорганизации)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«Портфолио моего успеха» (пополнение портфолио творческих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достижений,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ведение дневника или траектории достижения успеха, схема успеха, карта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успеха)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6013" y="337816"/>
            <a:ext cx="7766936" cy="659712"/>
          </a:xfrm>
        </p:spPr>
        <p:txBody>
          <a:bodyPr>
            <a:normAutofit/>
          </a:bodyPr>
          <a:lstStyle/>
          <a:p>
            <a:pPr algn="ctr"/>
            <a:r>
              <a:rPr lang="ru-RU" sz="36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Шаги к достижению успеха. </a:t>
            </a:r>
            <a:endParaRPr lang="ru-RU" sz="36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74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862378"/>
              </p:ext>
            </p:extLst>
          </p:nvPr>
        </p:nvGraphicFramePr>
        <p:xfrm>
          <a:off x="207818" y="706581"/>
          <a:ext cx="6414653" cy="59314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8722">
                  <a:extLst>
                    <a:ext uri="{9D8B030D-6E8A-4147-A177-3AD203B41FA5}">
                      <a16:colId xmlns:a16="http://schemas.microsoft.com/office/drawing/2014/main" xmlns="" val="2902587665"/>
                    </a:ext>
                  </a:extLst>
                </a:gridCol>
                <a:gridCol w="3785931">
                  <a:extLst>
                    <a:ext uri="{9D8B030D-6E8A-4147-A177-3AD203B41FA5}">
                      <a16:colId xmlns:a16="http://schemas.microsoft.com/office/drawing/2014/main" xmlns="" val="3217639195"/>
                    </a:ext>
                  </a:extLst>
                </a:gridCol>
              </a:tblGrid>
              <a:tr h="837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 год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u="none" strike="noStrike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extLst>
                  <a:ext uri="{0D108BD9-81ED-4DB2-BD59-A6C34878D82A}">
                    <a16:rowId xmlns:a16="http://schemas.microsoft.com/office/drawing/2014/main" xmlns="" val="1387136973"/>
                  </a:ext>
                </a:extLst>
              </a:tr>
              <a:tr h="1404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 ближайшие полгода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u="none" strike="noStrike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extLst>
                  <a:ext uri="{0D108BD9-81ED-4DB2-BD59-A6C34878D82A}">
                    <a16:rowId xmlns:a16="http://schemas.microsoft.com/office/drawing/2014/main" xmlns="" val="9976454"/>
                  </a:ext>
                </a:extLst>
              </a:tr>
              <a:tr h="1120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 следующий месяц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u="none" strike="noStrike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extLst>
                  <a:ext uri="{0D108BD9-81ED-4DB2-BD59-A6C34878D82A}">
                    <a16:rowId xmlns:a16="http://schemas.microsoft.com/office/drawing/2014/main" xmlns="" val="1345054794"/>
                  </a:ext>
                </a:extLst>
              </a:tr>
              <a:tr h="1404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 предстоящую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неделю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u="none" strike="noStrike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extLst>
                  <a:ext uri="{0D108BD9-81ED-4DB2-BD59-A6C34878D82A}">
                    <a16:rowId xmlns:a16="http://schemas.microsoft.com/office/drawing/2014/main" xmlns="" val="3989196155"/>
                  </a:ext>
                </a:extLst>
              </a:tr>
              <a:tr h="1120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 эти выходные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700" u="none" strike="noStrike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43" marR="33043" marT="0" marB="0"/>
                </a:tc>
                <a:extLst>
                  <a:ext uri="{0D108BD9-81ED-4DB2-BD59-A6C34878D82A}">
                    <a16:rowId xmlns:a16="http://schemas.microsoft.com/office/drawing/2014/main" xmlns="" val="2899609738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12146" y="0"/>
            <a:ext cx="738849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Моя цель и планы на 2022 год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 descr="Photos à Золотая рыбка - Zmailov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709" y="706581"/>
            <a:ext cx="4613564" cy="40309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6622471" y="4782304"/>
            <a:ext cx="5347855" cy="2075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Мои желания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ВПЕРЕД!!!У ТЕБЯ ВСЕ ПОЛУЧИТСЯ!!!</a:t>
            </a:r>
            <a:endParaRPr lang="ru-RU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570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56090"/>
            <a:ext cx="7813964" cy="363990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Ребенок фокусирует внимание  </a:t>
            </a:r>
            <a:r>
              <a:rPr lang="ru-RU" sz="2800" b="1" dirty="0">
                <a:solidFill>
                  <a:schemeClr val="tx1"/>
                </a:solidFill>
              </a:rPr>
              <a:t>на успехе.</a:t>
            </a:r>
            <a:r>
              <a:rPr lang="ru-RU" sz="2800" dirty="0">
                <a:solidFill>
                  <a:schemeClr val="tx1"/>
                </a:solidFill>
              </a:rPr>
              <a:t> А то, что в центре внимания – всегда растет. </a:t>
            </a:r>
            <a:r>
              <a:rPr lang="ru-RU" sz="2800" dirty="0" smtClean="0">
                <a:solidFill>
                  <a:schemeClr val="tx1"/>
                </a:solidFill>
              </a:rPr>
              <a:t>Для достижения успеха ребенку важно видеть свой рост и прогресс.</a:t>
            </a:r>
            <a:r>
              <a:rPr lang="ru-RU" sz="2800" b="1" dirty="0">
                <a:solidFill>
                  <a:schemeClr val="tx1"/>
                </a:solidFill>
              </a:rPr>
              <a:t> Дневник успеха открывает глаза</a:t>
            </a:r>
            <a:r>
              <a:rPr lang="ru-RU" sz="2800" dirty="0">
                <a:solidFill>
                  <a:schemeClr val="tx1"/>
                </a:solidFill>
              </a:rPr>
              <a:t> – ого, сколько вы уже сделали</a:t>
            </a:r>
            <a:r>
              <a:rPr lang="ru-RU" sz="2800" dirty="0" smtClean="0">
                <a:solidFill>
                  <a:schemeClr val="tx1"/>
                </a:solidFill>
              </a:rPr>
              <a:t>!</a:t>
            </a:r>
            <a:r>
              <a:rPr lang="ru-RU" sz="2800" dirty="0">
                <a:solidFill>
                  <a:schemeClr val="tx1"/>
                </a:solidFill>
              </a:rPr>
              <a:t> Просмотр дневника успеха – </a:t>
            </a:r>
            <a:r>
              <a:rPr lang="ru-RU" sz="2800" b="1" dirty="0">
                <a:solidFill>
                  <a:schemeClr val="tx1"/>
                </a:solidFill>
              </a:rPr>
              <a:t>верный способ преодолеть плохое </a:t>
            </a:r>
            <a:r>
              <a:rPr lang="ru-RU" sz="2800" b="1" dirty="0" smtClean="0">
                <a:solidFill>
                  <a:schemeClr val="tx1"/>
                </a:solidFill>
              </a:rPr>
              <a:t>настроение.</a:t>
            </a:r>
            <a:r>
              <a:rPr lang="ru-RU" sz="2800" b="1" dirty="0">
                <a:solidFill>
                  <a:schemeClr val="tx1"/>
                </a:solidFill>
              </a:rPr>
              <a:t> 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5122" name="Picture 2" descr="https://dinoport.com/image/cache/catalog/catalog/diary/mockup1-4-600-1200x1200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379" y="1569181"/>
            <a:ext cx="5067147" cy="506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635585"/>
              </p:ext>
            </p:extLst>
          </p:nvPr>
        </p:nvGraphicFramePr>
        <p:xfrm>
          <a:off x="0" y="419253"/>
          <a:ext cx="8312726" cy="17610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6493">
                  <a:extLst>
                    <a:ext uri="{9D8B030D-6E8A-4147-A177-3AD203B41FA5}">
                      <a16:colId xmlns:a16="http://schemas.microsoft.com/office/drawing/2014/main" xmlns="" val="2426461474"/>
                    </a:ext>
                  </a:extLst>
                </a:gridCol>
                <a:gridCol w="839782">
                  <a:extLst>
                    <a:ext uri="{9D8B030D-6E8A-4147-A177-3AD203B41FA5}">
                      <a16:colId xmlns:a16="http://schemas.microsoft.com/office/drawing/2014/main" xmlns="" val="4272516775"/>
                    </a:ext>
                  </a:extLst>
                </a:gridCol>
                <a:gridCol w="1912057">
                  <a:extLst>
                    <a:ext uri="{9D8B030D-6E8A-4147-A177-3AD203B41FA5}">
                      <a16:colId xmlns:a16="http://schemas.microsoft.com/office/drawing/2014/main" xmlns="" val="2561707655"/>
                    </a:ext>
                  </a:extLst>
                </a:gridCol>
                <a:gridCol w="1726913">
                  <a:extLst>
                    <a:ext uri="{9D8B030D-6E8A-4147-A177-3AD203B41FA5}">
                      <a16:colId xmlns:a16="http://schemas.microsoft.com/office/drawing/2014/main" xmlns="" val="3409839383"/>
                    </a:ext>
                  </a:extLst>
                </a:gridCol>
                <a:gridCol w="1528309">
                  <a:extLst>
                    <a:ext uri="{9D8B030D-6E8A-4147-A177-3AD203B41FA5}">
                      <a16:colId xmlns:a16="http://schemas.microsoft.com/office/drawing/2014/main" xmlns="" val="3402175411"/>
                    </a:ext>
                  </a:extLst>
                </a:gridCol>
                <a:gridCol w="1659172">
                  <a:extLst>
                    <a:ext uri="{9D8B030D-6E8A-4147-A177-3AD203B41FA5}">
                      <a16:colId xmlns:a16="http://schemas.microsoft.com/office/drawing/2014/main" xmlns="" val="2538536045"/>
                    </a:ext>
                  </a:extLst>
                </a:gridCol>
              </a:tblGrid>
              <a:tr h="8121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N </a:t>
                      </a:r>
                      <a:r>
                        <a:rPr lang="ru-RU" sz="1800" dirty="0">
                          <a:effectLst/>
                        </a:rPr>
                        <a:t>п/п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Дата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Успех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Эмоции, чувства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Оценка состояния (приятно-неприятно)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Мысли, возникающие в этом состоянии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93209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25609606"/>
                  </a:ext>
                </a:extLst>
              </a:tr>
            </a:tbl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58763" y="245066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891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С чего же начинается воспитание успешного ребенка???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527" y="1154546"/>
            <a:ext cx="9892146" cy="5703453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Совершенно верно первую очередь  с себя , мы родители( значимые взрослые, педагоги )  должны быть успешны! </a:t>
            </a:r>
          </a:p>
          <a:p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успешную личность ребенка может только успешная личность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педагога, родителя, значимого человека. </a:t>
            </a:r>
          </a:p>
          <a:p>
            <a: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«</a:t>
            </a:r>
            <a:r>
              <a:rPr lang="ru-RU" sz="9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Хвасталки</a:t>
            </a:r>
            <a: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9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 Я хочу поговорить о ваших успехах. Жизнь так разнообразна, что в ней всегда найдётся сфера, в которой вы успешны. Вспомните, пожалуйста какое-либо достижение, которое произошло за последнее время, при этом не имеет значение, большое оно или маленькое, главное, чтобы это было важно для вас. Подумайте об этом 1-2 минуты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–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Сейчас вам необходимо сообщить о своих 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достижениях соседу с лева.     Постарайтесь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показать, насколько вас это порадовало. Человек которому вы скажите об успехе, отвечает: «Я рад за тебя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!».</a:t>
            </a:r>
          </a:p>
          <a:p>
            <a:pPr marL="0" indent="0">
              <a:buNone/>
            </a:pPr>
            <a:endParaRPr lang="ru-RU" sz="9600" dirty="0"/>
          </a:p>
          <a:p>
            <a:pPr marL="0" indent="0"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Мотивационный короткометражный мультфильм «Барашек и </a:t>
            </a:r>
            <a:r>
              <a:rPr lang="ru-RU" sz="9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кролень</a:t>
            </a: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https://www.youtube.com/watch?v=upjMukcSwsc</a:t>
            </a:r>
          </a:p>
          <a:p>
            <a:pPr marL="0" indent="0">
              <a:buNone/>
            </a:pP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31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7326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/>
              <a:t>https://www.youtube.com/watch?v=zAlN-O2jZDo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1757" y="7341721"/>
            <a:ext cx="8117281" cy="109689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http://900igr.net/up/datas/234089/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691" y="-1"/>
            <a:ext cx="1093123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89528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525</TotalTime>
  <Words>841</Words>
  <Application>Microsoft Office PowerPoint</Application>
  <PresentationFormat>Широкоэкранный</PresentationFormat>
  <Paragraphs>120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Психологические особенности формирования успешной личности ребенка</vt:lpstr>
      <vt:lpstr>Презентация PowerPoint</vt:lpstr>
      <vt:lpstr>Презентация PowerPoint</vt:lpstr>
      <vt:lpstr>Взаимообусловленные стороны успеха</vt:lpstr>
      <vt:lpstr>А.С. Белкин выделяет  три вида успеха: Предвосхищаемый успех. В основе его ожидания могут быть и обоснованные надежды, и упование на какое-то чудо, часто ничем не обоснованное. Большую роль в осознании данного типа успеха играет мнение и позиция окружающих. Констатируемый успех. Фиксирует достижение, высокие результаты в какой-либо деятельности. Данный тип успеха стимулирует хорошее настроение, дает возможность пережить радость признания, ощущение своих возможностей, веру в завтрашний день. Обобщающий успех. Ожидание успеха становится постепенно устойчивой потребностью. С одной стороны, это позитивное начало,  состояние уверенности, защищенности, опоры на самого себя. С другой, возникает  опасность переоценить свои возможности.</vt:lpstr>
      <vt:lpstr>Типы ситуаций успеха</vt:lpstr>
      <vt:lpstr>Презентация PowerPoint</vt:lpstr>
      <vt:lpstr>Презентация PowerPoint</vt:lpstr>
      <vt:lpstr>Типы ситуаций успеха</vt:lpstr>
      <vt:lpstr>Технология создания успеха</vt:lpstr>
      <vt:lpstr>  Формы выявления успешности детей: </vt:lpstr>
      <vt:lpstr>  Критерии успешности личности ребенка дошкольного возраста </vt:lpstr>
      <vt:lpstr>Личность успешного младшего школьника характеризуют: </vt:lpstr>
      <vt:lpstr>Личность успешного подростка</vt:lpstr>
      <vt:lpstr>  1 Шаг: « Портрет моего  успеха» (ВАЖНО НАУЧИТЬ СТАВИТЬ ЦЕЛЬ, определять ресурсы и находить средства; беседы о том, кого можно считать успешным, моя встреча с успешным человеком (можно ли достичь успеха за короткий срок, как запрограммировать на достижение  успеха, составление формулы успеха) 2 Шаг: «Взгляд со стороны» (поднятие самооценки, снятие тревожности, представление себя успешной личностью);  3 Шаг: «Учёба – это интересно!» (стимулирование познавательного интереса, формирование положительной мотивации к обучению);  4 Шаг: «Секреты успешной учёбы» (предупреждение трудностей в учёбе; обучение основам самоорганизации)  5 Шаг: «Портфолио моего успеха» (пополнение портфолио творческих достижений, ведение дневника или траектории достижения успеха, схема успеха, карта успеха) </vt:lpstr>
      <vt:lpstr>Моя цель и планы на 2022 год </vt:lpstr>
      <vt:lpstr>Ребенок фокусирует внимание  на успехе. А то, что в центре внимания – всегда растет. Для достижения успеха ребенку важно видеть свой рост и прогресс. Дневник успеха открывает глаза – ого, сколько вы уже сделали! Просмотр дневника успеха – верный способ преодолеть плохое настроение.  </vt:lpstr>
      <vt:lpstr>С чего же начинается воспитание успешного ребенка???</vt:lpstr>
      <vt:lpstr>https://www.youtube.com/watch?v=zAlN-O2jZDo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Психолого-педагогическое формирование успешности ребенка-залог высоких результатов</dc:title>
  <dc:creator>Пользователь</dc:creator>
  <cp:lastModifiedBy>Пользователь</cp:lastModifiedBy>
  <cp:revision>37</cp:revision>
  <cp:lastPrinted>2021-12-12T10:52:03Z</cp:lastPrinted>
  <dcterms:created xsi:type="dcterms:W3CDTF">2021-12-10T18:06:00Z</dcterms:created>
  <dcterms:modified xsi:type="dcterms:W3CDTF">2022-10-11T12:12:19Z</dcterms:modified>
</cp:coreProperties>
</file>