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60" r:id="rId3"/>
    <p:sldId id="269" r:id="rId4"/>
    <p:sldId id="265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</p:sldIdLst>
  <p:sldSz cx="12192000" cy="6858000"/>
  <p:notesSz cx="6858000" cy="9144000"/>
  <p:defaultTextStyle>
    <a:defPPr>
      <a:defRPr lang="en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1AA0D"/>
    <a:srgbClr val="A5A5A5"/>
    <a:srgbClr val="FBC9C5"/>
    <a:srgbClr val="F68E87"/>
    <a:srgbClr val="384D8B"/>
    <a:srgbClr val="E2E2E2"/>
    <a:srgbClr val="F98781"/>
    <a:srgbClr val="191938"/>
    <a:srgbClr val="E3E3E3"/>
    <a:srgbClr val="FF8D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0"/>
    <p:restoredTop sz="95865"/>
  </p:normalViewPr>
  <p:slideViewPr>
    <p:cSldViewPr snapToGrid="0" snapToObjects="1">
      <p:cViewPr varScale="1">
        <p:scale>
          <a:sx n="73" d="100"/>
          <a:sy n="73" d="100"/>
        </p:scale>
        <p:origin x="59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B1E12B11-4F4C-3A4C-8CBF-37056273AA4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3C2B303-F250-1E4D-A969-BE028063FB0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42927" y="2586038"/>
            <a:ext cx="5424668" cy="2387600"/>
          </a:xfrm>
        </p:spPr>
        <p:txBody>
          <a:bodyPr anchor="b"/>
          <a:lstStyle>
            <a:lvl1pPr algn="r">
              <a:defRPr sz="6000"/>
            </a:lvl1pPr>
          </a:lstStyle>
          <a:p>
            <a:r>
              <a:rPr lang="en-GB"/>
              <a:t>Click to edit Master title style</a:t>
            </a:r>
            <a:endParaRPr lang="uk-U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5D7770C-AF11-6D4D-96F5-4881A17A665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42927" y="5065713"/>
            <a:ext cx="5424668" cy="1655762"/>
          </a:xfrm>
        </p:spPr>
        <p:txBody>
          <a:bodyPr/>
          <a:lstStyle>
            <a:lvl1pPr marL="0" indent="0" algn="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Master subtitle style</a:t>
            </a:r>
            <a:endParaRPr lang="uk-UA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7F82EA-5B9A-9C41-BB00-04B4EF60DE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DAE83-9695-8C4A-B05F-AD7344F10D97}" type="datetimeFigureOut">
              <a:rPr lang="uk-UA" smtClean="0"/>
              <a:t>28.10.2024</a:t>
            </a:fld>
            <a:endParaRPr lang="uk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988749-9614-FF45-999D-F353E21200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EA518E-3384-0441-8331-F95AD960E4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874E4-E9F2-7C47-B983-809B52A9B7F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308699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3D77D-74BB-D44E-9806-DE00527C2A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uk-U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F063C6-E040-134A-AEB8-58AD1238E4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uk-U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471EF0-07E0-9645-BDE7-DB08124FF9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DAE83-9695-8C4A-B05F-AD7344F10D97}" type="datetimeFigureOut">
              <a:rPr lang="uk-UA" smtClean="0"/>
              <a:t>28.10.2024</a:t>
            </a:fld>
            <a:endParaRPr lang="uk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68BEBE-1F8C-4D48-AFAB-43A92C093C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B4926C-3B92-114A-AA89-EB3DC43FC7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874E4-E9F2-7C47-B983-809B52A9B7F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684357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C4227C-49D1-3F47-A6C1-78DAB52D2C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uk-U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84DBF4E-7CCE-574A-BB52-C6920E9DFB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CBFACB-23D7-5D4A-B762-97E6D24487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DAE83-9695-8C4A-B05F-AD7344F10D97}" type="datetimeFigureOut">
              <a:rPr lang="uk-UA" smtClean="0"/>
              <a:t>28.10.2024</a:t>
            </a:fld>
            <a:endParaRPr lang="uk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8B1752-548F-094F-A940-C14B7A83CB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F2887C-A38B-7942-B98D-A958CA46E7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874E4-E9F2-7C47-B983-809B52A9B7F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675873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3044E2-33D8-9F48-BFF8-5F265F24C0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uk-U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E3654B-7311-B54E-B2D4-4F85F0458E0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uk-U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DA9822E-365E-F44B-8880-9626AFB5CE2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uk-U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3218E1A-9B0A-B04C-B340-64CE2E52FE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DAE83-9695-8C4A-B05F-AD7344F10D97}" type="datetimeFigureOut">
              <a:rPr lang="uk-UA" smtClean="0"/>
              <a:t>28.10.2024</a:t>
            </a:fld>
            <a:endParaRPr lang="uk-U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DCBCE76-1DDD-B644-9398-6F3AC3C75C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96193AD-D165-D74B-8B66-CF20EC46E8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874E4-E9F2-7C47-B983-809B52A9B7F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299527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1DB99E-7E5D-9E40-9345-C6DE94C3EB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uk-U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B823DB5-E69F-BF42-A418-C411AA62EC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59B1F32-AAF8-C044-8FEB-CA26CD892E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uk-U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1428666-2E61-A848-A1DC-502C4E968E0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822E6B8-B8EA-4346-99E6-EE7E2C26288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uk-U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E8528C2-6410-E840-8DE5-D5216B42F6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DAE83-9695-8C4A-B05F-AD7344F10D97}" type="datetimeFigureOut">
              <a:rPr lang="uk-UA" smtClean="0"/>
              <a:t>28.10.2024</a:t>
            </a:fld>
            <a:endParaRPr lang="uk-U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B1B5C41-F23C-F849-8C09-035CF7B306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C73A5B6-4EE2-F64F-8219-66B4C8F3D1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874E4-E9F2-7C47-B983-809B52A9B7F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847907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D63C09-20F3-9C49-8B2A-1E79767100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uk-U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B307F2A-6456-E140-8442-06901460CF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DAE83-9695-8C4A-B05F-AD7344F10D97}" type="datetimeFigureOut">
              <a:rPr lang="uk-UA" smtClean="0"/>
              <a:t>28.10.2024</a:t>
            </a:fld>
            <a:endParaRPr lang="uk-U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EE19516-6FE0-374A-9EC4-0ACF6B2803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E04B710-AA20-FA4F-B4A4-7A8A03CF1E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874E4-E9F2-7C47-B983-809B52A9B7F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28413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8F58119-B34E-4446-846C-249E1AA39E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DAE83-9695-8C4A-B05F-AD7344F10D97}" type="datetimeFigureOut">
              <a:rPr lang="uk-UA" smtClean="0"/>
              <a:t>28.10.2024</a:t>
            </a:fld>
            <a:endParaRPr lang="uk-U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10B11F2-1435-2545-AB24-7C943DDBBB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0883570-50FF-194F-98D1-9B50B9E2E1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874E4-E9F2-7C47-B983-809B52A9B7F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077689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4D282B-23FA-2F49-9D8E-F3C37F26DD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uk-U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A02937-C62F-2C4A-B853-20B8B3C008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uk-U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7B3901A-A23B-AC4E-A806-578C65F1E5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881311D-2CB7-0B4F-BACB-D3EB56A4A1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DAE83-9695-8C4A-B05F-AD7344F10D97}" type="datetimeFigureOut">
              <a:rPr lang="uk-UA" smtClean="0"/>
              <a:t>28.10.2024</a:t>
            </a:fld>
            <a:endParaRPr lang="uk-U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799DF36-0E89-FD42-AC33-A9063E8F94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77BCC31-9148-1442-8130-7E4F5E869F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874E4-E9F2-7C47-B983-809B52A9B7F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493978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756394-ABE9-874F-869F-45EF973202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uk-U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ED8C170-B885-6444-A2D4-7733BCFCCD3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CFF143D-E5D1-FF4A-9DBB-4FE6606E6A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106BBD2-2A5C-7D41-86A3-2AE8B6E659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DAE83-9695-8C4A-B05F-AD7344F10D97}" type="datetimeFigureOut">
              <a:rPr lang="uk-UA" smtClean="0"/>
              <a:t>28.10.2024</a:t>
            </a:fld>
            <a:endParaRPr lang="uk-U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B762AE-4541-7348-9F2D-2C466F03C3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33C808B-011D-0F46-B208-7CF5C7C716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874E4-E9F2-7C47-B983-809B52A9B7F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042995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0D44C3-AAEA-B847-8D14-FBAF56E56A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uk-U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FBE008D-5061-0242-A860-0BEA1B74D9D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uk-U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435E1C-A754-6041-BF88-5D0BF07BBC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DAE83-9695-8C4A-B05F-AD7344F10D97}" type="datetimeFigureOut">
              <a:rPr lang="uk-UA" smtClean="0"/>
              <a:t>28.10.2024</a:t>
            </a:fld>
            <a:endParaRPr lang="uk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559B58-8C8F-E240-A502-6992AA630A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C7C5D5-0F1F-804E-9AB5-9BEC6F6BCA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874E4-E9F2-7C47-B983-809B52A9B7F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072612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9514878-3C2C-864C-9D13-896173EC0BC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uk-U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D86AEB7-EF3B-0B44-93C4-1D6D02873F9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uk-U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E83A1D-0F8F-6D4D-87C1-2B19EE2F2A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DAE83-9695-8C4A-B05F-AD7344F10D97}" type="datetimeFigureOut">
              <a:rPr lang="uk-UA" smtClean="0"/>
              <a:t>28.10.2024</a:t>
            </a:fld>
            <a:endParaRPr lang="uk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69C5D0-2934-1D4A-B5C7-3608E1ACD2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DF8386-CC75-5648-B79D-995CFD03D1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874E4-E9F2-7C47-B983-809B52A9B7F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322855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C8754C0C-DE1F-DC4C-B291-0D1E4E7A8ABA}"/>
              </a:ext>
            </a:extLst>
          </p:cNvPr>
          <p:cNvSpPr/>
          <p:nvPr userDrawn="1"/>
        </p:nvSpPr>
        <p:spPr>
          <a:xfrm>
            <a:off x="-1" y="844952"/>
            <a:ext cx="12191999" cy="801286"/>
          </a:xfrm>
          <a:prstGeom prst="rect">
            <a:avLst/>
          </a:prstGeom>
          <a:gradFill>
            <a:gsLst>
              <a:gs pos="0">
                <a:srgbClr val="E3E3E3">
                  <a:alpha val="0"/>
                </a:srgbClr>
              </a:gs>
              <a:gs pos="100000">
                <a:srgbClr val="E3E3E3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684D996-DA3E-D442-BCA3-DFC202D3BC28}"/>
              </a:ext>
            </a:extLst>
          </p:cNvPr>
          <p:cNvSpPr/>
          <p:nvPr userDrawn="1"/>
        </p:nvSpPr>
        <p:spPr>
          <a:xfrm>
            <a:off x="-1" y="1646238"/>
            <a:ext cx="12192001" cy="5211762"/>
          </a:xfrm>
          <a:prstGeom prst="rect">
            <a:avLst/>
          </a:prstGeom>
          <a:solidFill>
            <a:srgbClr val="E3E3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1181F9E-7456-C143-BF14-5B88B193EC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uk-U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40FFED-328F-424A-B7FB-7F9D6B0D551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CDAE83-9695-8C4A-B05F-AD7344F10D97}" type="datetimeFigureOut">
              <a:rPr lang="uk-UA" smtClean="0"/>
              <a:t>28.10.2024</a:t>
            </a:fld>
            <a:endParaRPr lang="uk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D909B7-9F6C-8641-A0F9-12CF3A1ABE7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9DB24E-74FC-F44A-832F-ADDE292162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6874E4-E9F2-7C47-B983-809B52A9B7F1}" type="slidenum">
              <a:rPr lang="uk-UA" smtClean="0"/>
              <a:t>‹#›</a:t>
            </a:fld>
            <a:endParaRPr lang="uk-UA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866A961-27A6-2A47-A122-1F78B9032CC5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 flipH="1" flipV="1">
            <a:off x="0" y="3697"/>
            <a:ext cx="12192000" cy="1660966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80C4D3B-BDBC-8948-9E2B-414A9315FB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1511" y="155183"/>
            <a:ext cx="10515600" cy="60007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493964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FF8D80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788165-7CA2-2C44-8610-B4B52689003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8838" y="927462"/>
            <a:ext cx="10959905" cy="1972491"/>
          </a:xfrm>
        </p:spPr>
        <p:txBody>
          <a:bodyPr>
            <a:noAutofit/>
          </a:bodyPr>
          <a:lstStyle/>
          <a:p>
            <a:pPr algn="l"/>
            <a:r>
              <a:rPr lang="ru-RU" b="1" dirty="0">
                <a:solidFill>
                  <a:srgbClr val="191938"/>
                </a:solidFill>
              </a:rPr>
              <a:t>Воспитание достойного </a:t>
            </a:r>
            <a:r>
              <a:rPr lang="ru-RU" b="1" dirty="0" smtClean="0">
                <a:solidFill>
                  <a:srgbClr val="191938"/>
                </a:solidFill>
              </a:rPr>
              <a:t>гражданина </a:t>
            </a:r>
            <a:r>
              <a:rPr lang="ru-RU" b="1" dirty="0">
                <a:solidFill>
                  <a:srgbClr val="191938"/>
                </a:solidFill>
              </a:rPr>
              <a:t>общества</a:t>
            </a:r>
            <a:endParaRPr lang="uk-UA" sz="6600" dirty="0">
              <a:solidFill>
                <a:srgbClr val="191938"/>
              </a:solidFill>
              <a:latin typeface="Seravek" panose="020B05030400000200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EEDF2FA-B8F5-3046-81A3-F133E477B4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6404" y="3112885"/>
            <a:ext cx="5859165" cy="1655762"/>
          </a:xfrm>
        </p:spPr>
        <p:txBody>
          <a:bodyPr>
            <a:normAutofit/>
          </a:bodyPr>
          <a:lstStyle/>
          <a:p>
            <a:pPr algn="l"/>
            <a:r>
              <a:rPr lang="ru-RU" dirty="0">
                <a:solidFill>
                  <a:schemeClr val="bg1"/>
                </a:solidFill>
              </a:rPr>
              <a:t>формирование у ребёнка активной социальной позиции, гуманной, самостоятельной, интеллектуально развитой творческой личности.</a:t>
            </a:r>
            <a:endParaRPr lang="uk-UA" sz="2800" dirty="0">
              <a:solidFill>
                <a:schemeClr val="bg1"/>
              </a:solidFill>
              <a:latin typeface="Seravek" panose="020B05030400000200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991497" y="5488466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Преподаватель: Малышева Юлия Сергеевна</a:t>
            </a:r>
          </a:p>
          <a:p>
            <a:r>
              <a:rPr lang="ru-RU" dirty="0">
                <a:solidFill>
                  <a:schemeClr val="bg1"/>
                </a:solidFill>
              </a:rPr>
              <a:t> ГАПОУ СО «</a:t>
            </a:r>
            <a:r>
              <a:rPr lang="ru-RU" dirty="0" err="1">
                <a:solidFill>
                  <a:schemeClr val="bg1"/>
                </a:solidFill>
              </a:rPr>
              <a:t>Камышловский</a:t>
            </a:r>
            <a:r>
              <a:rPr lang="ru-RU" dirty="0">
                <a:solidFill>
                  <a:schemeClr val="bg1"/>
                </a:solidFill>
              </a:rPr>
              <a:t> техникум промышленности и транспорта »</a:t>
            </a:r>
            <a:endParaRPr lang="uk-UA" sz="2000" dirty="0">
              <a:solidFill>
                <a:schemeClr val="bg1"/>
              </a:solidFill>
              <a:latin typeface="Seravek" panose="020B05030400000200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8358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14D46C-1D23-8547-BB33-F0756F8892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2869" y="5762"/>
            <a:ext cx="10515600" cy="1353127"/>
          </a:xfrm>
        </p:spPr>
        <p:txBody>
          <a:bodyPr>
            <a:normAutofit/>
          </a:bodyPr>
          <a:lstStyle/>
          <a:p>
            <a:r>
              <a:rPr lang="ru-RU" b="1" dirty="0" smtClean="0"/>
              <a:t>Цели: </a:t>
            </a:r>
            <a:r>
              <a:rPr lang="ru-RU" sz="2800" b="1" dirty="0" smtClean="0"/>
              <a:t>Воспитательных работ со студентами </a:t>
            </a:r>
            <a:br>
              <a:rPr lang="ru-RU" sz="2800" b="1" dirty="0" smtClean="0"/>
            </a:br>
            <a:r>
              <a:rPr lang="ru-RU" sz="2800" b="1" dirty="0" smtClean="0">
                <a:solidFill>
                  <a:schemeClr val="bg1"/>
                </a:solidFill>
              </a:rPr>
              <a:t>профессии «Графический дизайн»</a:t>
            </a:r>
            <a:endParaRPr lang="en-UA" sz="2800" b="1" dirty="0">
              <a:solidFill>
                <a:schemeClr val="bg1"/>
              </a:solidFill>
            </a:endParaRPr>
          </a:p>
        </p:txBody>
      </p:sp>
      <p:grpSp>
        <p:nvGrpSpPr>
          <p:cNvPr id="4" name="组合 1">
            <a:extLst>
              <a:ext uri="{FF2B5EF4-FFF2-40B4-BE49-F238E27FC236}">
                <a16:creationId xmlns:a16="http://schemas.microsoft.com/office/drawing/2014/main" id="{2CF13DF9-9D71-FE42-AF70-897C1C1DDA1C}"/>
              </a:ext>
            </a:extLst>
          </p:cNvPr>
          <p:cNvGrpSpPr/>
          <p:nvPr/>
        </p:nvGrpSpPr>
        <p:grpSpPr>
          <a:xfrm>
            <a:off x="4790758" y="2050502"/>
            <a:ext cx="1819380" cy="3776112"/>
            <a:chOff x="4923304" y="1684213"/>
            <a:chExt cx="2229277" cy="4626854"/>
          </a:xfrm>
        </p:grpSpPr>
        <p:sp>
          <p:nvSpPr>
            <p:cNvPr id="5" name="Freeform 4" descr="e7d195523061f1c0f55f9af68525816972d868573ada39bc763F3977967589A5F92C178830C92595A6CE4D0132F8C206B2B04C416AAA86B7FD80AB023F78DAEB544E2F013E11B2B95AD21703D1C90034A379EC9026EFAAF5D8D3F6EDD7215B015B463D656B0929A814A5414683A393A7CC9BB506C975E20AD17C211CA623623BC48209FD1E344B18C2900D8641C9B362">
              <a:extLst>
                <a:ext uri="{FF2B5EF4-FFF2-40B4-BE49-F238E27FC236}">
                  <a16:creationId xmlns:a16="http://schemas.microsoft.com/office/drawing/2014/main" id="{71CEFFB3-47C7-9F42-940E-4532F34282FE}"/>
                </a:ext>
              </a:extLst>
            </p:cNvPr>
            <p:cNvSpPr/>
            <p:nvPr/>
          </p:nvSpPr>
          <p:spPr>
            <a:xfrm>
              <a:off x="5793154" y="2315778"/>
              <a:ext cx="973591" cy="486745"/>
            </a:xfrm>
            <a:custGeom>
              <a:avLst/>
              <a:gdLst>
                <a:gd name="connsiteX0" fmla="*/ 0 w 973591"/>
                <a:gd name="connsiteY0" fmla="*/ 0 h 486745"/>
                <a:gd name="connsiteX1" fmla="*/ 973591 w 973591"/>
                <a:gd name="connsiteY1" fmla="*/ 0 h 486745"/>
                <a:gd name="connsiteX2" fmla="*/ 973591 w 973591"/>
                <a:gd name="connsiteY2" fmla="*/ 486745 h 486745"/>
                <a:gd name="connsiteX3" fmla="*/ 0 w 973591"/>
                <a:gd name="connsiteY3" fmla="*/ 486745 h 486745"/>
                <a:gd name="connsiteX4" fmla="*/ 0 w 973591"/>
                <a:gd name="connsiteY4" fmla="*/ 0 h 486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73591" h="486745">
                  <a:moveTo>
                    <a:pt x="0" y="0"/>
                  </a:moveTo>
                  <a:lnTo>
                    <a:pt x="973591" y="0"/>
                  </a:lnTo>
                  <a:lnTo>
                    <a:pt x="973591" y="486745"/>
                  </a:lnTo>
                  <a:lnTo>
                    <a:pt x="0" y="486745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ffectLst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9685" tIns="19685" rIns="19685" bIns="19685" numCol="1" spcCol="1270" anchor="ctr" anchorCtr="0">
              <a:noAutofit/>
            </a:bodyPr>
            <a:lstStyle/>
            <a:p>
              <a:pPr lvl="0" algn="ctr" defTabSz="1377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3100" b="1" kern="1200" dirty="0">
                  <a:solidFill>
                    <a:srgbClr val="595959">
                      <a:hueOff val="0"/>
                      <a:satOff val="0"/>
                      <a:lumOff val="0"/>
                      <a:alphaOff val="0"/>
                    </a:srgbClr>
                  </a:solidFill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rPr>
                <a:t> </a:t>
              </a:r>
            </a:p>
          </p:txBody>
        </p:sp>
        <p:sp>
          <p:nvSpPr>
            <p:cNvPr id="6" name="Freeform 5" descr="e7d195523061f1c0f55f9af68525816972d868573ada39bc763F3977967589A5F92C178830C92595A6CE4D0132F8C206B2B04C416AAA86B7FD80AB023F78DAEB544E2F013E11B2B95AD21703D1C90034A379EC9026EFAAF5D8D3F6EDD7215B015B463D656B0929A814A5414683A393A7CC9BB506C975E20AD17C211CA623623BC48209FD1E344B18C2900D8641C9B362">
              <a:extLst>
                <a:ext uri="{FF2B5EF4-FFF2-40B4-BE49-F238E27FC236}">
                  <a16:creationId xmlns:a16="http://schemas.microsoft.com/office/drawing/2014/main" id="{4923B1A9-4BDE-6945-AA3B-2466172733B1}"/>
                </a:ext>
              </a:extLst>
            </p:cNvPr>
            <p:cNvSpPr/>
            <p:nvPr/>
          </p:nvSpPr>
          <p:spPr>
            <a:xfrm>
              <a:off x="5306522" y="3320269"/>
              <a:ext cx="973591" cy="486745"/>
            </a:xfrm>
            <a:custGeom>
              <a:avLst/>
              <a:gdLst>
                <a:gd name="connsiteX0" fmla="*/ 0 w 973591"/>
                <a:gd name="connsiteY0" fmla="*/ 0 h 486745"/>
                <a:gd name="connsiteX1" fmla="*/ 973591 w 973591"/>
                <a:gd name="connsiteY1" fmla="*/ 0 h 486745"/>
                <a:gd name="connsiteX2" fmla="*/ 973591 w 973591"/>
                <a:gd name="connsiteY2" fmla="*/ 486745 h 486745"/>
                <a:gd name="connsiteX3" fmla="*/ 0 w 973591"/>
                <a:gd name="connsiteY3" fmla="*/ 486745 h 486745"/>
                <a:gd name="connsiteX4" fmla="*/ 0 w 973591"/>
                <a:gd name="connsiteY4" fmla="*/ 0 h 486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73591" h="486745">
                  <a:moveTo>
                    <a:pt x="0" y="0"/>
                  </a:moveTo>
                  <a:lnTo>
                    <a:pt x="973591" y="0"/>
                  </a:lnTo>
                  <a:lnTo>
                    <a:pt x="973591" y="486745"/>
                  </a:lnTo>
                  <a:lnTo>
                    <a:pt x="0" y="486745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ffectLst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9685" tIns="19685" rIns="19685" bIns="19685" numCol="1" spcCol="1270" anchor="ctr" anchorCtr="0">
              <a:noAutofit/>
            </a:bodyPr>
            <a:lstStyle/>
            <a:p>
              <a:pPr lvl="0" algn="ctr" defTabSz="1377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3100" b="1" kern="1200" dirty="0">
                  <a:solidFill>
                    <a:srgbClr val="595959">
                      <a:hueOff val="0"/>
                      <a:satOff val="0"/>
                      <a:lumOff val="0"/>
                      <a:alphaOff val="0"/>
                    </a:srgbClr>
                  </a:solidFill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rPr>
                <a:t> </a:t>
              </a:r>
            </a:p>
          </p:txBody>
        </p:sp>
        <p:sp>
          <p:nvSpPr>
            <p:cNvPr id="7" name="Freeform 6" descr="e7d195523061f1c0f55f9af68525816972d868573ada39bc763F3977967589A5F92C178830C92595A6CE4D0132F8C206B2B04C416AAA86B7FD80AB023F78DAEB544E2F013E11B2B95AD21703D1C90034A379EC9026EFAAF5D8D3F6EDD7215B015B463D656B0929A814A5414683A393A7CC9BB506C975E20AD17C211CA623623BC48209FD1E344B18C2900D8641C9B362">
              <a:extLst>
                <a:ext uri="{FF2B5EF4-FFF2-40B4-BE49-F238E27FC236}">
                  <a16:creationId xmlns:a16="http://schemas.microsoft.com/office/drawing/2014/main" id="{EC874660-1513-6B4C-A80F-AD05AC09EF91}"/>
                </a:ext>
              </a:extLst>
            </p:cNvPr>
            <p:cNvSpPr/>
            <p:nvPr/>
          </p:nvSpPr>
          <p:spPr>
            <a:xfrm>
              <a:off x="5793154" y="4299283"/>
              <a:ext cx="973591" cy="486745"/>
            </a:xfrm>
            <a:custGeom>
              <a:avLst/>
              <a:gdLst>
                <a:gd name="connsiteX0" fmla="*/ 0 w 973591"/>
                <a:gd name="connsiteY0" fmla="*/ 0 h 486745"/>
                <a:gd name="connsiteX1" fmla="*/ 973591 w 973591"/>
                <a:gd name="connsiteY1" fmla="*/ 0 h 486745"/>
                <a:gd name="connsiteX2" fmla="*/ 973591 w 973591"/>
                <a:gd name="connsiteY2" fmla="*/ 486745 h 486745"/>
                <a:gd name="connsiteX3" fmla="*/ 0 w 973591"/>
                <a:gd name="connsiteY3" fmla="*/ 486745 h 486745"/>
                <a:gd name="connsiteX4" fmla="*/ 0 w 973591"/>
                <a:gd name="connsiteY4" fmla="*/ 0 h 486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73591" h="486745">
                  <a:moveTo>
                    <a:pt x="0" y="0"/>
                  </a:moveTo>
                  <a:lnTo>
                    <a:pt x="973591" y="0"/>
                  </a:lnTo>
                  <a:lnTo>
                    <a:pt x="973591" y="486745"/>
                  </a:lnTo>
                  <a:lnTo>
                    <a:pt x="0" y="486745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ffectLst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9685" tIns="19685" rIns="19685" bIns="19685" numCol="1" spcCol="1270" anchor="ctr" anchorCtr="0">
              <a:noAutofit/>
            </a:bodyPr>
            <a:lstStyle/>
            <a:p>
              <a:pPr lvl="0" algn="ctr" defTabSz="1377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3100" b="1" kern="1200">
                <a:solidFill>
                  <a:srgbClr val="595959">
                    <a:hueOff val="0"/>
                    <a:satOff val="0"/>
                    <a:lumOff val="0"/>
                    <a:alphaOff val="0"/>
                  </a:srgbClr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8" name="Freeform 7" descr="e7d195523061f1c0f55f9af68525816972d868573ada39bc763F3977967589A5F92C178830C92595A6CE4D0132F8C206B2B04C416AAA86B7FD80AB023F78DAEB544E2F013E11B2B95AD21703D1C90034A379EC9026EFAAF5D8D3F6EDD7215B015B463D656B0929A814A5414683A393A7CC9BB506C975E20AD17C211CA623623BC48209FD1E344B18C2900D8641C9B362">
              <a:extLst>
                <a:ext uri="{FF2B5EF4-FFF2-40B4-BE49-F238E27FC236}">
                  <a16:creationId xmlns:a16="http://schemas.microsoft.com/office/drawing/2014/main" id="{3508B5E7-F1C4-5840-B4ED-8A32086E06B6}"/>
                </a:ext>
              </a:extLst>
            </p:cNvPr>
            <p:cNvSpPr/>
            <p:nvPr/>
          </p:nvSpPr>
          <p:spPr>
            <a:xfrm>
              <a:off x="5306522" y="5329250"/>
              <a:ext cx="973591" cy="486745"/>
            </a:xfrm>
            <a:custGeom>
              <a:avLst/>
              <a:gdLst>
                <a:gd name="connsiteX0" fmla="*/ 0 w 973591"/>
                <a:gd name="connsiteY0" fmla="*/ 0 h 486745"/>
                <a:gd name="connsiteX1" fmla="*/ 973591 w 973591"/>
                <a:gd name="connsiteY1" fmla="*/ 0 h 486745"/>
                <a:gd name="connsiteX2" fmla="*/ 973591 w 973591"/>
                <a:gd name="connsiteY2" fmla="*/ 486745 h 486745"/>
                <a:gd name="connsiteX3" fmla="*/ 0 w 973591"/>
                <a:gd name="connsiteY3" fmla="*/ 486745 h 486745"/>
                <a:gd name="connsiteX4" fmla="*/ 0 w 973591"/>
                <a:gd name="connsiteY4" fmla="*/ 0 h 486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73591" h="486745">
                  <a:moveTo>
                    <a:pt x="0" y="0"/>
                  </a:moveTo>
                  <a:lnTo>
                    <a:pt x="973591" y="0"/>
                  </a:lnTo>
                  <a:lnTo>
                    <a:pt x="973591" y="486745"/>
                  </a:lnTo>
                  <a:lnTo>
                    <a:pt x="0" y="486745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ffectLst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9685" tIns="19685" rIns="19685" bIns="19685" numCol="1" spcCol="1270" anchor="ctr" anchorCtr="0">
              <a:noAutofit/>
            </a:bodyPr>
            <a:lstStyle/>
            <a:p>
              <a:pPr lvl="0" algn="ctr" defTabSz="1377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3100" b="1" kern="1200" dirty="0">
                  <a:solidFill>
                    <a:srgbClr val="595959">
                      <a:hueOff val="0"/>
                      <a:satOff val="0"/>
                      <a:lumOff val="0"/>
                      <a:alphaOff val="0"/>
                    </a:srgbClr>
                  </a:solidFill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rPr>
                <a:t> </a:t>
              </a:r>
            </a:p>
          </p:txBody>
        </p:sp>
        <p:grpSp>
          <p:nvGrpSpPr>
            <p:cNvPr id="9" name="Group 8" descr="e7d195523061f1c0f55f9af68525816972d868573ada39bc763F3977967589A5F92C178830C92595A6CE4D0132F8C206B2B04C416AAA86B7FD80AB023F78DAEB544E2F013E11B2B95AD21703D1C90034A379EC9026EFAAF5D8D3F6EDD7215B015B463D656B0929A814A5414683A393A7CC9BB506C975E20AD17C211CA623623BC48209FD1E344B18C2900D8641C9B362">
              <a:extLst>
                <a:ext uri="{FF2B5EF4-FFF2-40B4-BE49-F238E27FC236}">
                  <a16:creationId xmlns:a16="http://schemas.microsoft.com/office/drawing/2014/main" id="{6078E9E7-6F42-AA41-B27E-49151C597E61}"/>
                </a:ext>
              </a:extLst>
            </p:cNvPr>
            <p:cNvGrpSpPr/>
            <p:nvPr/>
          </p:nvGrpSpPr>
          <p:grpSpPr>
            <a:xfrm>
              <a:off x="5407972" y="3693193"/>
              <a:ext cx="1744609" cy="1744787"/>
              <a:chOff x="5466028" y="3573608"/>
              <a:chExt cx="1744609" cy="1744787"/>
            </a:xfrm>
          </p:grpSpPr>
          <p:sp>
            <p:nvSpPr>
              <p:cNvPr id="19" name="Circular Arrow 18">
                <a:extLst>
                  <a:ext uri="{FF2B5EF4-FFF2-40B4-BE49-F238E27FC236}">
                    <a16:creationId xmlns:a16="http://schemas.microsoft.com/office/drawing/2014/main" id="{5902EFAC-1100-0B4D-B407-081ABAE3A1BA}"/>
                  </a:ext>
                </a:extLst>
              </p:cNvPr>
              <p:cNvSpPr/>
              <p:nvPr/>
            </p:nvSpPr>
            <p:spPr>
              <a:xfrm>
                <a:off x="5466028" y="3573608"/>
                <a:ext cx="1744609" cy="1744787"/>
              </a:xfrm>
              <a:prstGeom prst="circularArrow">
                <a:avLst>
                  <a:gd name="adj1" fmla="val 10980"/>
                  <a:gd name="adj2" fmla="val 1142322"/>
                  <a:gd name="adj3" fmla="val 4500000"/>
                  <a:gd name="adj4" fmla="val 13500000"/>
                  <a:gd name="adj5" fmla="val 12500"/>
                </a:avLst>
              </a:prstGeom>
              <a:solidFill>
                <a:schemeClr val="accent3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rgbClr r="0" g="0" b="0"/>
              </a:lnRef>
              <a:fillRef idx="1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/>
              <a:lstStyle/>
              <a:p>
                <a:endParaRPr lang="zh-CN" altLang="en-US"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endParaRPr>
              </a:p>
            </p:txBody>
          </p:sp>
          <p:sp>
            <p:nvSpPr>
              <p:cNvPr id="20" name="Oval 19">
                <a:extLst>
                  <a:ext uri="{FF2B5EF4-FFF2-40B4-BE49-F238E27FC236}">
                    <a16:creationId xmlns:a16="http://schemas.microsoft.com/office/drawing/2014/main" id="{071EED87-77EF-6F44-B9CE-7EA034B2AE80}"/>
                  </a:ext>
                </a:extLst>
              </p:cNvPr>
              <p:cNvSpPr/>
              <p:nvPr/>
            </p:nvSpPr>
            <p:spPr>
              <a:xfrm>
                <a:off x="6018081" y="4121528"/>
                <a:ext cx="584388" cy="584388"/>
              </a:xfrm>
              <a:prstGeom prst="ellipse">
                <a:avLst/>
              </a:prstGeom>
              <a:solidFill>
                <a:schemeClr val="accent3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13716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id-ID" sz="200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inpin heiti" panose="00000500000000000000" pitchFamily="2" charset="-122"/>
                    <a:ea typeface="inpin heiti" panose="00000500000000000000" pitchFamily="2" charset="-122"/>
                    <a:sym typeface="inpin heiti" panose="00000500000000000000" pitchFamily="2" charset="-122"/>
                  </a:rPr>
                  <a:t>C</a:t>
                </a:r>
                <a:endParaRPr kumimoji="0" lang="en-US" sz="200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endParaRPr>
              </a:p>
            </p:txBody>
          </p:sp>
        </p:grpSp>
        <p:grpSp>
          <p:nvGrpSpPr>
            <p:cNvPr id="10" name="Group 9" descr="e7d195523061f1c0f55f9af68525816972d868573ada39bc763F3977967589A5F92C178830C92595A6CE4D0132F8C206B2B04C416AAA86B7FD80AB023F78DAEB544E2F013E11B2B95AD21703D1C90034A379EC9026EFAAF5D8D3F6EDD7215B015B463D656B0929A814A5414683A393A7CC9BB506C975E20AD17C211CA623623BC48209FD1E344B18C2900D8641C9B362">
              <a:extLst>
                <a:ext uri="{FF2B5EF4-FFF2-40B4-BE49-F238E27FC236}">
                  <a16:creationId xmlns:a16="http://schemas.microsoft.com/office/drawing/2014/main" id="{EC07C967-B5E6-C74E-AD2A-BD40C8779A11}"/>
                </a:ext>
              </a:extLst>
            </p:cNvPr>
            <p:cNvGrpSpPr/>
            <p:nvPr/>
          </p:nvGrpSpPr>
          <p:grpSpPr>
            <a:xfrm>
              <a:off x="5047662" y="4811504"/>
              <a:ext cx="1498839" cy="1499563"/>
              <a:chOff x="5105718" y="4691919"/>
              <a:chExt cx="1498839" cy="1499563"/>
            </a:xfrm>
          </p:grpSpPr>
          <p:sp>
            <p:nvSpPr>
              <p:cNvPr id="17" name="Block Arc 16">
                <a:extLst>
                  <a:ext uri="{FF2B5EF4-FFF2-40B4-BE49-F238E27FC236}">
                    <a16:creationId xmlns:a16="http://schemas.microsoft.com/office/drawing/2014/main" id="{08140BC7-A757-D249-BBA3-C76DDE88ECC3}"/>
                  </a:ext>
                </a:extLst>
              </p:cNvPr>
              <p:cNvSpPr/>
              <p:nvPr/>
            </p:nvSpPr>
            <p:spPr>
              <a:xfrm>
                <a:off x="5105718" y="4691919"/>
                <a:ext cx="1498839" cy="1499563"/>
              </a:xfrm>
              <a:prstGeom prst="blockArc">
                <a:avLst>
                  <a:gd name="adj1" fmla="val 0"/>
                  <a:gd name="adj2" fmla="val 18900000"/>
                  <a:gd name="adj3" fmla="val 12740"/>
                </a:avLst>
              </a:prstGeom>
              <a:solidFill>
                <a:schemeClr val="accent4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rgbClr r="0" g="0" b="0"/>
              </a:lnRef>
              <a:fillRef idx="1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/>
              <a:lstStyle/>
              <a:p>
                <a:endParaRPr lang="zh-CN" altLang="en-US"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endParaRPr>
              </a:p>
            </p:txBody>
          </p:sp>
          <p:sp>
            <p:nvSpPr>
              <p:cNvPr id="18" name="Oval 17">
                <a:extLst>
                  <a:ext uri="{FF2B5EF4-FFF2-40B4-BE49-F238E27FC236}">
                    <a16:creationId xmlns:a16="http://schemas.microsoft.com/office/drawing/2014/main" id="{86143A44-E28B-A447-93A8-496C9D0434CE}"/>
                  </a:ext>
                </a:extLst>
              </p:cNvPr>
              <p:cNvSpPr/>
              <p:nvPr/>
            </p:nvSpPr>
            <p:spPr>
              <a:xfrm>
                <a:off x="5576543" y="5163711"/>
                <a:ext cx="584388" cy="584388"/>
              </a:xfrm>
              <a:prstGeom prst="ellipse">
                <a:avLst/>
              </a:prstGeom>
              <a:solidFill>
                <a:schemeClr val="accent4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13716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id-ID" sz="200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inpin heiti" panose="00000500000000000000" pitchFamily="2" charset="-122"/>
                    <a:ea typeface="inpin heiti" panose="00000500000000000000" pitchFamily="2" charset="-122"/>
                    <a:sym typeface="inpin heiti" panose="00000500000000000000" pitchFamily="2" charset="-122"/>
                  </a:rPr>
                  <a:t>D</a:t>
                </a:r>
                <a:endParaRPr kumimoji="0" lang="en-US" sz="200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endParaRPr>
              </a:p>
            </p:txBody>
          </p:sp>
        </p:grpSp>
        <p:grpSp>
          <p:nvGrpSpPr>
            <p:cNvPr id="11" name="Group 10" descr="e7d195523061f1c0f55f9af68525816972d868573ada39bc763F3977967589A5F92C178830C92595A6CE4D0132F8C206B2B04C416AAA86B7FD80AB023F78DAEB544E2F013E11B2B95AD21703D1C90034A379EC9026EFAAF5D8D3F6EDD7215B015B463D656B0929A814A5414683A393A7CC9BB506C975E20AD17C211CA623623BC48209FD1E344B18C2900D8641C9B362">
              <a:extLst>
                <a:ext uri="{FF2B5EF4-FFF2-40B4-BE49-F238E27FC236}">
                  <a16:creationId xmlns:a16="http://schemas.microsoft.com/office/drawing/2014/main" id="{BF41C622-7D5B-1F47-A66C-11A27984D68B}"/>
                </a:ext>
              </a:extLst>
            </p:cNvPr>
            <p:cNvGrpSpPr/>
            <p:nvPr/>
          </p:nvGrpSpPr>
          <p:grpSpPr>
            <a:xfrm>
              <a:off x="4923304" y="2686852"/>
              <a:ext cx="1744609" cy="1744787"/>
              <a:chOff x="4981360" y="2567267"/>
              <a:chExt cx="1744609" cy="1744787"/>
            </a:xfrm>
          </p:grpSpPr>
          <p:sp>
            <p:nvSpPr>
              <p:cNvPr id="15" name="Shape 14">
                <a:extLst>
                  <a:ext uri="{FF2B5EF4-FFF2-40B4-BE49-F238E27FC236}">
                    <a16:creationId xmlns:a16="http://schemas.microsoft.com/office/drawing/2014/main" id="{E6D6344C-31DC-3946-8046-46F889444BA7}"/>
                  </a:ext>
                </a:extLst>
              </p:cNvPr>
              <p:cNvSpPr/>
              <p:nvPr/>
            </p:nvSpPr>
            <p:spPr>
              <a:xfrm>
                <a:off x="4981360" y="2567267"/>
                <a:ext cx="1744609" cy="1744787"/>
              </a:xfrm>
              <a:prstGeom prst="leftCircularArrow">
                <a:avLst>
                  <a:gd name="adj1" fmla="val 10980"/>
                  <a:gd name="adj2" fmla="val 1142322"/>
                  <a:gd name="adj3" fmla="val 6300000"/>
                  <a:gd name="adj4" fmla="val 18900000"/>
                  <a:gd name="adj5" fmla="val 12500"/>
                </a:avLst>
              </a:prstGeom>
              <a:solidFill>
                <a:schemeClr val="accent2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rgbClr r="0" g="0" b="0"/>
              </a:lnRef>
              <a:fillRef idx="1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/>
              <a:lstStyle/>
              <a:p>
                <a:endParaRPr lang="zh-CN" altLang="en-US"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endParaRPr>
              </a:p>
            </p:txBody>
          </p:sp>
          <p:sp>
            <p:nvSpPr>
              <p:cNvPr id="16" name="Oval 15">
                <a:extLst>
                  <a:ext uri="{FF2B5EF4-FFF2-40B4-BE49-F238E27FC236}">
                    <a16:creationId xmlns:a16="http://schemas.microsoft.com/office/drawing/2014/main" id="{2BAE6471-CFF3-B945-8CF5-5C02EB1795E7}"/>
                  </a:ext>
                </a:extLst>
              </p:cNvPr>
              <p:cNvSpPr/>
              <p:nvPr/>
            </p:nvSpPr>
            <p:spPr>
              <a:xfrm>
                <a:off x="5576543" y="3163803"/>
                <a:ext cx="584388" cy="584388"/>
              </a:xfrm>
              <a:prstGeom prst="ellipse">
                <a:avLst/>
              </a:prstGeom>
              <a:solidFill>
                <a:schemeClr val="accent2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13716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id-ID" sz="200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inpin heiti" panose="00000500000000000000" pitchFamily="2" charset="-122"/>
                    <a:ea typeface="inpin heiti" panose="00000500000000000000" pitchFamily="2" charset="-122"/>
                    <a:sym typeface="inpin heiti" panose="00000500000000000000" pitchFamily="2" charset="-122"/>
                  </a:rPr>
                  <a:t>B</a:t>
                </a:r>
                <a:endParaRPr kumimoji="0" lang="en-US" sz="200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endParaRPr>
              </a:p>
            </p:txBody>
          </p:sp>
        </p:grpSp>
        <p:grpSp>
          <p:nvGrpSpPr>
            <p:cNvPr id="12" name="Group 11" descr="e7d195523061f1c0f55f9af68525816972d868573ada39bc763F3977967589A5F92C178830C92595A6CE4D0132F8C206B2B04C416AAA86B7FD80AB023F78DAEB544E2F013E11B2B95AD21703D1C90034A379EC9026EFAAF5D8D3F6EDD7215B015B463D656B0929A814A5414683A393A7CC9BB506C975E20AD17C211CA623623BC48209FD1E344B18C2900D8641C9B362">
              <a:extLst>
                <a:ext uri="{FF2B5EF4-FFF2-40B4-BE49-F238E27FC236}">
                  <a16:creationId xmlns:a16="http://schemas.microsoft.com/office/drawing/2014/main" id="{163EDCB4-DCC1-3045-92AB-BF51E47552F4}"/>
                </a:ext>
              </a:extLst>
            </p:cNvPr>
            <p:cNvGrpSpPr/>
            <p:nvPr/>
          </p:nvGrpSpPr>
          <p:grpSpPr>
            <a:xfrm>
              <a:off x="5407972" y="1684213"/>
              <a:ext cx="1744609" cy="1744787"/>
              <a:chOff x="5466028" y="1564628"/>
              <a:chExt cx="1744609" cy="1744787"/>
            </a:xfrm>
          </p:grpSpPr>
          <p:sp>
            <p:nvSpPr>
              <p:cNvPr id="13" name="Circular Arrow 12">
                <a:extLst>
                  <a:ext uri="{FF2B5EF4-FFF2-40B4-BE49-F238E27FC236}">
                    <a16:creationId xmlns:a16="http://schemas.microsoft.com/office/drawing/2014/main" id="{83C2A2E4-05E2-EB4D-8DD5-4DC8E18C862B}"/>
                  </a:ext>
                </a:extLst>
              </p:cNvPr>
              <p:cNvSpPr/>
              <p:nvPr/>
            </p:nvSpPr>
            <p:spPr>
              <a:xfrm>
                <a:off x="5466028" y="1564628"/>
                <a:ext cx="1744609" cy="1744787"/>
              </a:xfrm>
              <a:prstGeom prst="circularArrow">
                <a:avLst>
                  <a:gd name="adj1" fmla="val 10980"/>
                  <a:gd name="adj2" fmla="val 1142322"/>
                  <a:gd name="adj3" fmla="val 4500000"/>
                  <a:gd name="adj4" fmla="val 10800000"/>
                  <a:gd name="adj5" fmla="val 12500"/>
                </a:avLst>
              </a:prstGeom>
              <a:solidFill>
                <a:schemeClr val="accent1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rgbClr r="0" g="0" b="0"/>
              </a:lnRef>
              <a:fillRef idx="1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/>
              <a:lstStyle/>
              <a:p>
                <a:endParaRPr lang="zh-CN" altLang="en-US"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endParaRPr>
              </a:p>
            </p:txBody>
          </p:sp>
          <p:sp>
            <p:nvSpPr>
              <p:cNvPr id="14" name="Oval 13">
                <a:extLst>
                  <a:ext uri="{FF2B5EF4-FFF2-40B4-BE49-F238E27FC236}">
                    <a16:creationId xmlns:a16="http://schemas.microsoft.com/office/drawing/2014/main" id="{C595AE00-7FD9-3E42-893F-83785B60F62B}"/>
                  </a:ext>
                </a:extLst>
              </p:cNvPr>
              <p:cNvSpPr/>
              <p:nvPr/>
            </p:nvSpPr>
            <p:spPr>
              <a:xfrm>
                <a:off x="6050547" y="2147096"/>
                <a:ext cx="584388" cy="584388"/>
              </a:xfrm>
              <a:prstGeom prst="ellipse">
                <a:avLst/>
              </a:prstGeom>
              <a:solidFill>
                <a:schemeClr val="accent1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13716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id-ID" sz="200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inpin heiti" panose="00000500000000000000" pitchFamily="2" charset="-122"/>
                    <a:ea typeface="inpin heiti" panose="00000500000000000000" pitchFamily="2" charset="-122"/>
                    <a:sym typeface="inpin heiti" panose="00000500000000000000" pitchFamily="2" charset="-122"/>
                  </a:rPr>
                  <a:t>A</a:t>
                </a:r>
                <a:endParaRPr kumimoji="0" lang="en-US" sz="200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endParaRPr>
              </a:p>
            </p:txBody>
          </p:sp>
        </p:grpSp>
      </p:grpSp>
      <p:sp>
        <p:nvSpPr>
          <p:cNvPr id="23" name="矩形 35">
            <a:extLst>
              <a:ext uri="{FF2B5EF4-FFF2-40B4-BE49-F238E27FC236}">
                <a16:creationId xmlns:a16="http://schemas.microsoft.com/office/drawing/2014/main" id="{39A755D7-D049-4F44-8DD1-7C70AB604316}"/>
              </a:ext>
            </a:extLst>
          </p:cNvPr>
          <p:cNvSpPr/>
          <p:nvPr/>
        </p:nvSpPr>
        <p:spPr>
          <a:xfrm>
            <a:off x="6665133" y="2356476"/>
            <a:ext cx="4239840" cy="64633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fontAlgn="base"/>
            <a:r>
              <a:rPr lang="ru-RU" b="1" dirty="0">
                <a:solidFill>
                  <a:srgbClr val="384D8B"/>
                </a:solidFill>
              </a:rPr>
              <a:t>Формирование моральных и нравственных ценностей</a:t>
            </a:r>
          </a:p>
        </p:txBody>
      </p:sp>
      <p:sp>
        <p:nvSpPr>
          <p:cNvPr id="26" name="矩形 41">
            <a:extLst>
              <a:ext uri="{FF2B5EF4-FFF2-40B4-BE49-F238E27FC236}">
                <a16:creationId xmlns:a16="http://schemas.microsoft.com/office/drawing/2014/main" id="{45901CF8-3E82-2249-A55F-E65587DB8B94}"/>
              </a:ext>
            </a:extLst>
          </p:cNvPr>
          <p:cNvSpPr/>
          <p:nvPr/>
        </p:nvSpPr>
        <p:spPr>
          <a:xfrm>
            <a:off x="6665133" y="3931125"/>
            <a:ext cx="3889656" cy="120032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fontAlgn="base"/>
            <a:r>
              <a:rPr lang="ru-RU" b="1" dirty="0">
                <a:solidFill>
                  <a:schemeClr val="bg1">
                    <a:lumMod val="50000"/>
                  </a:schemeClr>
                </a:solidFill>
              </a:rPr>
              <a:t>Социальная активность и </a:t>
            </a:r>
            <a:r>
              <a:rPr lang="ru-RU" b="1" dirty="0" err="1">
                <a:solidFill>
                  <a:schemeClr val="bg1">
                    <a:lumMod val="50000"/>
                  </a:schemeClr>
                </a:solidFill>
              </a:rPr>
              <a:t>волонтерство</a:t>
            </a:r>
            <a:r>
              <a:rPr lang="ru-RU" b="1" dirty="0">
                <a:solidFill>
                  <a:schemeClr val="bg1">
                    <a:lumMod val="50000"/>
                  </a:schemeClr>
                </a:solidFill>
              </a:rPr>
              <a:t>. Здоровый образ жизни</a:t>
            </a:r>
          </a:p>
          <a:p>
            <a:pPr fontAlgn="base"/>
            <a:endParaRPr lang="ru-RU" dirty="0"/>
          </a:p>
        </p:txBody>
      </p:sp>
      <p:sp>
        <p:nvSpPr>
          <p:cNvPr id="29" name="矩形 44">
            <a:extLst>
              <a:ext uri="{FF2B5EF4-FFF2-40B4-BE49-F238E27FC236}">
                <a16:creationId xmlns:a16="http://schemas.microsoft.com/office/drawing/2014/main" id="{5F473D60-3840-964A-AE77-4B3A3E9A8C54}"/>
              </a:ext>
            </a:extLst>
          </p:cNvPr>
          <p:cNvSpPr/>
          <p:nvPr/>
        </p:nvSpPr>
        <p:spPr>
          <a:xfrm>
            <a:off x="1330695" y="3044319"/>
            <a:ext cx="3414966" cy="147732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r" fontAlgn="base"/>
            <a:r>
              <a:rPr lang="ru-RU" b="1" dirty="0">
                <a:solidFill>
                  <a:srgbClr val="F68E87"/>
                </a:solidFill>
              </a:rPr>
              <a:t>Формирование профессиональных качеств, </a:t>
            </a:r>
            <a:r>
              <a:rPr lang="ru-RU" b="1" dirty="0" smtClean="0">
                <a:solidFill>
                  <a:srgbClr val="F68E87"/>
                </a:solidFill>
              </a:rPr>
              <a:t>ответственность</a:t>
            </a:r>
            <a:r>
              <a:rPr lang="ru-RU" b="1" dirty="0">
                <a:solidFill>
                  <a:srgbClr val="F68E87"/>
                </a:solidFill>
              </a:rPr>
              <a:t>, трудолюбие, креативность</a:t>
            </a:r>
            <a:endParaRPr lang="zh-CN" altLang="en-US" b="1" dirty="0">
              <a:solidFill>
                <a:srgbClr val="F68E87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  <a:p>
            <a:pPr algn="r" fontAlgn="base"/>
            <a:r>
              <a:rPr lang="ru-RU" dirty="0" smtClean="0">
                <a:solidFill>
                  <a:srgbClr val="F68E87"/>
                </a:solidFill>
              </a:rPr>
              <a:t>.</a:t>
            </a:r>
            <a:endParaRPr lang="ru-RU" dirty="0">
              <a:solidFill>
                <a:srgbClr val="F68E87"/>
              </a:solidFill>
            </a:endParaRPr>
          </a:p>
        </p:txBody>
      </p:sp>
      <p:sp>
        <p:nvSpPr>
          <p:cNvPr id="32" name="矩形 47">
            <a:extLst>
              <a:ext uri="{FF2B5EF4-FFF2-40B4-BE49-F238E27FC236}">
                <a16:creationId xmlns:a16="http://schemas.microsoft.com/office/drawing/2014/main" id="{B87F231D-97BD-884B-99C6-7D2EE964690C}"/>
              </a:ext>
            </a:extLst>
          </p:cNvPr>
          <p:cNvSpPr/>
          <p:nvPr/>
        </p:nvSpPr>
        <p:spPr>
          <a:xfrm>
            <a:off x="1931555" y="4762282"/>
            <a:ext cx="2765043" cy="92333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r" fontAlgn="base"/>
            <a:r>
              <a:rPr lang="ru-RU" dirty="0">
                <a:solidFill>
                  <a:srgbClr val="E1AA0D"/>
                </a:solidFill>
              </a:rPr>
              <a:t>Поддержка стремления к саморазвитию и самосовершенствованию.</a:t>
            </a:r>
          </a:p>
        </p:txBody>
      </p:sp>
    </p:spTree>
    <p:extLst>
      <p:ext uri="{BB962C8B-B14F-4D97-AF65-F5344CB8AC3E}">
        <p14:creationId xmlns:p14="http://schemas.microsoft.com/office/powerpoint/2010/main" val="3453815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6" grpId="0"/>
      <p:bldP spid="29" grpId="0"/>
      <p:bldP spid="3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0" y="0"/>
            <a:ext cx="12370950" cy="6948068"/>
          </a:xfrm>
          <a:prstGeom prst="rect">
            <a:avLst/>
          </a:prstGeom>
        </p:spPr>
      </p:pic>
      <p:sp>
        <p:nvSpPr>
          <p:cNvPr id="7" name="Прямоугольник с двумя усеченными соседними углами 6"/>
          <p:cNvSpPr/>
          <p:nvPr/>
        </p:nvSpPr>
        <p:spPr>
          <a:xfrm>
            <a:off x="1214846" y="155183"/>
            <a:ext cx="9705703" cy="628588"/>
          </a:xfrm>
          <a:prstGeom prst="snip2Same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7351" y="155183"/>
            <a:ext cx="10515600" cy="1670442"/>
          </a:xfrm>
        </p:spPr>
        <p:txBody>
          <a:bodyPr>
            <a:normAutofit fontScale="90000"/>
          </a:bodyPr>
          <a:lstStyle/>
          <a:p>
            <a:r>
              <a:rPr lang="ru-RU" sz="3600" b="1" dirty="0">
                <a:solidFill>
                  <a:schemeClr val="bg1"/>
                </a:solidFill>
              </a:rPr>
              <a:t>Формирование моральных и нравственных ценностей</a:t>
            </a:r>
            <a:br>
              <a:rPr lang="ru-RU" sz="3600" b="1" dirty="0">
                <a:solidFill>
                  <a:schemeClr val="bg1"/>
                </a:solidFill>
              </a:rPr>
            </a:br>
            <a:r>
              <a:rPr lang="zh-CN" altLang="en-US" b="1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/>
            </a:r>
            <a:br>
              <a:rPr lang="zh-CN" altLang="en-US" b="1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</a:b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625115" y="783771"/>
            <a:ext cx="284238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384D8B"/>
                </a:solidFill>
                <a:latin typeface="YS Text"/>
              </a:rPr>
              <a:t>Патриотизм</a:t>
            </a:r>
            <a:endParaRPr lang="ru-RU" sz="3200" dirty="0">
              <a:solidFill>
                <a:srgbClr val="384D8B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511" y="1346206"/>
            <a:ext cx="4505954" cy="5039428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8" name="Прямоугольник 7"/>
          <p:cNvSpPr/>
          <p:nvPr/>
        </p:nvSpPr>
        <p:spPr>
          <a:xfrm>
            <a:off x="6616775" y="1123621"/>
            <a:ext cx="153721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solidFill>
                  <a:srgbClr val="384D8B"/>
                </a:solidFill>
                <a:latin typeface="YS Text"/>
              </a:rPr>
              <a:t>Дружба</a:t>
            </a:r>
            <a:endParaRPr lang="ru-RU" sz="2800" dirty="0">
              <a:solidFill>
                <a:srgbClr val="384D8B"/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1863" y="2106340"/>
            <a:ext cx="2817344" cy="211300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404129" y="1123621"/>
            <a:ext cx="1881052" cy="250806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2" name="Скругленный прямоугольник 11"/>
          <p:cNvSpPr/>
          <p:nvPr/>
        </p:nvSpPr>
        <p:spPr>
          <a:xfrm>
            <a:off x="2967666" y="5812971"/>
            <a:ext cx="2877699" cy="8752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bg1"/>
                </a:solidFill>
              </a:rPr>
              <a:t>Акция «Георгиевская ленточка»</a:t>
            </a:r>
            <a:endParaRPr lang="ru-RU" dirty="0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5995851" y="1765203"/>
            <a:ext cx="2746519" cy="80054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bg1"/>
                </a:solidFill>
              </a:rPr>
              <a:t>Совместные походы, времяпрепровождения</a:t>
            </a:r>
            <a:endParaRPr lang="ru-RU" dirty="0"/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55350" y="2377655"/>
            <a:ext cx="2104955" cy="280660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54858" y="4674038"/>
            <a:ext cx="2542208" cy="190665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404129" y="3793146"/>
            <a:ext cx="2699557" cy="202466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1348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0" y="-90068"/>
            <a:ext cx="12370950" cy="6948068"/>
          </a:xfrm>
          <a:prstGeom prst="rect">
            <a:avLst/>
          </a:prstGeom>
        </p:spPr>
      </p:pic>
      <p:sp>
        <p:nvSpPr>
          <p:cNvPr id="7" name="Прямоугольник с двумя усеченными соседними углами 6"/>
          <p:cNvSpPr/>
          <p:nvPr/>
        </p:nvSpPr>
        <p:spPr>
          <a:xfrm>
            <a:off x="1214846" y="155183"/>
            <a:ext cx="9705703" cy="1028158"/>
          </a:xfrm>
          <a:prstGeom prst="snip2SameRect">
            <a:avLst/>
          </a:prstGeom>
          <a:solidFill>
            <a:srgbClr val="FBC9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55350" y="470647"/>
            <a:ext cx="10515600" cy="1882588"/>
          </a:xfrm>
        </p:spPr>
        <p:txBody>
          <a:bodyPr>
            <a:normAutofit fontScale="90000"/>
          </a:bodyPr>
          <a:lstStyle/>
          <a:p>
            <a:r>
              <a:rPr lang="ru-RU" sz="3600" b="1" dirty="0">
                <a:solidFill>
                  <a:schemeClr val="bg1"/>
                </a:solidFill>
              </a:rPr>
              <a:t>Формирование профессиональных качеств, </a:t>
            </a:r>
            <a:r>
              <a:rPr lang="en-US" sz="3600" b="1" dirty="0" smtClean="0">
                <a:solidFill>
                  <a:schemeClr val="bg1"/>
                </a:solidFill>
              </a:rPr>
              <a:t/>
            </a:r>
            <a:br>
              <a:rPr lang="en-US" sz="3600" b="1" dirty="0" smtClean="0">
                <a:solidFill>
                  <a:schemeClr val="bg1"/>
                </a:solidFill>
              </a:rPr>
            </a:br>
            <a:r>
              <a:rPr lang="ru-RU" sz="3600" b="1" dirty="0" smtClean="0">
                <a:solidFill>
                  <a:schemeClr val="bg1"/>
                </a:solidFill>
              </a:rPr>
              <a:t>ответственность</a:t>
            </a:r>
            <a:r>
              <a:rPr lang="ru-RU" sz="3600" b="1" dirty="0">
                <a:solidFill>
                  <a:schemeClr val="bg1"/>
                </a:solidFill>
              </a:rPr>
              <a:t>, трудолюбие, креативность</a:t>
            </a:r>
            <a:r>
              <a:rPr lang="zh-CN" altLang="en-US" sz="3600" b="1" dirty="0">
                <a:solidFill>
                  <a:srgbClr val="F68E87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/>
            </a:r>
            <a:br>
              <a:rPr lang="zh-CN" altLang="en-US" sz="3600" b="1" dirty="0">
                <a:solidFill>
                  <a:srgbClr val="F68E87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</a:br>
            <a:r>
              <a:rPr lang="ru-RU" sz="3600" b="1" dirty="0">
                <a:solidFill>
                  <a:schemeClr val="bg1"/>
                </a:solidFill>
              </a:rPr>
              <a:t/>
            </a:r>
            <a:br>
              <a:rPr lang="ru-RU" sz="3600" b="1" dirty="0">
                <a:solidFill>
                  <a:schemeClr val="bg1"/>
                </a:solidFill>
              </a:rPr>
            </a:br>
            <a:r>
              <a:rPr lang="zh-CN" altLang="en-US" b="1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/>
            </a:r>
            <a:br>
              <a:rPr lang="zh-CN" altLang="en-US" b="1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</a:b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29" name="Рисунок 2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862" y="1405026"/>
            <a:ext cx="4377572" cy="5231289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sp>
        <p:nvSpPr>
          <p:cNvPr id="30" name="Скругленный прямоугольник 29"/>
          <p:cNvSpPr/>
          <p:nvPr/>
        </p:nvSpPr>
        <p:spPr>
          <a:xfrm>
            <a:off x="4460773" y="1582692"/>
            <a:ext cx="3213847" cy="1331259"/>
          </a:xfrm>
          <a:prstGeom prst="roundRect">
            <a:avLst/>
          </a:prstGeom>
          <a:solidFill>
            <a:srgbClr val="FBC9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Участие в различных конкурсах и мероприятиях</a:t>
            </a:r>
            <a:endParaRPr lang="ru-RU" sz="2400" dirty="0"/>
          </a:p>
        </p:txBody>
      </p:sp>
      <p:pic>
        <p:nvPicPr>
          <p:cNvPr id="31" name="Рисунок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5119" y="3091617"/>
            <a:ext cx="2305430" cy="322876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2" name="Рисунок 3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4676" y="3091617"/>
            <a:ext cx="2476200" cy="334533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33717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0" y="-90068"/>
            <a:ext cx="12370950" cy="6948068"/>
          </a:xfrm>
          <a:prstGeom prst="rect">
            <a:avLst/>
          </a:prstGeom>
        </p:spPr>
      </p:pic>
      <p:sp>
        <p:nvSpPr>
          <p:cNvPr id="7" name="Прямоугольник с двумя усеченными соседними углами 6"/>
          <p:cNvSpPr/>
          <p:nvPr/>
        </p:nvSpPr>
        <p:spPr>
          <a:xfrm>
            <a:off x="1214846" y="155183"/>
            <a:ext cx="9705703" cy="1028158"/>
          </a:xfrm>
          <a:prstGeom prst="snip2SameRect">
            <a:avLst/>
          </a:prstGeom>
          <a:solidFill>
            <a:srgbClr val="FBC9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54939" y="473695"/>
            <a:ext cx="10515600" cy="1882588"/>
          </a:xfrm>
        </p:spPr>
        <p:txBody>
          <a:bodyPr>
            <a:normAutofit fontScale="90000"/>
          </a:bodyPr>
          <a:lstStyle/>
          <a:p>
            <a:r>
              <a:rPr lang="ru-RU" sz="3600" b="1" dirty="0">
                <a:solidFill>
                  <a:schemeClr val="bg1"/>
                </a:solidFill>
              </a:rPr>
              <a:t>Формирование профессиональных качеств, </a:t>
            </a:r>
            <a:r>
              <a:rPr lang="en-US" sz="3600" b="1" dirty="0" smtClean="0">
                <a:solidFill>
                  <a:schemeClr val="bg1"/>
                </a:solidFill>
              </a:rPr>
              <a:t/>
            </a:r>
            <a:br>
              <a:rPr lang="en-US" sz="3600" b="1" dirty="0" smtClean="0">
                <a:solidFill>
                  <a:schemeClr val="bg1"/>
                </a:solidFill>
              </a:rPr>
            </a:br>
            <a:r>
              <a:rPr lang="ru-RU" sz="3600" b="1" dirty="0" smtClean="0">
                <a:solidFill>
                  <a:schemeClr val="bg1"/>
                </a:solidFill>
              </a:rPr>
              <a:t>ответственность</a:t>
            </a:r>
            <a:r>
              <a:rPr lang="ru-RU" sz="3600" b="1" dirty="0">
                <a:solidFill>
                  <a:schemeClr val="bg1"/>
                </a:solidFill>
              </a:rPr>
              <a:t>, трудолюбие, креативность</a:t>
            </a:r>
            <a:r>
              <a:rPr lang="zh-CN" altLang="en-US" sz="3600" b="1" dirty="0">
                <a:solidFill>
                  <a:srgbClr val="F68E87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/>
            </a:r>
            <a:br>
              <a:rPr lang="zh-CN" altLang="en-US" sz="3600" b="1" dirty="0">
                <a:solidFill>
                  <a:srgbClr val="F68E87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</a:br>
            <a:r>
              <a:rPr lang="ru-RU" sz="3600" b="1" dirty="0">
                <a:solidFill>
                  <a:schemeClr val="bg1"/>
                </a:solidFill>
              </a:rPr>
              <a:t/>
            </a:r>
            <a:br>
              <a:rPr lang="ru-RU" sz="3600" b="1" dirty="0">
                <a:solidFill>
                  <a:schemeClr val="bg1"/>
                </a:solidFill>
              </a:rPr>
            </a:br>
            <a:r>
              <a:rPr lang="zh-CN" altLang="en-US" b="1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/>
            </a:r>
            <a:br>
              <a:rPr lang="zh-CN" altLang="en-US" b="1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</a:b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9993" y="1618972"/>
            <a:ext cx="5105400" cy="5048250"/>
          </a:xfrm>
          <a:prstGeom prst="rect">
            <a:avLst/>
          </a:prstGeom>
        </p:spPr>
      </p:pic>
      <p:sp>
        <p:nvSpPr>
          <p:cNvPr id="30" name="Скругленный прямоугольник 29"/>
          <p:cNvSpPr/>
          <p:nvPr/>
        </p:nvSpPr>
        <p:spPr>
          <a:xfrm>
            <a:off x="4460773" y="1582692"/>
            <a:ext cx="3213847" cy="1331259"/>
          </a:xfrm>
          <a:prstGeom prst="roundRect">
            <a:avLst/>
          </a:prstGeom>
          <a:solidFill>
            <a:srgbClr val="FBC9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Участие в различных конкурсах и мероприятиях</a:t>
            </a:r>
            <a:endParaRPr lang="ru-RU" sz="2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589" y="1498805"/>
            <a:ext cx="2971858" cy="415047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9140" y="3092753"/>
            <a:ext cx="3565466" cy="2465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1637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0" y="-90068"/>
            <a:ext cx="12370950" cy="6948068"/>
          </a:xfrm>
          <a:prstGeom prst="rect">
            <a:avLst/>
          </a:prstGeom>
        </p:spPr>
      </p:pic>
      <p:sp>
        <p:nvSpPr>
          <p:cNvPr id="7" name="Прямоугольник с двумя усеченными соседними углами 6"/>
          <p:cNvSpPr/>
          <p:nvPr/>
        </p:nvSpPr>
        <p:spPr>
          <a:xfrm>
            <a:off x="1214846" y="155183"/>
            <a:ext cx="9705703" cy="1028158"/>
          </a:xfrm>
          <a:prstGeom prst="snip2SameRect">
            <a:avLst/>
          </a:prstGeom>
          <a:solidFill>
            <a:srgbClr val="FBC9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8060" y="487299"/>
            <a:ext cx="10515600" cy="1882588"/>
          </a:xfrm>
        </p:spPr>
        <p:txBody>
          <a:bodyPr>
            <a:normAutofit fontScale="90000"/>
          </a:bodyPr>
          <a:lstStyle/>
          <a:p>
            <a:r>
              <a:rPr lang="ru-RU" sz="3600" b="1" dirty="0">
                <a:solidFill>
                  <a:schemeClr val="bg1"/>
                </a:solidFill>
              </a:rPr>
              <a:t>Формирование профессиональных качеств, </a:t>
            </a:r>
            <a:r>
              <a:rPr lang="en-US" sz="3600" b="1" dirty="0" smtClean="0">
                <a:solidFill>
                  <a:schemeClr val="bg1"/>
                </a:solidFill>
              </a:rPr>
              <a:t/>
            </a:r>
            <a:br>
              <a:rPr lang="en-US" sz="3600" b="1" dirty="0" smtClean="0">
                <a:solidFill>
                  <a:schemeClr val="bg1"/>
                </a:solidFill>
              </a:rPr>
            </a:br>
            <a:r>
              <a:rPr lang="ru-RU" sz="3600" b="1" dirty="0" smtClean="0">
                <a:solidFill>
                  <a:schemeClr val="bg1"/>
                </a:solidFill>
              </a:rPr>
              <a:t>ответственность</a:t>
            </a:r>
            <a:r>
              <a:rPr lang="ru-RU" sz="3600" b="1" dirty="0">
                <a:solidFill>
                  <a:schemeClr val="bg1"/>
                </a:solidFill>
              </a:rPr>
              <a:t>, трудолюбие, креативность</a:t>
            </a:r>
            <a:r>
              <a:rPr lang="zh-CN" altLang="en-US" sz="3600" b="1" dirty="0">
                <a:solidFill>
                  <a:srgbClr val="F68E87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/>
            </a:r>
            <a:br>
              <a:rPr lang="zh-CN" altLang="en-US" sz="3600" b="1" dirty="0">
                <a:solidFill>
                  <a:srgbClr val="F68E87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</a:br>
            <a:r>
              <a:rPr lang="ru-RU" sz="3600" b="1" dirty="0">
                <a:solidFill>
                  <a:schemeClr val="bg1"/>
                </a:solidFill>
              </a:rPr>
              <a:t/>
            </a:r>
            <a:br>
              <a:rPr lang="ru-RU" sz="3600" b="1" dirty="0">
                <a:solidFill>
                  <a:schemeClr val="bg1"/>
                </a:solidFill>
              </a:rPr>
            </a:br>
            <a:r>
              <a:rPr lang="zh-CN" altLang="en-US" b="1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/>
            </a:r>
            <a:br>
              <a:rPr lang="zh-CN" altLang="en-US" b="1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</a:b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1714" y="1504191"/>
            <a:ext cx="4370286" cy="489119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57" y="1395901"/>
            <a:ext cx="4386109" cy="44103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43059" y="2703029"/>
            <a:ext cx="4539239" cy="424279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0" name="Скругленный прямоугольник 29"/>
          <p:cNvSpPr/>
          <p:nvPr/>
        </p:nvSpPr>
        <p:spPr>
          <a:xfrm>
            <a:off x="4578551" y="1289157"/>
            <a:ext cx="3213847" cy="1357795"/>
          </a:xfrm>
          <a:prstGeom prst="roundRect">
            <a:avLst/>
          </a:prstGeom>
          <a:solidFill>
            <a:srgbClr val="FBC9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Помощь в проведении мастер классов, открытых уроков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589884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0" y="-90068"/>
            <a:ext cx="12370950" cy="694806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625" y="1765956"/>
            <a:ext cx="4432783" cy="474099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Прямоугольник с двумя усеченными соседними углами 6"/>
          <p:cNvSpPr/>
          <p:nvPr/>
        </p:nvSpPr>
        <p:spPr>
          <a:xfrm>
            <a:off x="1214846" y="155183"/>
            <a:ext cx="9705703" cy="1028158"/>
          </a:xfrm>
          <a:prstGeom prst="snip2SameRect">
            <a:avLst/>
          </a:prstGeom>
          <a:solidFill>
            <a:srgbClr val="A5A5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22848" y="732614"/>
            <a:ext cx="10515600" cy="1882588"/>
          </a:xfrm>
        </p:spPr>
        <p:txBody>
          <a:bodyPr>
            <a:normAutofit fontScale="90000"/>
          </a:bodyPr>
          <a:lstStyle/>
          <a:p>
            <a:r>
              <a:rPr lang="ru-RU" sz="3600" b="1" dirty="0">
                <a:solidFill>
                  <a:schemeClr val="bg1"/>
                </a:solidFill>
              </a:rPr>
              <a:t>Социальная активность и </a:t>
            </a:r>
            <a:r>
              <a:rPr lang="ru-RU" sz="3600" b="1" dirty="0" err="1">
                <a:solidFill>
                  <a:schemeClr val="bg1"/>
                </a:solidFill>
              </a:rPr>
              <a:t>волонтерство</a:t>
            </a:r>
            <a:r>
              <a:rPr lang="ru-RU" sz="3600" b="1" dirty="0">
                <a:solidFill>
                  <a:schemeClr val="bg1"/>
                </a:solidFill>
              </a:rPr>
              <a:t>. Здоровый образ жизни</a:t>
            </a:r>
            <a:r>
              <a:rPr lang="ru-RU" sz="3600" b="1" dirty="0">
                <a:solidFill>
                  <a:schemeClr val="bg1">
                    <a:lumMod val="50000"/>
                  </a:schemeClr>
                </a:solidFill>
              </a:rPr>
              <a:t/>
            </a:r>
            <a:br>
              <a:rPr lang="ru-RU" sz="3600" b="1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zh-CN" altLang="en-US" sz="3600" b="1" dirty="0">
                <a:solidFill>
                  <a:srgbClr val="F68E87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/>
            </a:r>
            <a:br>
              <a:rPr lang="zh-CN" altLang="en-US" sz="3600" b="1" dirty="0">
                <a:solidFill>
                  <a:srgbClr val="F68E87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</a:br>
            <a:r>
              <a:rPr lang="ru-RU" sz="3600" b="1" dirty="0">
                <a:solidFill>
                  <a:schemeClr val="bg1"/>
                </a:solidFill>
              </a:rPr>
              <a:t/>
            </a:r>
            <a:br>
              <a:rPr lang="ru-RU" sz="3600" b="1" dirty="0">
                <a:solidFill>
                  <a:schemeClr val="bg1"/>
                </a:solidFill>
              </a:rPr>
            </a:br>
            <a:r>
              <a:rPr lang="zh-CN" altLang="en-US" b="1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/>
            </a:r>
            <a:br>
              <a:rPr lang="zh-CN" altLang="en-US" b="1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</a:b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9648" y="1968054"/>
            <a:ext cx="4601217" cy="444879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0" name="Скругленный прямоугольник 29"/>
          <p:cNvSpPr/>
          <p:nvPr/>
        </p:nvSpPr>
        <p:spPr>
          <a:xfrm>
            <a:off x="4578551" y="1289157"/>
            <a:ext cx="3213847" cy="1357795"/>
          </a:xfrm>
          <a:prstGeom prst="roundRect">
            <a:avLst/>
          </a:prstGeom>
          <a:solidFill>
            <a:srgbClr val="A5A5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Создание поздравительных открыток и их вручение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900938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-166625" y="-220233"/>
            <a:ext cx="12788772" cy="7182735"/>
          </a:xfrm>
          <a:prstGeom prst="rect">
            <a:avLst/>
          </a:prstGeom>
        </p:spPr>
      </p:pic>
      <p:sp>
        <p:nvSpPr>
          <p:cNvPr id="7" name="Прямоугольник с двумя усеченными соседними углами 6"/>
          <p:cNvSpPr/>
          <p:nvPr/>
        </p:nvSpPr>
        <p:spPr>
          <a:xfrm>
            <a:off x="1214846" y="155183"/>
            <a:ext cx="9705703" cy="1028158"/>
          </a:xfrm>
          <a:prstGeom prst="snip2SameRect">
            <a:avLst/>
          </a:prstGeom>
          <a:solidFill>
            <a:srgbClr val="A5A5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bg1"/>
                </a:solidFill>
              </a:rPr>
              <a:t>Социальная активность и </a:t>
            </a:r>
            <a:r>
              <a:rPr lang="ru-RU" sz="3200" b="1" dirty="0" err="1">
                <a:solidFill>
                  <a:schemeClr val="bg1"/>
                </a:solidFill>
              </a:rPr>
              <a:t>волонтерство</a:t>
            </a:r>
            <a:r>
              <a:rPr lang="ru-RU" sz="3200" b="1" dirty="0">
                <a:solidFill>
                  <a:schemeClr val="bg1"/>
                </a:solidFill>
              </a:rPr>
              <a:t>. Здоровый образ жизни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25366" y="795886"/>
            <a:ext cx="10120215" cy="1882588"/>
          </a:xfrm>
        </p:spPr>
        <p:txBody>
          <a:bodyPr>
            <a:normAutofit fontScale="90000"/>
          </a:bodyPr>
          <a:lstStyle/>
          <a:p>
            <a:r>
              <a:rPr lang="ru-RU" sz="3600" b="1" dirty="0">
                <a:solidFill>
                  <a:schemeClr val="bg1">
                    <a:lumMod val="50000"/>
                  </a:schemeClr>
                </a:solidFill>
              </a:rPr>
              <a:t/>
            </a:r>
            <a:br>
              <a:rPr lang="ru-RU" sz="3600" b="1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zh-CN" altLang="en-US" sz="3600" b="1" dirty="0">
                <a:solidFill>
                  <a:srgbClr val="F68E87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/>
            </a:r>
            <a:br>
              <a:rPr lang="zh-CN" altLang="en-US" sz="3600" b="1" dirty="0">
                <a:solidFill>
                  <a:srgbClr val="F68E87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</a:br>
            <a:r>
              <a:rPr lang="ru-RU" sz="3600" b="1" dirty="0">
                <a:solidFill>
                  <a:schemeClr val="bg1"/>
                </a:solidFill>
              </a:rPr>
              <a:t/>
            </a:r>
            <a:br>
              <a:rPr lang="ru-RU" sz="3600" b="1" dirty="0">
                <a:solidFill>
                  <a:schemeClr val="bg1"/>
                </a:solidFill>
              </a:rPr>
            </a:br>
            <a:r>
              <a:rPr lang="zh-CN" altLang="en-US" b="1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/>
            </a:r>
            <a:br>
              <a:rPr lang="zh-CN" altLang="en-US" b="1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</a:b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876" y="2006024"/>
            <a:ext cx="4496527" cy="384880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/>
          <a:srcRect l="14398" t="1422" r="6799" b="-1422"/>
          <a:stretch/>
        </p:blipFill>
        <p:spPr>
          <a:xfrm>
            <a:off x="5102709" y="3192633"/>
            <a:ext cx="2573383" cy="183691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052" name="Picture 4" descr="https://sun9-25.userapi.com/impg/-sHheTrvUyT1JrTy-BDJG9CeomaHKcgvTbX0hg/NzIWy6HE2RI.jpg?size=626x735&amp;quality=96&amp;sign=e233643fb0ce6a9c59c7cc386afda54e&amp;type=album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7419" y="1760772"/>
            <a:ext cx="3821029" cy="4486353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Скругленный прямоугольник 29"/>
          <p:cNvSpPr/>
          <p:nvPr/>
        </p:nvSpPr>
        <p:spPr>
          <a:xfrm>
            <a:off x="4578551" y="1289157"/>
            <a:ext cx="3213847" cy="1357795"/>
          </a:xfrm>
          <a:prstGeom prst="roundRect">
            <a:avLst/>
          </a:prstGeom>
          <a:solidFill>
            <a:srgbClr val="A5A5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Сбор и отправка гуманитарной помощи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020399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-166625" y="-220233"/>
            <a:ext cx="12788772" cy="718273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513"/>
          <a:stretch/>
        </p:blipFill>
        <p:spPr>
          <a:xfrm>
            <a:off x="0" y="1824044"/>
            <a:ext cx="5318722" cy="385943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Прямоугольник с двумя усеченными соседними углами 6"/>
          <p:cNvSpPr/>
          <p:nvPr/>
        </p:nvSpPr>
        <p:spPr>
          <a:xfrm>
            <a:off x="1214846" y="155183"/>
            <a:ext cx="9705703" cy="1028158"/>
          </a:xfrm>
          <a:prstGeom prst="snip2SameRect">
            <a:avLst/>
          </a:prstGeom>
          <a:solidFill>
            <a:srgbClr val="A5A5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bg1"/>
                </a:solidFill>
              </a:rPr>
              <a:t>Социальная активность и </a:t>
            </a:r>
            <a:r>
              <a:rPr lang="ru-RU" sz="3200" b="1" dirty="0" err="1">
                <a:solidFill>
                  <a:schemeClr val="bg1"/>
                </a:solidFill>
              </a:rPr>
              <a:t>волонтерство</a:t>
            </a:r>
            <a:r>
              <a:rPr lang="ru-RU" sz="3200" b="1" dirty="0">
                <a:solidFill>
                  <a:schemeClr val="bg1"/>
                </a:solidFill>
              </a:rPr>
              <a:t>. Здоровый образ жизни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25366" y="795886"/>
            <a:ext cx="10120215" cy="1882588"/>
          </a:xfrm>
        </p:spPr>
        <p:txBody>
          <a:bodyPr>
            <a:normAutofit fontScale="90000"/>
          </a:bodyPr>
          <a:lstStyle/>
          <a:p>
            <a:r>
              <a:rPr lang="ru-RU" sz="3600" b="1" dirty="0">
                <a:solidFill>
                  <a:schemeClr val="bg1">
                    <a:lumMod val="50000"/>
                  </a:schemeClr>
                </a:solidFill>
              </a:rPr>
              <a:t/>
            </a:r>
            <a:br>
              <a:rPr lang="ru-RU" sz="3600" b="1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zh-CN" altLang="en-US" sz="3600" b="1" dirty="0">
                <a:solidFill>
                  <a:srgbClr val="F68E87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/>
            </a:r>
            <a:br>
              <a:rPr lang="zh-CN" altLang="en-US" sz="3600" b="1" dirty="0">
                <a:solidFill>
                  <a:srgbClr val="F68E87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</a:br>
            <a:r>
              <a:rPr lang="ru-RU" sz="3600" b="1" dirty="0">
                <a:solidFill>
                  <a:schemeClr val="bg1"/>
                </a:solidFill>
              </a:rPr>
              <a:t/>
            </a:r>
            <a:br>
              <a:rPr lang="ru-RU" sz="3600" b="1" dirty="0">
                <a:solidFill>
                  <a:schemeClr val="bg1"/>
                </a:solidFill>
              </a:rPr>
            </a:br>
            <a:r>
              <a:rPr lang="zh-CN" altLang="en-US" b="1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/>
            </a:r>
            <a:br>
              <a:rPr lang="zh-CN" altLang="en-US" b="1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</a:b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0" name="Скругленный прямоугольник 29"/>
          <p:cNvSpPr/>
          <p:nvPr/>
        </p:nvSpPr>
        <p:spPr>
          <a:xfrm>
            <a:off x="4563213" y="1366214"/>
            <a:ext cx="3213847" cy="1357795"/>
          </a:xfrm>
          <a:prstGeom prst="roundRect">
            <a:avLst/>
          </a:prstGeom>
          <a:solidFill>
            <a:srgbClr val="A5A5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Участие в социальных конкурсах</a:t>
            </a:r>
            <a:endParaRPr lang="ru-RU" sz="2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3849" y="2906882"/>
            <a:ext cx="2645424" cy="377218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4337" y="1366214"/>
            <a:ext cx="3230532" cy="230212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4400" y="3768682"/>
            <a:ext cx="2069471" cy="291038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92151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-166625" y="-220233"/>
            <a:ext cx="12788772" cy="718273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471" y="1824044"/>
            <a:ext cx="5007959" cy="466294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Прямоугольник с двумя усеченными соседними углами 6"/>
          <p:cNvSpPr/>
          <p:nvPr/>
        </p:nvSpPr>
        <p:spPr>
          <a:xfrm>
            <a:off x="1214846" y="155183"/>
            <a:ext cx="9705703" cy="1028158"/>
          </a:xfrm>
          <a:prstGeom prst="snip2SameRect">
            <a:avLst/>
          </a:prstGeom>
          <a:solidFill>
            <a:srgbClr val="E1AA0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chemeClr val="bg1"/>
                </a:solidFill>
              </a:rPr>
              <a:t>Поддержка стремления к саморазвитию и самосовершенствованию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25366" y="795886"/>
            <a:ext cx="10120215" cy="1882588"/>
          </a:xfrm>
        </p:spPr>
        <p:txBody>
          <a:bodyPr>
            <a:normAutofit fontScale="90000"/>
          </a:bodyPr>
          <a:lstStyle/>
          <a:p>
            <a:r>
              <a:rPr lang="ru-RU" sz="3600" b="1" dirty="0">
                <a:solidFill>
                  <a:schemeClr val="bg1">
                    <a:lumMod val="50000"/>
                  </a:schemeClr>
                </a:solidFill>
              </a:rPr>
              <a:t/>
            </a:r>
            <a:br>
              <a:rPr lang="ru-RU" sz="3600" b="1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zh-CN" altLang="en-US" sz="3600" b="1" dirty="0">
                <a:solidFill>
                  <a:srgbClr val="F68E87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/>
            </a:r>
            <a:br>
              <a:rPr lang="zh-CN" altLang="en-US" sz="3600" b="1" dirty="0">
                <a:solidFill>
                  <a:srgbClr val="F68E87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</a:br>
            <a:r>
              <a:rPr lang="ru-RU" sz="3600" b="1" dirty="0">
                <a:solidFill>
                  <a:schemeClr val="bg1"/>
                </a:solidFill>
              </a:rPr>
              <a:t/>
            </a:r>
            <a:br>
              <a:rPr lang="ru-RU" sz="3600" b="1" dirty="0">
                <a:solidFill>
                  <a:schemeClr val="bg1"/>
                </a:solidFill>
              </a:rPr>
            </a:br>
            <a:r>
              <a:rPr lang="zh-CN" altLang="en-US" b="1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/>
            </a:r>
            <a:br>
              <a:rPr lang="zh-CN" altLang="en-US" b="1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</a:b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0853" y="1370707"/>
            <a:ext cx="3860638" cy="515587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0" name="Скругленный прямоугольник 29"/>
          <p:cNvSpPr/>
          <p:nvPr/>
        </p:nvSpPr>
        <p:spPr>
          <a:xfrm>
            <a:off x="4563213" y="1366214"/>
            <a:ext cx="3213847" cy="1357795"/>
          </a:xfrm>
          <a:prstGeom prst="roundRect">
            <a:avLst/>
          </a:prstGeom>
          <a:solidFill>
            <a:srgbClr val="E1AA0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Поезда со студентом на Региональное чемпионат «Профессионалы»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88725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Итоги: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54967" y="1755139"/>
            <a:ext cx="9340733" cy="4351338"/>
          </a:xfrm>
        </p:spPr>
        <p:txBody>
          <a:bodyPr>
            <a:normAutofit/>
          </a:bodyPr>
          <a:lstStyle/>
          <a:p>
            <a:r>
              <a:rPr lang="ru-RU" sz="1800" dirty="0" smtClean="0"/>
              <a:t>Проведённая </a:t>
            </a:r>
            <a:r>
              <a:rPr lang="ru-RU" sz="1800" dirty="0"/>
              <a:t>воспитательная деятельность позволила достичь большинства </a:t>
            </a:r>
            <a:r>
              <a:rPr lang="ru-RU" sz="1800" dirty="0" smtClean="0"/>
              <a:t>поставленных целей. Студенты </a:t>
            </a:r>
            <a:r>
              <a:rPr lang="ru-RU" sz="1800" dirty="0"/>
              <a:t>продемонстрировали значительное улучшение </a:t>
            </a:r>
            <a:r>
              <a:rPr lang="ru-RU" sz="1800" dirty="0" smtClean="0"/>
              <a:t>в профессиональной сфере и </a:t>
            </a:r>
            <a:r>
              <a:rPr lang="ru-RU" sz="1800" dirty="0"/>
              <a:t>социальной активности. Наиболее эффективным методом оказался </a:t>
            </a:r>
            <a:r>
              <a:rPr lang="ru-RU" sz="1800" dirty="0" smtClean="0"/>
              <a:t>групповое времяпрепровождение , которое </a:t>
            </a:r>
            <a:r>
              <a:rPr lang="ru-RU" sz="1800" dirty="0"/>
              <a:t>способствовал развитию командного духа и взаимопонимания среди </a:t>
            </a:r>
            <a:r>
              <a:rPr lang="ru-RU" sz="1800" dirty="0" smtClean="0"/>
              <a:t>студентов. </a:t>
            </a:r>
          </a:p>
          <a:p>
            <a:r>
              <a:rPr lang="ru-RU" sz="1800" dirty="0" smtClean="0"/>
              <a:t>Также большой энтузиазм заметнёт и волонтерской сфере. Это обусловлено </a:t>
            </a:r>
            <a:r>
              <a:rPr lang="ru-RU" sz="1800" dirty="0"/>
              <a:t>не только желанием помогать другим, но и возможностью личного роста, развития и получения эмоциональной отдачи.</a:t>
            </a: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21680980-D510-A845-B3FC-D53E82094021}"/>
              </a:ext>
            </a:extLst>
          </p:cNvPr>
          <p:cNvSpPr>
            <a:spLocks/>
          </p:cNvSpPr>
          <p:nvPr/>
        </p:nvSpPr>
        <p:spPr bwMode="auto">
          <a:xfrm>
            <a:off x="1609984" y="4711479"/>
            <a:ext cx="1547259" cy="1949967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8" name="Freeform: Shape 18">
            <a:extLst>
              <a:ext uri="{FF2B5EF4-FFF2-40B4-BE49-F238E27FC236}">
                <a16:creationId xmlns:a16="http://schemas.microsoft.com/office/drawing/2014/main" id="{8A785149-2749-5641-A210-DDE343C720A9}"/>
              </a:ext>
            </a:extLst>
          </p:cNvPr>
          <p:cNvSpPr>
            <a:spLocks/>
          </p:cNvSpPr>
          <p:nvPr/>
        </p:nvSpPr>
        <p:spPr bwMode="auto">
          <a:xfrm>
            <a:off x="3717661" y="5303231"/>
            <a:ext cx="1547261" cy="1358204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6" name="Freeform: Shape 27">
            <a:extLst>
              <a:ext uri="{FF2B5EF4-FFF2-40B4-BE49-F238E27FC236}">
                <a16:creationId xmlns:a16="http://schemas.microsoft.com/office/drawing/2014/main" id="{F3DF0746-20EF-E149-AC81-64E68D3830A4}"/>
              </a:ext>
            </a:extLst>
          </p:cNvPr>
          <p:cNvSpPr>
            <a:spLocks/>
          </p:cNvSpPr>
          <p:nvPr/>
        </p:nvSpPr>
        <p:spPr bwMode="auto">
          <a:xfrm>
            <a:off x="5825334" y="4711479"/>
            <a:ext cx="1547259" cy="1949967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3">
              <a:alpha val="90000"/>
            </a:schemeClr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34" name="Freeform: Shape 36">
            <a:extLst>
              <a:ext uri="{FF2B5EF4-FFF2-40B4-BE49-F238E27FC236}">
                <a16:creationId xmlns:a16="http://schemas.microsoft.com/office/drawing/2014/main" id="{5EC93C6A-B1DE-6649-A624-2C5A85FB1264}"/>
              </a:ext>
            </a:extLst>
          </p:cNvPr>
          <p:cNvSpPr>
            <a:spLocks/>
          </p:cNvSpPr>
          <p:nvPr/>
        </p:nvSpPr>
        <p:spPr bwMode="auto">
          <a:xfrm flipH="1">
            <a:off x="7933019" y="5303230"/>
            <a:ext cx="1547256" cy="1358223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41" name="Прямоугольник 40"/>
          <p:cNvSpPr/>
          <p:nvPr/>
        </p:nvSpPr>
        <p:spPr>
          <a:xfrm>
            <a:off x="1319472" y="4146313"/>
            <a:ext cx="239818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sz="1400" b="1" dirty="0">
                <a:solidFill>
                  <a:srgbClr val="384D8B"/>
                </a:solidFill>
              </a:rPr>
              <a:t>Формирование моральных и нравственных ценностей</a:t>
            </a:r>
          </a:p>
        </p:txBody>
      </p:sp>
      <p:sp>
        <p:nvSpPr>
          <p:cNvPr id="42" name="Прямоугольник 41"/>
          <p:cNvSpPr/>
          <p:nvPr/>
        </p:nvSpPr>
        <p:spPr>
          <a:xfrm>
            <a:off x="3882166" y="3972820"/>
            <a:ext cx="217782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sz="1400" b="1" dirty="0">
                <a:solidFill>
                  <a:srgbClr val="F68E87"/>
                </a:solidFill>
              </a:rPr>
              <a:t>Формирование профессиональных </a:t>
            </a:r>
            <a:r>
              <a:rPr lang="ru-RU" sz="1400" b="1" dirty="0" smtClean="0">
                <a:solidFill>
                  <a:srgbClr val="F68E87"/>
                </a:solidFill>
              </a:rPr>
              <a:t>качеств</a:t>
            </a:r>
            <a:endParaRPr lang="zh-CN" altLang="en-US" sz="1400" b="1" dirty="0">
              <a:solidFill>
                <a:srgbClr val="F68E87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43" name="Прямоугольник 42"/>
          <p:cNvSpPr/>
          <p:nvPr/>
        </p:nvSpPr>
        <p:spPr>
          <a:xfrm>
            <a:off x="5884442" y="3999160"/>
            <a:ext cx="249065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sz="1400" b="1" dirty="0">
                <a:solidFill>
                  <a:schemeClr val="bg1">
                    <a:lumMod val="50000"/>
                  </a:schemeClr>
                </a:solidFill>
              </a:rPr>
              <a:t>Социальная активность и </a:t>
            </a:r>
            <a:r>
              <a:rPr lang="ru-RU" sz="1400" b="1" dirty="0" err="1">
                <a:solidFill>
                  <a:schemeClr val="bg1">
                    <a:lumMod val="50000"/>
                  </a:schemeClr>
                </a:solidFill>
              </a:rPr>
              <a:t>волонтерство</a:t>
            </a:r>
            <a:r>
              <a:rPr lang="ru-RU" sz="1400" b="1" dirty="0">
                <a:solidFill>
                  <a:schemeClr val="bg1">
                    <a:lumMod val="50000"/>
                  </a:schemeClr>
                </a:solidFill>
              </a:rPr>
              <a:t>. </a:t>
            </a:r>
          </a:p>
        </p:txBody>
      </p:sp>
      <p:sp>
        <p:nvSpPr>
          <p:cNvPr id="44" name="Прямоугольник 43"/>
          <p:cNvSpPr/>
          <p:nvPr/>
        </p:nvSpPr>
        <p:spPr>
          <a:xfrm>
            <a:off x="8062267" y="3878268"/>
            <a:ext cx="258209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solidFill>
                  <a:srgbClr val="E1AA0D"/>
                </a:solidFill>
              </a:rPr>
              <a:t>Поддержка стремления к саморазвитию и самосовершенствованию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1856159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8" grpId="0" animBg="1"/>
      <p:bldP spid="26" grpId="0" animBg="1"/>
      <p:bldP spid="3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28053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79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384D8B"/>
      </a:accent1>
      <a:accent2>
        <a:srgbClr val="F68E87"/>
      </a:accent2>
      <a:accent3>
        <a:srgbClr val="A5A5A5"/>
      </a:accent3>
      <a:accent4>
        <a:srgbClr val="E1AA0D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185</TotalTime>
  <Words>260</Words>
  <Application>Microsoft Office PowerPoint</Application>
  <PresentationFormat>Широкоэкранный</PresentationFormat>
  <Paragraphs>47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9" baseType="lpstr">
      <vt:lpstr>Arial</vt:lpstr>
      <vt:lpstr>Calibri</vt:lpstr>
      <vt:lpstr>Calibri Light</vt:lpstr>
      <vt:lpstr>inpin heiti</vt:lpstr>
      <vt:lpstr>Seravek</vt:lpstr>
      <vt:lpstr>YS Text</vt:lpstr>
      <vt:lpstr>Office Theme</vt:lpstr>
      <vt:lpstr>Воспитание достойного гражданина общества</vt:lpstr>
      <vt:lpstr>Цели: Воспитательных работ со студентами  профессии «Графический дизайн»</vt:lpstr>
      <vt:lpstr>Формирование моральных и нравственных ценностей  </vt:lpstr>
      <vt:lpstr>Формирование профессиональных качеств,  ответственность, трудолюбие, креативность   </vt:lpstr>
      <vt:lpstr>Формирование профессиональных качеств,  ответственность, трудолюбие, креативность   </vt:lpstr>
      <vt:lpstr>Формирование профессиональных качеств,  ответственность, трудолюбие, креативность   </vt:lpstr>
      <vt:lpstr>Социальная активность и волонтерство. Здоровый образ жизни    </vt:lpstr>
      <vt:lpstr>    </vt:lpstr>
      <vt:lpstr>    </vt:lpstr>
      <vt:lpstr>    </vt:lpstr>
      <vt:lpstr>Итоги:</vt:lpstr>
      <vt:lpstr>Спасибо за внимание!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Microsoft Office User</dc:creator>
  <cp:lastModifiedBy>Юлия Малышева</cp:lastModifiedBy>
  <cp:revision>15</cp:revision>
  <dcterms:created xsi:type="dcterms:W3CDTF">2024-02-12T18:15:21Z</dcterms:created>
  <dcterms:modified xsi:type="dcterms:W3CDTF">2024-10-28T09:32:22Z</dcterms:modified>
</cp:coreProperties>
</file>