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4"/>
  </p:notesMasterIdLst>
  <p:sldIdLst>
    <p:sldId id="302" r:id="rId4"/>
    <p:sldId id="299" r:id="rId5"/>
    <p:sldId id="268" r:id="rId6"/>
    <p:sldId id="282" r:id="rId7"/>
    <p:sldId id="283" r:id="rId8"/>
    <p:sldId id="277" r:id="rId9"/>
    <p:sldId id="263" r:id="rId10"/>
    <p:sldId id="279" r:id="rId11"/>
    <p:sldId id="284" r:id="rId12"/>
    <p:sldId id="285" r:id="rId13"/>
    <p:sldId id="286" r:id="rId14"/>
    <p:sldId id="290" r:id="rId15"/>
    <p:sldId id="280" r:id="rId16"/>
    <p:sldId id="287" r:id="rId17"/>
    <p:sldId id="266" r:id="rId18"/>
    <p:sldId id="292" r:id="rId19"/>
    <p:sldId id="293" r:id="rId20"/>
    <p:sldId id="265" r:id="rId21"/>
    <p:sldId id="294" r:id="rId22"/>
    <p:sldId id="295" r:id="rId23"/>
    <p:sldId id="297" r:id="rId24"/>
    <p:sldId id="296" r:id="rId25"/>
    <p:sldId id="288" r:id="rId26"/>
    <p:sldId id="289" r:id="rId27"/>
    <p:sldId id="301" r:id="rId28"/>
    <p:sldId id="275" r:id="rId29"/>
    <p:sldId id="298" r:id="rId30"/>
    <p:sldId id="305" r:id="rId31"/>
    <p:sldId id="291" r:id="rId32"/>
    <p:sldId id="300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59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522" y="-3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presProps" Target="pres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090EA-B6F5-4E5E-A229-DE22DCB3CAD6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62EB62-70FC-40B7-96AD-DB9722FF304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485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62EB62-70FC-40B7-96AD-DB9722FF3042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6D039-0C69-4600-BFB7-441CDF539EB1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3DA3E-AA1D-4FE4-97E4-BA50E7B52F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6D039-0C69-4600-BFB7-441CDF539EB1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3DA3E-AA1D-4FE4-97E4-BA50E7B52F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6D039-0C69-4600-BFB7-441CDF539EB1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3DA3E-AA1D-4FE4-97E4-BA50E7B52F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6D039-0C69-4600-BFB7-441CDF539EB1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3DA3E-AA1D-4FE4-97E4-BA50E7B52F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6D039-0C69-4600-BFB7-441CDF539EB1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3DA3E-AA1D-4FE4-97E4-BA50E7B52F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6D039-0C69-4600-BFB7-441CDF539EB1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3DA3E-AA1D-4FE4-97E4-BA50E7B52F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6D039-0C69-4600-BFB7-441CDF539EB1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3DA3E-AA1D-4FE4-97E4-BA50E7B52F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6D039-0C69-4600-BFB7-441CDF539EB1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3DA3E-AA1D-4FE4-97E4-BA50E7B52F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6D039-0C69-4600-BFB7-441CDF539EB1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3DA3E-AA1D-4FE4-97E4-BA50E7B52F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6D039-0C69-4600-BFB7-441CDF539EB1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3DA3E-AA1D-4FE4-97E4-BA50E7B52F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6D039-0C69-4600-BFB7-441CDF539EB1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3DA3E-AA1D-4FE4-97E4-BA50E7B52F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9088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7837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8981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608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166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1954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7281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492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0452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429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546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5630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68608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4464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0872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87386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733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103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7785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8385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8512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9721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6D039-0C69-4600-BFB7-441CDF539EB1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3DA3E-AA1D-4FE4-97E4-BA50E7B52F1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287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A50CC50-D835-4E75-AA56-4170A0A7E426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19.07.2022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FF952C7-6965-4D4B-A490-D01AC9563D2D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701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png"/><Relationship Id="rId3" Type="http://schemas.openxmlformats.org/officeDocument/2006/relationships/image" Target="../media/image35.emf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5" Type="http://schemas.openxmlformats.org/officeDocument/2006/relationships/image" Target="../media/image37.jpeg"/><Relationship Id="rId10" Type="http://schemas.openxmlformats.org/officeDocument/2006/relationships/image" Target="../media/image42.pn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8" name="Picture 4" descr="КАРТА ИЮНЬ 2004"/>
          <p:cNvPicPr>
            <a:picLocks noGrp="1" noChangeAspect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43213" y="1338719"/>
            <a:ext cx="6300787" cy="49688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9749" name="Oval 5"/>
          <p:cNvSpPr>
            <a:spLocks noChangeArrowheads="1"/>
          </p:cNvSpPr>
          <p:nvPr/>
        </p:nvSpPr>
        <p:spPr bwMode="auto">
          <a:xfrm>
            <a:off x="4284663" y="3357563"/>
            <a:ext cx="142875" cy="144462"/>
          </a:xfrm>
          <a:prstGeom prst="ellipse">
            <a:avLst/>
          </a:prstGeom>
          <a:solidFill>
            <a:srgbClr val="CC0000"/>
          </a:solidFill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2000" smtClean="0">
              <a:solidFill>
                <a:srgbClr val="000000"/>
              </a:solidFill>
            </a:endParaRPr>
          </a:p>
        </p:txBody>
      </p:sp>
      <p:sp>
        <p:nvSpPr>
          <p:cNvPr id="159750" name="Text Box 6"/>
          <p:cNvSpPr txBox="1">
            <a:spLocks noChangeArrowheads="1"/>
          </p:cNvSpPr>
          <p:nvPr/>
        </p:nvSpPr>
        <p:spPr bwMode="auto">
          <a:xfrm>
            <a:off x="4500563" y="3068638"/>
            <a:ext cx="16557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b="1" smtClean="0">
                <a:solidFill>
                  <a:srgbClr val="800000"/>
                </a:solidFill>
                <a:latin typeface="Times New Roman" pitchFamily="18" charset="0"/>
              </a:rPr>
              <a:t>Михайловск</a:t>
            </a:r>
          </a:p>
        </p:txBody>
      </p:sp>
      <p:pic>
        <p:nvPicPr>
          <p:cNvPr id="159751" name="Picture 7" descr="гор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2" t="66051" r="2402"/>
          <a:stretch>
            <a:fillRect/>
          </a:stretch>
        </p:blipFill>
        <p:spPr bwMode="auto">
          <a:xfrm>
            <a:off x="-1588" y="0"/>
            <a:ext cx="27003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6" name="Line 12"/>
          <p:cNvSpPr>
            <a:spLocks noChangeShapeType="1"/>
          </p:cNvSpPr>
          <p:nvPr/>
        </p:nvSpPr>
        <p:spPr bwMode="auto">
          <a:xfrm>
            <a:off x="0" y="908050"/>
            <a:ext cx="9144000" cy="0"/>
          </a:xfrm>
          <a:prstGeom prst="line">
            <a:avLst/>
          </a:prstGeom>
          <a:noFill/>
          <a:ln w="76200" cmpd="tri">
            <a:solidFill>
              <a:srgbClr val="0000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smtClean="0">
              <a:solidFill>
                <a:srgbClr val="000000"/>
              </a:solidFill>
            </a:endParaRPr>
          </a:p>
        </p:txBody>
      </p:sp>
      <p:sp>
        <p:nvSpPr>
          <p:cNvPr id="159758" name="Line 14"/>
          <p:cNvSpPr>
            <a:spLocks noChangeShapeType="1"/>
          </p:cNvSpPr>
          <p:nvPr/>
        </p:nvSpPr>
        <p:spPr bwMode="auto">
          <a:xfrm>
            <a:off x="0" y="1268413"/>
            <a:ext cx="9144000" cy="0"/>
          </a:xfrm>
          <a:prstGeom prst="line">
            <a:avLst/>
          </a:prstGeom>
          <a:noFill/>
          <a:ln w="76200" cmpd="tri">
            <a:solidFill>
              <a:srgbClr val="0000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smtClean="0">
              <a:solidFill>
                <a:srgbClr val="000000"/>
              </a:solidFill>
            </a:endParaRPr>
          </a:p>
        </p:txBody>
      </p:sp>
      <p:sp>
        <p:nvSpPr>
          <p:cNvPr id="159761" name="Oval 17"/>
          <p:cNvSpPr>
            <a:spLocks noChangeArrowheads="1"/>
          </p:cNvSpPr>
          <p:nvPr/>
        </p:nvSpPr>
        <p:spPr bwMode="auto">
          <a:xfrm flipH="1">
            <a:off x="3276600" y="1052513"/>
            <a:ext cx="73025" cy="73025"/>
          </a:xfrm>
          <a:prstGeom prst="ellipse">
            <a:avLst/>
          </a:prstGeom>
          <a:solidFill>
            <a:srgbClr val="000066"/>
          </a:solidFill>
          <a:ln w="9525">
            <a:solidFill>
              <a:srgbClr val="00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mtClean="0">
                <a:solidFill>
                  <a:srgbClr val="000000"/>
                </a:solidFill>
                <a:latin typeface="Tahoma" pitchFamily="34" charset="0"/>
              </a:rPr>
              <a:t>   </a:t>
            </a:r>
          </a:p>
        </p:txBody>
      </p:sp>
      <p:sp>
        <p:nvSpPr>
          <p:cNvPr id="159763" name="Oval 19"/>
          <p:cNvSpPr>
            <a:spLocks noChangeArrowheads="1"/>
          </p:cNvSpPr>
          <p:nvPr/>
        </p:nvSpPr>
        <p:spPr bwMode="auto">
          <a:xfrm flipH="1">
            <a:off x="7019925" y="1052513"/>
            <a:ext cx="73025" cy="73025"/>
          </a:xfrm>
          <a:prstGeom prst="ellipse">
            <a:avLst/>
          </a:prstGeom>
          <a:solidFill>
            <a:srgbClr val="000066"/>
          </a:solidFill>
          <a:ln w="9525">
            <a:solidFill>
              <a:srgbClr val="00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mtClean="0">
                <a:solidFill>
                  <a:srgbClr val="000000"/>
                </a:solidFill>
                <a:latin typeface="Tahoma" pitchFamily="34" charset="0"/>
              </a:rPr>
              <a:t> </a:t>
            </a:r>
          </a:p>
        </p:txBody>
      </p:sp>
      <p:sp>
        <p:nvSpPr>
          <p:cNvPr id="159764" name="Oval 20"/>
          <p:cNvSpPr>
            <a:spLocks noChangeArrowheads="1"/>
          </p:cNvSpPr>
          <p:nvPr/>
        </p:nvSpPr>
        <p:spPr bwMode="auto">
          <a:xfrm flipH="1">
            <a:off x="9070975" y="1052513"/>
            <a:ext cx="73025" cy="73025"/>
          </a:xfrm>
          <a:prstGeom prst="ellipse">
            <a:avLst/>
          </a:prstGeom>
          <a:solidFill>
            <a:srgbClr val="000066"/>
          </a:solidFill>
          <a:ln w="9525">
            <a:solidFill>
              <a:srgbClr val="00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  <a:latin typeface="Tahoma" pitchFamily="34" charset="0"/>
            </a:endParaRPr>
          </a:p>
        </p:txBody>
      </p:sp>
      <p:sp>
        <p:nvSpPr>
          <p:cNvPr id="159765" name="Text Box 21"/>
          <p:cNvSpPr txBox="1">
            <a:spLocks noChangeArrowheads="1"/>
          </p:cNvSpPr>
          <p:nvPr/>
        </p:nvSpPr>
        <p:spPr bwMode="auto">
          <a:xfrm>
            <a:off x="0" y="908050"/>
            <a:ext cx="3203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sz="1400" b="1" smtClean="0">
                <a:solidFill>
                  <a:srgbClr val="000066"/>
                </a:solidFill>
              </a:rPr>
              <a:t>ФЗ </a:t>
            </a:r>
            <a:r>
              <a:rPr lang="ru-RU" sz="1200" b="1" smtClean="0">
                <a:solidFill>
                  <a:srgbClr val="000066"/>
                </a:solidFill>
              </a:rPr>
              <a:t>№ 273</a:t>
            </a:r>
            <a:r>
              <a:rPr lang="ru-RU" sz="1400" b="1" smtClean="0">
                <a:solidFill>
                  <a:srgbClr val="000066"/>
                </a:solidFill>
              </a:rPr>
              <a:t> «Об образовании в РФ»</a:t>
            </a:r>
          </a:p>
        </p:txBody>
      </p:sp>
      <p:sp>
        <p:nvSpPr>
          <p:cNvPr id="2060" name="Text Box 22"/>
          <p:cNvSpPr txBox="1">
            <a:spLocks noChangeArrowheads="1"/>
          </p:cNvSpPr>
          <p:nvPr/>
        </p:nvSpPr>
        <p:spPr bwMode="auto">
          <a:xfrm>
            <a:off x="3492500" y="908050"/>
            <a:ext cx="3455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ru-RU" sz="1800" smtClean="0">
              <a:solidFill>
                <a:srgbClr val="000000"/>
              </a:solidFill>
              <a:latin typeface="Tahoma" pitchFamily="34" charset="0"/>
            </a:endParaRPr>
          </a:p>
        </p:txBody>
      </p:sp>
      <p:sp>
        <p:nvSpPr>
          <p:cNvPr id="159767" name="Text Box 23"/>
          <p:cNvSpPr txBox="1">
            <a:spLocks noChangeArrowheads="1"/>
          </p:cNvSpPr>
          <p:nvPr/>
        </p:nvSpPr>
        <p:spPr bwMode="auto">
          <a:xfrm>
            <a:off x="3563938" y="908050"/>
            <a:ext cx="352901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sz="1200" b="1" smtClean="0">
                <a:solidFill>
                  <a:srgbClr val="000066"/>
                </a:solidFill>
              </a:rPr>
              <a:t>Концепция математического образования</a:t>
            </a:r>
          </a:p>
        </p:txBody>
      </p:sp>
      <p:sp>
        <p:nvSpPr>
          <p:cNvPr id="159768" name="Text Box 24"/>
          <p:cNvSpPr txBox="1">
            <a:spLocks noChangeArrowheads="1"/>
          </p:cNvSpPr>
          <p:nvPr/>
        </p:nvSpPr>
        <p:spPr bwMode="auto">
          <a:xfrm>
            <a:off x="7092950" y="908050"/>
            <a:ext cx="20510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sz="1200" b="1" smtClean="0">
                <a:solidFill>
                  <a:srgbClr val="000066"/>
                </a:solidFill>
              </a:rPr>
              <a:t>Профстандарт педагога</a:t>
            </a:r>
          </a:p>
        </p:txBody>
      </p:sp>
      <p:sp>
        <p:nvSpPr>
          <p:cNvPr id="159769" name="Text Box 25"/>
          <p:cNvSpPr txBox="1">
            <a:spLocks noChangeArrowheads="1"/>
          </p:cNvSpPr>
          <p:nvPr/>
        </p:nvSpPr>
        <p:spPr bwMode="auto">
          <a:xfrm>
            <a:off x="9756775" y="908050"/>
            <a:ext cx="2089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sz="1600" b="1" smtClean="0">
                <a:solidFill>
                  <a:srgbClr val="000066"/>
                </a:solidFill>
              </a:rPr>
              <a:t>ФГОС</a:t>
            </a:r>
          </a:p>
        </p:txBody>
      </p:sp>
      <p:sp>
        <p:nvSpPr>
          <p:cNvPr id="2064" name="Text Box 26"/>
          <p:cNvSpPr txBox="1">
            <a:spLocks noChangeArrowheads="1"/>
          </p:cNvSpPr>
          <p:nvPr/>
        </p:nvSpPr>
        <p:spPr bwMode="auto">
          <a:xfrm>
            <a:off x="2647637" y="0"/>
            <a:ext cx="5004448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Кафедра точных наук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МБОУ «СОШ №30» города Михайловска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800" dirty="0" smtClean="0">
              <a:solidFill>
                <a:srgbClr val="000000"/>
              </a:solidFill>
            </a:endParaRPr>
          </a:p>
        </p:txBody>
      </p:sp>
      <p:sp>
        <p:nvSpPr>
          <p:cNvPr id="2066" name="Text Box 28"/>
          <p:cNvSpPr txBox="1">
            <a:spLocks noChangeArrowheads="1"/>
          </p:cNvSpPr>
          <p:nvPr/>
        </p:nvSpPr>
        <p:spPr bwMode="auto">
          <a:xfrm>
            <a:off x="5004048" y="6077982"/>
            <a:ext cx="70403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800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 2022</a:t>
            </a:r>
          </a:p>
        </p:txBody>
      </p:sp>
      <p:sp>
        <p:nvSpPr>
          <p:cNvPr id="2067" name="Text Box 29"/>
          <p:cNvSpPr txBox="1">
            <a:spLocks noChangeArrowheads="1"/>
          </p:cNvSpPr>
          <p:nvPr/>
        </p:nvSpPr>
        <p:spPr bwMode="auto">
          <a:xfrm>
            <a:off x="735013" y="255588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pic>
        <p:nvPicPr>
          <p:cNvPr id="2068" name="Picture 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413" y="0"/>
            <a:ext cx="763587" cy="88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472124" y="1700808"/>
            <a:ext cx="2872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8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dirty="0">
              <a:solidFill>
                <a:srgbClr val="008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63938" y="1994118"/>
            <a:ext cx="495443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МИР 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VUCA. В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ек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технологий.</a:t>
            </a:r>
          </a:p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Век исследований.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83313" y="4299942"/>
            <a:ext cx="240251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Учитель математики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Шевченко Галина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Геннадьевна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7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9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9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9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59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9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9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7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50" autoRev="1" fill="hold"/>
                                        <p:tgtEl>
                                          <p:spTgt spid="159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6" dur="250" autoRev="1" fill="hold"/>
                                        <p:tgtEl>
                                          <p:spTgt spid="159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" dur="250" autoRev="1" fill="hold"/>
                                        <p:tgtEl>
                                          <p:spTgt spid="159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50" autoRev="1" fill="hold"/>
                                        <p:tgtEl>
                                          <p:spTgt spid="159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autoRev="1" fill="hold"/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hold"/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hold"/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hold"/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1597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" dur="indefinite"/>
                                        <p:tgtEl>
                                          <p:spTgt spid="159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1597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159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9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59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59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59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4" presetID="35" presetClass="path" presetSubtype="0" repeatCount="indefinite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55" dur="2000" fill="hold"/>
                                        <p:tgtEl>
                                          <p:spTgt spid="1597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35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57" dur="2000" fill="hold"/>
                                        <p:tgtEl>
                                          <p:spTgt spid="1597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35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L -0.25 -2.22222E-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1597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35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1 -0.00023 L -0.3151 -0.00023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597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35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-0.25 -2.22222E-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1597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35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rAng="0" ptsTypes="">
                                      <p:cBhvr>
                                        <p:cTn id="65" dur="2000" fill="hold"/>
                                        <p:tgtEl>
                                          <p:spTgt spid="1597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35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7" dur="2000" fill="hold"/>
                                        <p:tgtEl>
                                          <p:spTgt spid="1597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49" grpId="0" animBg="1"/>
      <p:bldP spid="159749" grpId="1" animBg="1"/>
      <p:bldP spid="159756" grpId="0" animBg="1"/>
      <p:bldP spid="15975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avatars.mds.yandex.net/get-zen_doc/4756594/pub_6023c7dfd6ee57324989002e_6023cc96ff10a0463726a2fb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7959601" cy="447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772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Мир 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VUCA –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мир новой «нормальности»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ВЫЗОВ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olatility –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изменчивость </a:t>
            </a:r>
          </a:p>
          <a:p>
            <a:pPr>
              <a:spcBef>
                <a:spcPts val="0"/>
              </a:spcBef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ncertainty-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неопределенность</a:t>
            </a:r>
          </a:p>
          <a:p>
            <a:pPr>
              <a:spcBef>
                <a:spcPts val="0"/>
              </a:spcBef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omplexity-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сложность</a:t>
            </a:r>
          </a:p>
          <a:p>
            <a:pPr>
              <a:spcBef>
                <a:spcPts val="0"/>
              </a:spcBef>
            </a:pP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mbiquity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неоднозначность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4"/>
          </p:nvPr>
        </p:nvSpPr>
        <p:spPr>
          <a:xfrm>
            <a:off x="4067944" y="2174875"/>
            <a:ext cx="4824535" cy="3951288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ision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иметь видение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коммуникации+вера+фокуса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nderstanding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понимание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любобытство+эмпатия+открытый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ум)</a:t>
            </a:r>
          </a:p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larity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ясность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упрощение+интуация+системное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мышление)</a:t>
            </a:r>
          </a:p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gility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-хватка, прыть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решительность+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инновационность+сотрудничество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Человек имеющий этот ответ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Умеет при столкновении с хаосом становиться лучше прежнего, эволюционировать и развиваться.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s://i.pinimg.com/originals/1f/90/b5/1f90b5832c39aab5ea5bf9b2e8c8318f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437112"/>
            <a:ext cx="367240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95736" y="692696"/>
            <a:ext cx="46555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VUKA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Что это значит?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7408" y="1412776"/>
            <a:ext cx="72106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2400" b="1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1.    </a:t>
            </a:r>
            <a:r>
              <a:rPr lang="ru-RU" sz="2400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Высокая </a:t>
            </a:r>
            <a:r>
              <a:rPr lang="ru-RU" sz="2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скорость появления новой информации </a:t>
            </a:r>
            <a:endParaRPr lang="ru-RU" sz="2400" kern="0" dirty="0" smtClean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   и </a:t>
            </a:r>
            <a:r>
              <a:rPr lang="ru-RU" sz="2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устаревания </a:t>
            </a:r>
            <a:r>
              <a:rPr lang="ru-RU" sz="2400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имеющейся.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67408" y="2243773"/>
            <a:ext cx="77398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90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всей имеющейся в мире информации появилось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последние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года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!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7408" y="3070465"/>
            <a:ext cx="8376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это значит, что мир и его контент, существовавший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2-3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года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назад, уже устарел: устарели его нормы, идеи,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знания.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7408" y="4293096"/>
            <a:ext cx="82900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населения планеты обеспечены мобильной связью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причем доступ к чистой воде имеет намного меньше людей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05607" y="5142349"/>
            <a:ext cx="8006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Постоянно появляются новые профессии и быстро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становятся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востребованными и высокооплачиваемыми.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03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332656"/>
            <a:ext cx="8856984" cy="626469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2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Учиться, учиться и </a:t>
            </a:r>
            <a:r>
              <a:rPr lang="ru-RU" sz="32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учиться!</a:t>
            </a:r>
          </a:p>
          <a:p>
            <a:pPr marL="45720" indent="0" algn="ctr">
              <a:buNone/>
            </a:pPr>
            <a:endParaRPr lang="ru-RU" sz="3200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385" y="4267200"/>
            <a:ext cx="57150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50" y="1844824"/>
            <a:ext cx="3229835" cy="2422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80728"/>
            <a:ext cx="2664296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4075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491" y="836713"/>
            <a:ext cx="9077987" cy="5182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05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192" y="1863160"/>
            <a:ext cx="9252520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PISA - крупнейшая международная программа по оценке учебных достижений (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Programme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International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Student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Assessment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которая реализуется под эгидой Организации экономического сотрудничества и развития (ОЭСР). Исследование проводится циклами раз в три года среди 15-летних школьников по всему миру: проверяется их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математическая и естественнонаучная грамотность, а также грамотность чтения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 2015 года в исследование включено изучение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финансовой грамотности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Участники Управляющего совета PISA в рамках своей 46 встречи обсудили концепцию нового цикла исследования, который пройдет в 2021 году: основное внимание в нем будет уделено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математической грамотности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а в качестве дополнительного направления впервые будет исследоваться </a:t>
            </a:r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креативность мышления обучающихся</a:t>
            </a:r>
            <a:r>
              <a:rPr lang="en-US" sz="2000" b="1" u="sng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Исследование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креативного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мышления станет новым дополнительным направлением с 2021 года, а </a:t>
            </a: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 2024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года секретариат ОЭСР предложил исследовать в рамках PISA уровень владения 15-летними обучающимися </a:t>
            </a:r>
            <a:r>
              <a:rPr lang="ru-RU" sz="2000" b="1" i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иностранными языками</a:t>
            </a:r>
            <a:r>
              <a:rPr lang="ru-RU" b="1" i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b="1" dirty="0"/>
          </a:p>
        </p:txBody>
      </p:sp>
      <p:pic>
        <p:nvPicPr>
          <p:cNvPr id="4" name="Рисунок 3" descr="https://egov-buryatia.ru/upload/iblock/1da/1da30ce51faeab8b750643d6aabea87f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8424936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2022g.ru/wp-content/uploads/2021/03/pisa-studi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742" y="230671"/>
            <a:ext cx="2347565" cy="1728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98" y="2613268"/>
            <a:ext cx="8800925" cy="3662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28155" y="5445224"/>
            <a:ext cx="4563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Руководитель </a:t>
            </a:r>
            <a:r>
              <a:rPr lang="ru-RU" sz="2400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Роспотребнадзора</a:t>
            </a:r>
            <a:endParaRPr lang="ru-RU" sz="2400" i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Анзор</a:t>
            </a:r>
            <a:r>
              <a:rPr lang="ru-RU" sz="24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Музаев</a:t>
            </a:r>
            <a:endParaRPr lang="ru-RU" sz="24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AutoShape 2" descr="https://storage.myseldon.com/news_pict_BF/BF7815AA44D63ABB4B70D458A22629C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torage.myseldon.com/news_pict_BF/BF7815AA44D63ABB4B70D458A22629C1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https://storage.myseldon.com/news_pict_BF/BF7815AA44D63ABB4B70D458A22629C1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https://storage.myseldon.com/news_pict_BF/BF7815AA44D63ABB4B70D458A22629C1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0" descr="https://storage.myseldon.com/news_pict_BF/BF7815AA44D63ABB4B70D458A22629C1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2" descr="https://storage.myseldon.com/news_pict_BF/BF7815AA44D63ABB4B70D458A22629C1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14" descr="https://storage.myseldon.com/news_pict_BF/BF7815AA44D63ABB4B70D458A22629C1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16" descr="https://storage.myseldon.com/news_pict_BF/BF7815AA44D63ABB4B70D458A22629C1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18" descr="https://storage.myseldon.com/news_pict_BF/BF7815AA44D63ABB4B70D458A22629C1"/>
          <p:cNvSpPr>
            <a:spLocks noChangeAspect="1" noChangeArrowheads="1"/>
          </p:cNvSpPr>
          <p:nvPr/>
        </p:nvSpPr>
        <p:spPr bwMode="auto">
          <a:xfrm>
            <a:off x="6876256" y="278092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20" descr="https://storage.myseldon.com/news_pict_BF/BF7815AA44D63ABB4B70D458A22629C1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70" name="Picture 22" descr="https://s14.stc.all.kpcdn.net/share/i/12/11419864/inx960x6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58751" y="190610"/>
            <a:ext cx="2652379" cy="1768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58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2022g.ru/wp-content/uploads/2021/03/article5c9a3fa70599c2.8585464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975" y="1366202"/>
            <a:ext cx="7336155" cy="412559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339752" y="476672"/>
            <a:ext cx="45406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PISA + 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КРЕАТИВ = ???</a:t>
            </a:r>
            <a:endParaRPr lang="ru-RU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84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39450" y="836400"/>
            <a:ext cx="8072437" cy="4587875"/>
            <a:chOff x="609" y="1079"/>
            <a:chExt cx="12714" cy="7223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" y="1079"/>
              <a:ext cx="12714" cy="7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0" name="Picture 4" descr="http://i.bosscdn.com/product/c7/c7/08/bec4de3f20a54ae197bdaaf6ae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93" y="2121"/>
              <a:ext cx="3440" cy="4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6" y="1684337"/>
            <a:ext cx="9042400" cy="348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32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ytimg.com/vi/5HiXthUs_34/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92696"/>
            <a:ext cx="8352928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0508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ib.reshim.su/_ld/0/6769738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53" y="716680"/>
            <a:ext cx="9018999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51720" y="255015"/>
            <a:ext cx="50660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ЕГЭ – ПРОФИЛЬНЫЙ УРОВЕНЬ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07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1412776"/>
            <a:ext cx="7424116" cy="481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75" y="404664"/>
            <a:ext cx="8856984" cy="663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544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libcat.ru/uploads/posts/book/karel-chapek-po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24704"/>
            <a:ext cx="2952328" cy="413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4056" y="906277"/>
            <a:ext cx="2806204" cy="3710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877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67544" y="1611664"/>
            <a:ext cx="8229600" cy="4525963"/>
          </a:xfrm>
        </p:spPr>
        <p:txBody>
          <a:bodyPr>
            <a:normAutofit/>
          </a:bodyPr>
          <a:lstStyle/>
          <a:p>
            <a:endParaRPr lang="ru-RU" sz="2800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16149"/>
            <a:ext cx="7704856" cy="573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pbs.twimg.com/media/CplPpnqVYAAiZl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52736"/>
            <a:ext cx="7884876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10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2032" y="310743"/>
            <a:ext cx="8785225" cy="6652592"/>
            <a:chOff x="847" y="481"/>
            <a:chExt cx="12987" cy="7223"/>
          </a:xfrm>
        </p:grpSpPr>
        <p:pic>
          <p:nvPicPr>
            <p:cNvPr id="8195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7" y="480"/>
              <a:ext cx="12714" cy="7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96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27" y="2968"/>
              <a:ext cx="4407" cy="4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TextBox 2"/>
          <p:cNvSpPr txBox="1"/>
          <p:nvPr/>
        </p:nvSpPr>
        <p:spPr>
          <a:xfrm>
            <a:off x="611560" y="908720"/>
            <a:ext cx="43186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ИЗОБРАЖЕНО?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8738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61035" y="764704"/>
            <a:ext cx="2486025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763688" y="4113076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асставьте знаки между цифрами 7, 8 так, чтобы в результате получить число в интервале от 7 и до 8.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85" y="1445904"/>
            <a:ext cx="8762293" cy="5324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03848" y="548680"/>
            <a:ext cx="22172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7635"/>
                </a:solidFill>
                <a:latin typeface="Times New Roman" pitchFamily="18" charset="0"/>
                <a:cs typeface="Times New Roman" pitchFamily="18" charset="0"/>
              </a:rPr>
              <a:t>СКРЕПКА</a:t>
            </a:r>
            <a:endParaRPr lang="ru-RU" sz="3200" b="1" dirty="0">
              <a:solidFill>
                <a:srgbClr val="00763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1822"/>
            <a:ext cx="9048750" cy="16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-33396"/>
            <a:ext cx="1993900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3766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23528" y="1196752"/>
            <a:ext cx="8072437" cy="4586287"/>
            <a:chOff x="847" y="481"/>
            <a:chExt cx="12714" cy="7223"/>
          </a:xfrm>
        </p:grpSpPr>
        <p:pic>
          <p:nvPicPr>
            <p:cNvPr id="10243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7" y="480"/>
              <a:ext cx="12714" cy="7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44" name="Picture 4" descr="https://7gy.ru/images/gdz/6-mat-merz-uch/39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5" y="3074"/>
              <a:ext cx="5888" cy="4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5993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63888" y="404664"/>
            <a:ext cx="32221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5696"/>
                </a:solidFill>
                <a:latin typeface="Times New Roman" pitchFamily="18" charset="0"/>
                <a:cs typeface="Times New Roman" pitchFamily="18" charset="0"/>
              </a:rPr>
              <a:t>Задача «Конфеты»</a:t>
            </a:r>
            <a:endParaRPr lang="ru-RU" sz="2800" b="1" dirty="0">
              <a:solidFill>
                <a:srgbClr val="00569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6" y="1306513"/>
            <a:ext cx="9048750" cy="424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557016" y="5570855"/>
            <a:ext cx="4388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предложил изобретатель 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02765"/>
            <a:ext cx="1284015" cy="653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74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45" y="288720"/>
            <a:ext cx="90487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2" y="1916832"/>
            <a:ext cx="9048750" cy="80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306896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 ТРИЗ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развитие гибкого мышления и фантазии, способности решать сложные задачи изящным и эффективным способами.</a:t>
            </a:r>
          </a:p>
        </p:txBody>
      </p:sp>
      <p:pic>
        <p:nvPicPr>
          <p:cNvPr id="11272" name="Picture 8" descr="https://komfort-air.ru/wp-content/uploads/2020/04/%D0%BB%D0%BE%D0%B3%D0%BE%D1%82%D0%B8%D0%BF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546" y="3073129"/>
            <a:ext cx="1943772" cy="1017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https://10wallpaper.com/wallpaper/2560x1600/1510/Gillette_logo-Brand_Desktop_Wallpaper_2560x16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136" y="1289428"/>
            <a:ext cx="1810336" cy="1131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6" name="Picture 12" descr="https://avatars.mds.yandex.net/get-zen_doc/1587012/pub_5dfa327c98930900b68ce6ff_5dfa328998930900b68ce701/scale_120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37112"/>
            <a:ext cx="1876964" cy="125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8" name="Picture 14" descr="https://pluspng.com/img-png/download-boeing-logo-png-boeing-logos-411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416192"/>
            <a:ext cx="2235156" cy="1222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0" name="Picture 16" descr="https://img.tehnomaks.ru/img/prod/full/1550505579_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814" y="4509120"/>
            <a:ext cx="2322369" cy="1148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2" name="Picture 18" descr="https://a.d-cd.net/fVAAAgB3feA-96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974" y="1772452"/>
            <a:ext cx="1944216" cy="1093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6" name="Picture 22" descr="https://e7.pngegg.com/pngimages/10/995/png-clipart-toyota-celica-car-toyota-hiace-logo-toyota-vigo-emblem-trademark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068959"/>
            <a:ext cx="1656184" cy="107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8" name="Picture 24" descr="https://mir-s3-cdn-cf.behance.net/project_modules/1400_opt_1/9715453779408.562d624b7f61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895" y="5698701"/>
            <a:ext cx="1786672" cy="114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90" name="Picture 26" descr="https://1000logos.net/wp-content/uploads/2017/02/HP-symbol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069" y="88112"/>
            <a:ext cx="1811820" cy="1201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92" name="Picture 28" descr="https://pbs.twimg.com/media/EbuNk3AWsAUczW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8126" y="5698702"/>
            <a:ext cx="2041456" cy="1159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209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267512"/>
            <a:ext cx="9042400" cy="640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54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692696"/>
            <a:ext cx="9042400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496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51720" y="40466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Упражнение для менеджеров «Принцесса и крестьянин»</a:t>
            </a:r>
            <a:endParaRPr 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57561"/>
            <a:ext cx="8645361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025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10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268760"/>
            <a:ext cx="5682900" cy="431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Прямоугольник 12"/>
          <p:cNvSpPr>
            <a:spLocks noChangeArrowheads="1"/>
          </p:cNvSpPr>
          <p:nvPr/>
        </p:nvSpPr>
        <p:spPr bwMode="auto">
          <a:xfrm>
            <a:off x="1246476" y="269876"/>
            <a:ext cx="7336909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Критерии </a:t>
            </a:r>
            <a:r>
              <a:rPr lang="ru-RU" sz="4000" b="1" dirty="0" err="1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креативности</a:t>
            </a:r>
            <a:r>
              <a:rPr lang="ru-RU" sz="40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037950" y="1576389"/>
            <a:ext cx="29985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ru-RU" sz="24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Абстрактность 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508105" y="3068961"/>
            <a:ext cx="33843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ru-RU" sz="24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Независимость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652121" y="5100639"/>
            <a:ext cx="32403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ru-RU" sz="24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Метафоричность 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987824" y="6096001"/>
            <a:ext cx="316835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ru-RU" sz="24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Разработанность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51520" y="5143501"/>
            <a:ext cx="316835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ru-RU" sz="24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Оригинальность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82086" y="3321051"/>
            <a:ext cx="18296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ru-RU" sz="24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Гибкость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65583" y="1612901"/>
            <a:ext cx="253826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ru-RU" sz="24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Открытость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fs.znanio.ru/d5af0e/f7/97/ae51a98ac21f471250fe87dac35ad456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14724"/>
            <a:ext cx="9036496" cy="514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9844"/>
            <a:ext cx="2214116" cy="1774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19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dn.gdz4you.com/files/slides/35c/6b8d6c52faa3d1b0ea0016541839a3e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061" y="764704"/>
            <a:ext cx="9350581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59832" y="179929"/>
            <a:ext cx="3419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ТАВТОГРАММА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60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www.b17.ru/foto/uploaded/upl_1583400939_2062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8640"/>
            <a:ext cx="6624736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95736" y="4654876"/>
            <a:ext cx="52179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/>
              <a:buChar char="•"/>
            </a:pPr>
            <a:r>
              <a:rPr lang="ru-RU" b="1" dirty="0">
                <a:solidFill>
                  <a:prstClr val="black"/>
                </a:solidFill>
              </a:rPr>
              <a:t>Родился: </a:t>
            </a:r>
            <a:r>
              <a:rPr lang="ru-RU" dirty="0">
                <a:solidFill>
                  <a:prstClr val="black"/>
                </a:solidFill>
              </a:rPr>
              <a:t>7 марта 1897 г., </a:t>
            </a:r>
            <a:r>
              <a:rPr lang="ru-RU" dirty="0" err="1">
                <a:solidFill>
                  <a:prstClr val="black"/>
                </a:solidFill>
              </a:rPr>
              <a:t>Маркетт</a:t>
            </a:r>
            <a:r>
              <a:rPr lang="ru-RU" dirty="0">
                <a:solidFill>
                  <a:prstClr val="black"/>
                </a:solidFill>
              </a:rPr>
              <a:t>, Небраска, США</a:t>
            </a:r>
          </a:p>
          <a:p>
            <a:pPr>
              <a:buFont typeface="Arial"/>
              <a:buChar char="•"/>
            </a:pPr>
            <a:r>
              <a:rPr lang="ru-RU" b="1" dirty="0">
                <a:solidFill>
                  <a:prstClr val="black"/>
                </a:solidFill>
              </a:rPr>
              <a:t>Умер: </a:t>
            </a:r>
            <a:r>
              <a:rPr lang="ru-RU" dirty="0">
                <a:solidFill>
                  <a:prstClr val="black"/>
                </a:solidFill>
              </a:rPr>
              <a:t>26 ноября 1987 г</a:t>
            </a:r>
            <a:r>
              <a:rPr lang="ru-RU" dirty="0" smtClean="0">
                <a:solidFill>
                  <a:prstClr val="black"/>
                </a:solidFill>
              </a:rPr>
              <a:t>., </a:t>
            </a:r>
            <a:r>
              <a:rPr lang="ru-RU" dirty="0">
                <a:solidFill>
                  <a:prstClr val="black"/>
                </a:solidFill>
              </a:rPr>
              <a:t>Лос-Анджелес, США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9592" y="5877272"/>
            <a:ext cx="7553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Интеллект</a:t>
            </a: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Память. Мышление. Внимание. Творчество. Темперамент.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73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260648"/>
            <a:ext cx="8352928" cy="5904656"/>
          </a:xfrm>
        </p:spPr>
        <p:txBody>
          <a:bodyPr/>
          <a:lstStyle/>
          <a:p>
            <a:pPr marL="45720" indent="0" algn="ctr">
              <a:buNone/>
            </a:pP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Наверх </a:t>
            </a:r>
            <a:r>
              <a:rPr lang="ru-RU" sz="28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поднимется только тот, кто готов меняться, учиться, 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развиваться!</a:t>
            </a:r>
            <a:endParaRPr lang="ru-RU" sz="28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85610"/>
            <a:ext cx="3085415" cy="428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76872"/>
            <a:ext cx="2713484" cy="2713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269" y="1397943"/>
            <a:ext cx="9401176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9504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834</TotalTime>
  <Words>412</Words>
  <Application>Microsoft Office PowerPoint</Application>
  <PresentationFormat>Экран (4:3)</PresentationFormat>
  <Paragraphs>70</Paragraphs>
  <Slides>30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30</vt:i4>
      </vt:variant>
    </vt:vector>
  </HeadingPairs>
  <TitlesOfParts>
    <vt:vector size="33" baseType="lpstr">
      <vt:lpstr>Тема Office</vt:lpstr>
      <vt:lpstr>Воздушный поток</vt:lpstr>
      <vt:lpstr>1_Воздушный поток</vt:lpstr>
      <vt:lpstr>Презентация PowerPoint</vt:lpstr>
      <vt:lpstr>Презентация PowerPoint</vt:lpstr>
      <vt:lpstr>Мир VUCA – мир новой «нормальности»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Dima</cp:lastModifiedBy>
  <cp:revision>41</cp:revision>
  <dcterms:created xsi:type="dcterms:W3CDTF">2020-08-25T17:23:59Z</dcterms:created>
  <dcterms:modified xsi:type="dcterms:W3CDTF">2022-07-19T11:54:45Z</dcterms:modified>
</cp:coreProperties>
</file>