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88" r:id="rId3"/>
    <p:sldId id="289" r:id="rId4"/>
    <p:sldId id="256" r:id="rId5"/>
    <p:sldId id="287" r:id="rId6"/>
    <p:sldId id="290" r:id="rId7"/>
    <p:sldId id="267" r:id="rId8"/>
    <p:sldId id="291" r:id="rId9"/>
    <p:sldId id="292" r:id="rId10"/>
    <p:sldId id="293" r:id="rId11"/>
    <p:sldId id="295" r:id="rId12"/>
    <p:sldId id="296" r:id="rId13"/>
    <p:sldId id="294" r:id="rId14"/>
    <p:sldId id="270" r:id="rId15"/>
    <p:sldId id="297" r:id="rId16"/>
    <p:sldId id="298" r:id="rId17"/>
    <p:sldId id="299" r:id="rId18"/>
    <p:sldId id="301" r:id="rId19"/>
    <p:sldId id="258" r:id="rId20"/>
    <p:sldId id="302" r:id="rId21"/>
    <p:sldId id="303" r:id="rId22"/>
    <p:sldId id="279" r:id="rId23"/>
    <p:sldId id="283" r:id="rId24"/>
    <p:sldId id="280" r:id="rId25"/>
    <p:sldId id="284" r:id="rId26"/>
    <p:sldId id="282" r:id="rId27"/>
    <p:sldId id="281" r:id="rId28"/>
    <p:sldId id="304" r:id="rId29"/>
    <p:sldId id="305" r:id="rId30"/>
    <p:sldId id="306" r:id="rId31"/>
    <p:sldId id="307" r:id="rId32"/>
    <p:sldId id="286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642" autoAdjust="0"/>
  </p:normalViewPr>
  <p:slideViewPr>
    <p:cSldViewPr>
      <p:cViewPr varScale="1">
        <p:scale>
          <a:sx n="73" d="100"/>
          <a:sy n="73" d="100"/>
        </p:scale>
        <p:origin x="-12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5053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89262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07086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93544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6205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69237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24271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16567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27385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34406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97806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70146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1234\Desktop\&#1043;&#1054;&#1051;%20&#1083;&#1077;&#1090;&#1086;\&#1043;&#1054;&#1051;%202022\&#1054;&#1053;&#1051;&#1040;&#1049;&#1050;&#1040;\&#1050;&#1072;&#1082;%20&#1091;&#1089;&#1090;&#1088;&#1086;&#1077;&#1085;%20&#1080;&#1085;&#1090;&#1077;&#1088;&#1085;&#1077;&#1090;_%20&#1050;&#1090;&#1086;%20&#1077;&#1075;&#1086;%20&#1089;&#1086;&#1079;&#1076;&#1072;&#1083;_%20&#1057;&#1101;&#1084;%20&#1074;%20&#1073;&#1086;&#1083;&#1100;&#1096;&#1086;&#1084;%20&#1075;&#1086;&#1088;&#1086;&#1076;&#1077;!%20%20(&#1040;&#1085;&#1080;&#1084;&#1072;&#1094;&#1080;&#1086;&#1085;&#1085;&#1099;&#1081;%20&#1084;&#1091;&#1083;&#1100;&#1090;&#1092;&#1080;&#1083;&#1100;&#1084;).mp4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ru.wikipedia.org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371600" y="6021288"/>
            <a:ext cx="6400800" cy="648072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Костромской проспект, дом 7</a:t>
            </a:r>
          </a:p>
          <a:p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Тел: (812)553-18-75</a:t>
            </a:r>
          </a:p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0" y="908050"/>
            <a:ext cx="9144000" cy="51133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67544" y="260648"/>
            <a:ext cx="82809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Центр психолого-педагогической, медицинской и социальной помощи Выборгского района г. Санкт-Петербурга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97152"/>
            <a:ext cx="7886700" cy="1325563"/>
          </a:xfrm>
        </p:spPr>
        <p:txBody>
          <a:bodyPr>
            <a:noAutofit/>
          </a:bodyPr>
          <a:lstStyle/>
          <a:p>
            <a:pPr algn="just"/>
            <a:r>
              <a:rPr lang="ru-RU" sz="2400" dirty="0"/>
              <a:t>В один прекрасный летний день хозяин выгуливал свою собаку Лайку в лесу. Собака была очень молодая, и ей было весело гоняться за кроликами. Один из кроликов заскочил в нору, и наша Лайка немедленно отправилась за ним…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038" y="8384"/>
            <a:ext cx="5741741" cy="434947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84740" y="1268760"/>
            <a:ext cx="3259260" cy="1941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6334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36096" y="24011"/>
            <a:ext cx="3676228" cy="2396877"/>
          </a:xfrm>
        </p:spPr>
        <p:txBody>
          <a:bodyPr>
            <a:noAutofit/>
          </a:bodyPr>
          <a:lstStyle/>
          <a:p>
            <a:r>
              <a:rPr lang="ru-RU" sz="2000" dirty="0" smtClean="0"/>
              <a:t>Однако, вместо темной норы она оказалась в необычном месте. Ее окружали слова, цифры и картинки. Лайка очень испугалась и хотела вернуться, но выход найти не смогла.</a:t>
            </a:r>
            <a:endParaRPr lang="ru-RU" sz="2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02188" y="3558580"/>
            <a:ext cx="3218284" cy="321828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01409" y="322807"/>
            <a:ext cx="1511939" cy="223132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166" y="24010"/>
            <a:ext cx="3461763" cy="282892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2788" y="3573016"/>
            <a:ext cx="504056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2000" dirty="0" smtClean="0">
                <a:latin typeface="+mj-lt"/>
                <a:ea typeface="+mj-ea"/>
                <a:cs typeface="+mj-cs"/>
              </a:rPr>
              <a:t>Эй, </a:t>
            </a:r>
            <a:r>
              <a:rPr lang="ru-RU" sz="2000" dirty="0">
                <a:latin typeface="+mj-lt"/>
                <a:ea typeface="+mj-ea"/>
                <a:cs typeface="+mj-cs"/>
              </a:rPr>
              <a:t>ты кто?</a:t>
            </a:r>
          </a:p>
          <a:p>
            <a:r>
              <a:rPr lang="ru-RU" sz="2000" dirty="0">
                <a:latin typeface="+mj-lt"/>
                <a:ea typeface="+mj-ea"/>
                <a:cs typeface="+mj-cs"/>
              </a:rPr>
              <a:t>Лайка оглянулась, и увидела рядом предмет, похожий на лупу.</a:t>
            </a: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+mj-lt"/>
                <a:ea typeface="+mj-ea"/>
                <a:cs typeface="+mj-cs"/>
              </a:rPr>
              <a:t>Я </a:t>
            </a:r>
            <a:r>
              <a:rPr lang="ru-RU" sz="2000" dirty="0">
                <a:latin typeface="+mj-lt"/>
                <a:ea typeface="+mj-ea"/>
                <a:cs typeface="+mj-cs"/>
              </a:rPr>
              <a:t>…Лайка. </a:t>
            </a:r>
            <a:r>
              <a:rPr lang="ru-RU" sz="2000" dirty="0" smtClean="0">
                <a:latin typeface="+mj-lt"/>
                <a:ea typeface="+mj-ea"/>
                <a:cs typeface="+mj-cs"/>
              </a:rPr>
              <a:t>Где я? Кто ты? Как мне вернуться домой?</a:t>
            </a: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+mj-lt"/>
                <a:ea typeface="+mj-ea"/>
                <a:cs typeface="+mj-cs"/>
              </a:rPr>
              <a:t>Слишком много вопросов сразу! Я – веб помощник «Поиск». Ты в Интернете. А раз ты в Интернете, значит я буду называть тебя – Онлайка!  </a:t>
            </a:r>
            <a:endParaRPr lang="ru-RU" sz="2000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689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76" y="5248"/>
            <a:ext cx="9137424" cy="511695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576" y="5301208"/>
            <a:ext cx="9101928" cy="1440160"/>
          </a:xfrm>
        </p:spPr>
        <p:txBody>
          <a:bodyPr>
            <a:normAutofit/>
          </a:bodyPr>
          <a:lstStyle/>
          <a:p>
            <a:r>
              <a:rPr lang="ru-RU" dirty="0"/>
              <a:t>      </a:t>
            </a:r>
            <a:r>
              <a:rPr lang="ru-RU" b="1" dirty="0" smtClean="0">
                <a:solidFill>
                  <a:srgbClr val="FF0000"/>
                </a:solidFill>
                <a:latin typeface="+mn-lt"/>
              </a:rPr>
              <a:t>«ОНЛАЙКА ВО ВСЕМИРНОЙ СЕТИ»</a:t>
            </a:r>
            <a:endParaRPr lang="ru-RU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26" b="99744" l="0" r="100000">
                        <a14:foregroundMark x1="2247" y1="66923" x2="3933" y2="66923"/>
                        <a14:foregroundMark x1="5618" y1="64103" x2="5618" y2="64103"/>
                        <a14:foregroundMark x1="5618" y1="64103" x2="13483" y2="47692"/>
                        <a14:foregroundMark x1="14045" y1="45641" x2="16854" y2="38718"/>
                        <a14:foregroundMark x1="15169" y1="36154" x2="15169" y2="36154"/>
                        <a14:foregroundMark x1="15730" y1="32821" x2="15730" y2="32821"/>
                        <a14:foregroundMark x1="17416" y1="30000" x2="17416" y2="30000"/>
                        <a14:foregroundMark x1="13483" y1="28205" x2="13483" y2="28205"/>
                        <a14:foregroundMark x1="10674" y1="26154" x2="10674" y2="26154"/>
                        <a14:foregroundMark x1="13483" y1="24615" x2="13483" y2="24615"/>
                        <a14:foregroundMark x1="16854" y1="22821" x2="16854" y2="22821"/>
                        <a14:foregroundMark x1="16854" y1="20000" x2="16854" y2="20000"/>
                        <a14:foregroundMark x1="17978" y1="17179" x2="17978" y2="17179"/>
                        <a14:foregroundMark x1="17416" y1="15128" x2="17416" y2="15128"/>
                        <a14:foregroundMark x1="16854" y1="12564" x2="16854" y2="12564"/>
                        <a14:foregroundMark x1="26404" y1="2308" x2="26404" y2="2308"/>
                        <a14:foregroundMark x1="29213" y1="4103" x2="29213" y2="4103"/>
                        <a14:foregroundMark x1="30899" y1="5385" x2="30899" y2="5385"/>
                        <a14:foregroundMark x1="32584" y1="6923" x2="32584" y2="6923"/>
                        <a14:foregroundMark x1="35393" y1="7949" x2="35393" y2="7949"/>
                        <a14:foregroundMark x1="38202" y1="8205" x2="38202" y2="8205"/>
                        <a14:foregroundMark x1="41573" y1="8205" x2="41573" y2="8205"/>
                        <a14:foregroundMark x1="44382" y1="8205" x2="44382" y2="8205"/>
                        <a14:foregroundMark x1="70225" y1="2051" x2="70225" y2="2051"/>
                        <a14:foregroundMark x1="72472" y1="4103" x2="72472" y2="4103"/>
                        <a14:foregroundMark x1="74157" y1="6667" x2="74157" y2="6667"/>
                        <a14:foregroundMark x1="74157" y1="9487" x2="74157" y2="9487"/>
                        <a14:foregroundMark x1="74157" y1="12308" x2="74157" y2="12308"/>
                        <a14:foregroundMark x1="73596" y1="14872" x2="73596" y2="14872"/>
                        <a14:foregroundMark x1="73596" y1="16410" x2="73596" y2="16410"/>
                        <a14:foregroundMark x1="74719" y1="18462" x2="74719" y2="18462"/>
                        <a14:foregroundMark x1="76404" y1="20000" x2="76404" y2="20000"/>
                        <a14:foregroundMark x1="74719" y1="22051" x2="74719" y2="22051"/>
                        <a14:foregroundMark x1="76966" y1="22821" x2="76966" y2="22821"/>
                        <a14:foregroundMark x1="78652" y1="24103" x2="78652" y2="24103"/>
                        <a14:foregroundMark x1="80337" y1="24872" x2="80337" y2="24872"/>
                        <a14:foregroundMark x1="80337" y1="27179" x2="80337" y2="27179"/>
                        <a14:foregroundMark x1="78090" y1="28462" x2="77528" y2="28462"/>
                        <a14:foregroundMark x1="76404" y1="30000" x2="76404" y2="30000"/>
                        <a14:foregroundMark x1="78090" y1="31026" x2="78090" y2="31026"/>
                        <a14:foregroundMark x1="80337" y1="32564" x2="80337" y2="32564"/>
                        <a14:foregroundMark x1="79775" y1="34872" x2="79775" y2="34872"/>
                        <a14:foregroundMark x1="80337" y1="37692" x2="80337" y2="37692"/>
                      </a14:backgroundRemoval>
                    </a14:imgEffect>
                  </a14:imgLayer>
                </a14:imgProps>
              </a:ext>
            </a:extLst>
          </a:blip>
          <a:srcRect t="-2080" b="-2080"/>
          <a:stretch/>
        </p:blipFill>
        <p:spPr>
          <a:xfrm>
            <a:off x="5076056" y="692696"/>
            <a:ext cx="1440159" cy="3286687"/>
          </a:xfrm>
          <a:prstGeom prst="flowChartAlternateProcess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71450" y="4869160"/>
            <a:ext cx="2292579" cy="136815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651" t="62600" r="40857"/>
          <a:stretch/>
        </p:blipFill>
        <p:spPr>
          <a:xfrm>
            <a:off x="107504" y="2304256"/>
            <a:ext cx="1656184" cy="190299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318" t="64700" r="72349" b="2751"/>
          <a:stretch/>
        </p:blipFill>
        <p:spPr>
          <a:xfrm>
            <a:off x="1475656" y="4437112"/>
            <a:ext cx="1512168" cy="22322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364" t="2100" r="38398" b="63249"/>
          <a:stretch/>
        </p:blipFill>
        <p:spPr>
          <a:xfrm>
            <a:off x="4598695" y="2060848"/>
            <a:ext cx="1080120" cy="2376264"/>
          </a:xfrm>
          <a:prstGeom prst="rect">
            <a:avLst/>
          </a:prstGeom>
        </p:spPr>
      </p:pic>
      <p:pic>
        <p:nvPicPr>
          <p:cNvPr id="1026" name="Picture 2" descr="C:\Users\1234\Desktop\ГОЛ лето\ГОЛ 2022\ОНЛАЙКА\лайка 2.jpg"/>
          <p:cNvPicPr>
            <a:picLocks noChangeAspect="1" noChangeArrowheads="1"/>
          </p:cNvPicPr>
          <p:nvPr/>
        </p:nvPicPr>
        <p:blipFill>
          <a:blip r:embed="rId3" cstate="print"/>
          <a:srcRect l="62285" t="40233" b="37302"/>
          <a:stretch>
            <a:fillRect/>
          </a:stretch>
        </p:blipFill>
        <p:spPr bwMode="auto">
          <a:xfrm>
            <a:off x="6983760" y="1916832"/>
            <a:ext cx="2160240" cy="1244915"/>
          </a:xfrm>
          <a:prstGeom prst="rect">
            <a:avLst/>
          </a:prstGeom>
          <a:noFill/>
        </p:spPr>
      </p:pic>
      <p:pic>
        <p:nvPicPr>
          <p:cNvPr id="1027" name="Picture 3" descr="C:\Users\1234\Desktop\ГОЛ лето\ГОЛ 2022\ОНЛАЙКА\лайка 2.jpg"/>
          <p:cNvPicPr>
            <a:picLocks noChangeAspect="1" noChangeArrowheads="1"/>
          </p:cNvPicPr>
          <p:nvPr/>
        </p:nvPicPr>
        <p:blipFill>
          <a:blip r:embed="rId3" cstate="print"/>
          <a:srcRect l="1806" t="40232" r="52835" b="37303"/>
          <a:stretch>
            <a:fillRect/>
          </a:stretch>
        </p:blipFill>
        <p:spPr bwMode="auto">
          <a:xfrm>
            <a:off x="395536" y="260648"/>
            <a:ext cx="2704996" cy="1296144"/>
          </a:xfrm>
          <a:prstGeom prst="rect">
            <a:avLst/>
          </a:prstGeom>
          <a:noFill/>
        </p:spPr>
      </p:pic>
      <p:pic>
        <p:nvPicPr>
          <p:cNvPr id="1028" name="Picture 4" descr="C:\Users\1234\Desktop\ГОЛ лето\ГОЛ 2022\ОНЛАЙКА\лайка 2.jpg"/>
          <p:cNvPicPr>
            <a:picLocks noChangeAspect="1" noChangeArrowheads="1"/>
          </p:cNvPicPr>
          <p:nvPr/>
        </p:nvPicPr>
        <p:blipFill>
          <a:blip r:embed="rId3" cstate="print"/>
          <a:srcRect l="47165" t="37303" r="37715" b="37302"/>
          <a:stretch>
            <a:fillRect/>
          </a:stretch>
        </p:blipFill>
        <p:spPr bwMode="auto">
          <a:xfrm>
            <a:off x="5868144" y="404664"/>
            <a:ext cx="1152128" cy="1872208"/>
          </a:xfrm>
          <a:prstGeom prst="rect">
            <a:avLst/>
          </a:prstGeom>
          <a:noFill/>
        </p:spPr>
      </p:pic>
      <p:pic>
        <p:nvPicPr>
          <p:cNvPr id="1029" name="Picture 5" descr="C:\Users\1234\Desktop\ГОЛ лето\ГОЛ 2022\ОНЛАЙКА\лайка 2.jpg"/>
          <p:cNvPicPr>
            <a:picLocks noChangeAspect="1" noChangeArrowheads="1"/>
          </p:cNvPicPr>
          <p:nvPr/>
        </p:nvPicPr>
        <p:blipFill>
          <a:blip r:embed="rId3" cstate="print"/>
          <a:srcRect l="58505" t="64651" r="1806" b="2140"/>
          <a:stretch>
            <a:fillRect/>
          </a:stretch>
        </p:blipFill>
        <p:spPr bwMode="auto">
          <a:xfrm>
            <a:off x="4355976" y="4941168"/>
            <a:ext cx="1867972" cy="15121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563182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81163"/>
            <a:ext cx="7886700" cy="655549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Сайт загадок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268760"/>
            <a:ext cx="5760640" cy="3672408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ru-RU" sz="1600" dirty="0" smtClean="0">
                <a:latin typeface="+mj-lt"/>
                <a:ea typeface="+mj-ea"/>
                <a:cs typeface="+mj-cs"/>
              </a:rPr>
              <a:t>Онлайка</a:t>
            </a:r>
            <a:r>
              <a:rPr lang="ru-RU" sz="1600" dirty="0">
                <a:latin typeface="+mj-lt"/>
                <a:ea typeface="+mj-ea"/>
                <a:cs typeface="+mj-cs"/>
              </a:rPr>
              <a:t>, чтобы тебе вернуться в реальный мир, придется пройти несколько </a:t>
            </a:r>
            <a:r>
              <a:rPr lang="ru-RU" sz="1600" dirty="0" smtClean="0">
                <a:latin typeface="+mj-lt"/>
                <a:ea typeface="+mj-ea"/>
                <a:cs typeface="+mj-cs"/>
              </a:rPr>
              <a:t>страниц, на языке Интернета - сайтов. </a:t>
            </a:r>
            <a:r>
              <a:rPr lang="ru-RU" sz="1600" dirty="0">
                <a:latin typeface="+mj-lt"/>
                <a:ea typeface="+mj-ea"/>
                <a:cs typeface="+mj-cs"/>
              </a:rPr>
              <a:t>На </a:t>
            </a:r>
            <a:r>
              <a:rPr lang="ru-RU" sz="1600" dirty="0" smtClean="0">
                <a:latin typeface="+mj-lt"/>
                <a:ea typeface="+mj-ea"/>
                <a:cs typeface="+mj-cs"/>
              </a:rPr>
              <a:t>каждом сайте </a:t>
            </a:r>
            <a:r>
              <a:rPr lang="ru-RU" sz="1600" dirty="0">
                <a:latin typeface="+mj-lt"/>
                <a:ea typeface="+mj-ea"/>
                <a:cs typeface="+mj-cs"/>
              </a:rPr>
              <a:t>имеется </a:t>
            </a:r>
            <a:r>
              <a:rPr lang="ru-RU" sz="1600" dirty="0" smtClean="0">
                <a:latin typeface="+mj-lt"/>
                <a:ea typeface="+mj-ea"/>
                <a:cs typeface="+mj-cs"/>
              </a:rPr>
              <a:t>буква  пароля от портала, которую </a:t>
            </a:r>
            <a:r>
              <a:rPr lang="ru-RU" sz="1600" dirty="0">
                <a:latin typeface="+mj-lt"/>
                <a:ea typeface="+mj-ea"/>
                <a:cs typeface="+mj-cs"/>
              </a:rPr>
              <a:t>можно получить, выполнив задания. Всего нам предстоит найти пять </a:t>
            </a:r>
            <a:r>
              <a:rPr lang="ru-RU" sz="1600" dirty="0" smtClean="0">
                <a:latin typeface="+mj-lt"/>
                <a:ea typeface="+mj-ea"/>
                <a:cs typeface="+mj-cs"/>
              </a:rPr>
              <a:t>букв.</a:t>
            </a:r>
            <a:endParaRPr lang="ru-RU" sz="1600" dirty="0" smtClean="0">
              <a:latin typeface="+mj-lt"/>
              <a:ea typeface="+mj-ea"/>
              <a:cs typeface="+mj-cs"/>
            </a:endParaRPr>
          </a:p>
          <a:p>
            <a:pPr marL="0" indent="0">
              <a:buNone/>
            </a:pPr>
            <a:endParaRPr lang="ru-RU" sz="1600" dirty="0">
              <a:latin typeface="+mj-lt"/>
              <a:ea typeface="+mj-ea"/>
              <a:cs typeface="+mj-cs"/>
            </a:endParaRPr>
          </a:p>
          <a:p>
            <a:pPr>
              <a:buFontTx/>
              <a:buChar char="-"/>
            </a:pPr>
            <a:r>
              <a:rPr lang="ru-RU" sz="1600" dirty="0" smtClean="0">
                <a:latin typeface="+mj-lt"/>
                <a:ea typeface="+mj-ea"/>
                <a:cs typeface="+mj-cs"/>
              </a:rPr>
              <a:t>Первый сайт загадок. Отгадай все загадки, получи </a:t>
            </a:r>
            <a:r>
              <a:rPr lang="ru-RU" sz="1600" dirty="0" smtClean="0">
                <a:latin typeface="+mj-lt"/>
                <a:ea typeface="+mj-ea"/>
                <a:cs typeface="+mj-cs"/>
              </a:rPr>
              <a:t>первую букву </a:t>
            </a:r>
            <a:r>
              <a:rPr lang="ru-RU" sz="1600" dirty="0" smtClean="0">
                <a:latin typeface="+mj-lt"/>
                <a:ea typeface="+mj-ea"/>
                <a:cs typeface="+mj-cs"/>
              </a:rPr>
              <a:t>и мы сможем идти дальше. </a:t>
            </a:r>
            <a:endParaRPr lang="ru-RU" sz="1600" dirty="0">
              <a:latin typeface="+mj-lt"/>
              <a:ea typeface="+mj-ea"/>
              <a:cs typeface="+mj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67544" y="4985792"/>
            <a:ext cx="1675245" cy="18722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6793904" y="4581127"/>
            <a:ext cx="1872208" cy="208823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505872" y="3645024"/>
            <a:ext cx="2160240" cy="715089"/>
          </a:xfrm>
          <a:prstGeom prst="wedgeRoundRectCallou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- </a:t>
            </a:r>
            <a:r>
              <a:rPr lang="ru-RU" dirty="0">
                <a:latin typeface="+mj-lt"/>
                <a:ea typeface="+mj-ea"/>
                <a:cs typeface="+mj-cs"/>
              </a:rPr>
              <a:t>Я согласна</a:t>
            </a:r>
            <a:r>
              <a:rPr lang="ru-RU" dirty="0" smtClean="0">
                <a:latin typeface="+mj-lt"/>
                <a:ea typeface="+mj-ea"/>
                <a:cs typeface="+mj-cs"/>
              </a:rPr>
              <a:t>. Давай скорее начнем!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/>
          <a:srcRect l="16890" t="14036" r="5772" b="79486"/>
          <a:stretch/>
        </p:blipFill>
        <p:spPr>
          <a:xfrm>
            <a:off x="2879304" y="744731"/>
            <a:ext cx="6264696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8063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8D5B956-E285-4AF5-A44E-2FC931D0DE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520" y="3198922"/>
            <a:ext cx="3816424" cy="1656184"/>
          </a:xfrm>
          <a:ln w="22225">
            <a:solidFill>
              <a:schemeClr val="accent2"/>
            </a:solidFill>
          </a:ln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ru-RU" sz="2000" dirty="0"/>
              <a:t>Что за чудо-агрегат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ru-RU" sz="2000" dirty="0"/>
              <a:t>Может делать все подряд –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ru-RU" sz="2000" dirty="0"/>
              <a:t>Петь, играть, читать, считать,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ru-RU" sz="2000" dirty="0"/>
              <a:t>Самым лучшим другом стать?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051680" y="3208926"/>
            <a:ext cx="3408751" cy="1631216"/>
          </a:xfrm>
          <a:prstGeom prst="rect">
            <a:avLst/>
          </a:prstGeom>
          <a:ln w="222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 defTabSz="685800">
              <a:spcBef>
                <a:spcPts val="750"/>
              </a:spcBef>
            </a:pPr>
            <a:r>
              <a:rPr lang="ru-RU" sz="2000" dirty="0"/>
              <a:t>Не зверушка, не летаешь,</a:t>
            </a:r>
          </a:p>
          <a:p>
            <a:pPr algn="just" defTabSz="685800">
              <a:spcBef>
                <a:spcPts val="750"/>
              </a:spcBef>
            </a:pPr>
            <a:r>
              <a:rPr lang="ru-RU" sz="2000" dirty="0"/>
              <a:t> а по коврику скользишь </a:t>
            </a:r>
          </a:p>
          <a:p>
            <a:pPr algn="just" defTabSz="685800">
              <a:spcBef>
                <a:spcPts val="750"/>
              </a:spcBef>
            </a:pPr>
            <a:r>
              <a:rPr lang="ru-RU" sz="2000" dirty="0"/>
              <a:t>И курсором управляешь. </a:t>
            </a:r>
          </a:p>
          <a:p>
            <a:pPr algn="just" defTabSz="685800">
              <a:spcBef>
                <a:spcPts val="750"/>
              </a:spcBef>
            </a:pPr>
            <a:r>
              <a:rPr lang="ru-RU" sz="2000" dirty="0"/>
              <a:t>Ты – компьютерная...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9265870">
            <a:off x="5810923" y="4905915"/>
            <a:ext cx="1570871" cy="1519165"/>
          </a:xfrm>
          <a:prstGeom prst="ellipse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83568" y="908720"/>
            <a:ext cx="4950296" cy="1015663"/>
          </a:xfrm>
          <a:prstGeom prst="rect">
            <a:avLst/>
          </a:prstGeom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ru-RU" sz="2000" dirty="0"/>
              <a:t>Сетевая паутина оплела весь белый свет, </a:t>
            </a:r>
          </a:p>
          <a:p>
            <a:r>
              <a:rPr lang="ru-RU" sz="2000" dirty="0"/>
              <a:t>Не пройти детишкам мимо.</a:t>
            </a:r>
          </a:p>
          <a:p>
            <a:r>
              <a:rPr lang="ru-RU" sz="2000" dirty="0"/>
              <a:t>Что же это? </a:t>
            </a:r>
            <a:endParaRPr lang="ru-RU" sz="24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00192" y="620688"/>
            <a:ext cx="2209795" cy="153304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4" cstate="print"/>
          <a:srcRect b="5418"/>
          <a:stretch/>
        </p:blipFill>
        <p:spPr>
          <a:xfrm>
            <a:off x="840935" y="4952477"/>
            <a:ext cx="1947425" cy="1611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994916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allAtOnce" animBg="1"/>
      <p:bldP spid="5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Отгадай загадки - омонимы.</a:t>
            </a: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Его открывают, чтобы проветрить помещение и чтобы получить новую информацию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(….)</a:t>
            </a:r>
          </a:p>
          <a:p>
            <a:pPr>
              <a:buNone/>
            </a:pPr>
            <a:endParaRPr lang="ru-RU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Им заражаются не только люди, но и компьютеры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(…..)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Это устройство для компьютера и маленькое животное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(….)</a:t>
            </a:r>
          </a:p>
          <a:p>
            <a:endParaRPr lang="ru-RU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Сюда приходят письма бумажные и электронные (…..)</a:t>
            </a:r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318" t="64700" r="72349" b="2751"/>
          <a:stretch/>
        </p:blipFill>
        <p:spPr>
          <a:xfrm>
            <a:off x="7308304" y="4293096"/>
            <a:ext cx="1512168" cy="22322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91680" y="548680"/>
            <a:ext cx="3943350" cy="1728192"/>
          </a:xfrm>
          <a:prstGeom prst="wedgeEllipseCallout">
            <a:avLst>
              <a:gd name="adj1" fmla="val 75536"/>
              <a:gd name="adj2" fmla="val -33740"/>
            </a:avLst>
          </a:prstGeom>
          <a:solidFill>
            <a:schemeClr val="accent1"/>
          </a:solidFill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Здорово! Ты отгадала все загадки. А вот и первая буква пароля…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60232" y="476672"/>
            <a:ext cx="1431616" cy="131376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11560" y="2564904"/>
            <a:ext cx="1647235" cy="1107996"/>
          </a:xfrm>
          <a:prstGeom prst="rect">
            <a:avLst/>
          </a:prstGeom>
          <a:solidFill>
            <a:srgbClr val="FF0000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С</a:t>
            </a:r>
            <a:endParaRPr lang="ru-RU" sz="6600" b="1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11760" y="2924944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СОХРАНЯЙ ЛИЧНЫЕ ДАННЫЕ В СЕКРЕТЕ</a:t>
            </a:r>
            <a:endParaRPr lang="ru-RU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83568" y="4221088"/>
            <a:ext cx="74888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К личным данным относятся:</a:t>
            </a:r>
          </a:p>
          <a:p>
            <a:pPr>
              <a:buFontTx/>
              <a:buChar char="-"/>
            </a:pPr>
            <a:r>
              <a:rPr lang="ru-RU" sz="2400" dirty="0" smtClean="0"/>
              <a:t>Имя, Фамилия, Отчество</a:t>
            </a:r>
          </a:p>
          <a:p>
            <a:pPr>
              <a:buFontTx/>
              <a:buChar char="-"/>
            </a:pPr>
            <a:r>
              <a:rPr lang="ru-RU" sz="2400" dirty="0" smtClean="0"/>
              <a:t>Адрес проживания, номер школы</a:t>
            </a:r>
          </a:p>
          <a:p>
            <a:pPr>
              <a:buFontTx/>
              <a:buChar char="-"/>
            </a:pPr>
            <a:r>
              <a:rPr lang="ru-RU" sz="2400" dirty="0" smtClean="0"/>
              <a:t> Пароли</a:t>
            </a:r>
          </a:p>
          <a:p>
            <a:pPr>
              <a:buFontTx/>
              <a:buChar char="-"/>
            </a:pPr>
            <a:r>
              <a:rPr lang="ru-RU" sz="2400" dirty="0" smtClean="0"/>
              <a:t>Фотографии: твои и  близких тебе людей</a:t>
            </a:r>
            <a:endParaRPr lang="ru-RU" sz="2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364" t="2100" r="38398" b="63249"/>
          <a:stretch/>
        </p:blipFill>
        <p:spPr>
          <a:xfrm>
            <a:off x="251520" y="0"/>
            <a:ext cx="1080120" cy="23762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35488" y="1844824"/>
            <a:ext cx="4608512" cy="2736304"/>
          </a:xfrm>
          <a:prstGeom prst="wedgeEllipseCallout">
            <a:avLst>
              <a:gd name="adj1" fmla="val 16057"/>
              <a:gd name="adj2" fmla="val 64663"/>
            </a:avLst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Это видеоплатформа. Чтобы ты лучше поняла, что такое ИНТЕРНЕТ, посмотрим мультфильм.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2420888"/>
            <a:ext cx="3528392" cy="1123712"/>
          </a:xfrm>
          <a:prstGeom prst="wedgeRoundRectCallout">
            <a:avLst>
              <a:gd name="adj1" fmla="val 28407"/>
              <a:gd name="adj2" fmla="val 138558"/>
              <a:gd name="adj3" fmla="val 16667"/>
            </a:avLst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Б</a:t>
            </a:r>
            <a:r>
              <a:rPr lang="ru-RU" sz="2000" dirty="0" smtClean="0"/>
              <a:t>уквы  какие-то непонятные… «ПОИСК», что тут надо делать?</a:t>
            </a:r>
            <a:endParaRPr lang="ru-RU" sz="20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76256" y="5013176"/>
            <a:ext cx="2043366" cy="1656184"/>
          </a:xfrm>
          <a:prstGeom prst="rect">
            <a:avLst/>
          </a:prstGeom>
        </p:spPr>
      </p:pic>
      <p:pic>
        <p:nvPicPr>
          <p:cNvPr id="3074" name="Picture 2" descr="https://media.publika.md/md/image/201710/full/maxresdefault-1_787391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0"/>
            <a:ext cx="4752528" cy="1727086"/>
          </a:xfrm>
          <a:prstGeom prst="rect">
            <a:avLst/>
          </a:prstGeom>
          <a:noFill/>
        </p:spPr>
      </p:pic>
      <p:pic>
        <p:nvPicPr>
          <p:cNvPr id="10" name="Picture 3" descr="C:\Users\1234\Desktop\ГОЛ лето\ГОЛ 2022\ОНЛАЙКА\лайка 2.jpg"/>
          <p:cNvPicPr>
            <a:picLocks noChangeAspect="1" noChangeArrowheads="1"/>
          </p:cNvPicPr>
          <p:nvPr/>
        </p:nvPicPr>
        <p:blipFill>
          <a:blip r:embed="rId4" cstate="print"/>
          <a:srcRect l="1806" t="40232" r="52835" b="37303"/>
          <a:stretch>
            <a:fillRect/>
          </a:stretch>
        </p:blipFill>
        <p:spPr bwMode="auto">
          <a:xfrm flipH="1">
            <a:off x="179512" y="4581128"/>
            <a:ext cx="3444383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Как устроен интернет_ Кто его создал_ Сэм в большом городе!  (Анимационный мультфильм)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611561" y="365709"/>
            <a:ext cx="8064896" cy="60156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63688" y="404664"/>
            <a:ext cx="4032448" cy="1872208"/>
          </a:xfrm>
          <a:prstGeom prst="wedgeEllipseCallout">
            <a:avLst>
              <a:gd name="adj1" fmla="val 75536"/>
              <a:gd name="adj2" fmla="val -33740"/>
            </a:avLst>
          </a:prstGeom>
          <a:solidFill>
            <a:schemeClr val="accent1"/>
          </a:solidFill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Надеюсь, теперь тебе понятно, что такое ИНТЕРНЕТ? Лови вторую букву пароля…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60232" y="476672"/>
            <a:ext cx="1431616" cy="131376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11560" y="2564904"/>
            <a:ext cx="1647235" cy="1107996"/>
          </a:xfrm>
          <a:prstGeom prst="rect">
            <a:avLst/>
          </a:prstGeom>
          <a:solidFill>
            <a:srgbClr val="FF0000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Т</a:t>
            </a:r>
            <a:endParaRPr lang="ru-RU" sz="6600" b="1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39752" y="2564904"/>
            <a:ext cx="55446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ТАКЖЕ ВСЕГДА СООБЩАЙ РОДИТЕЛЯМ, ЕСЛИ УВИДИШЬ ЧТО-ТО ПУГАЮЩЕЕ В ИНТЕРНЕТЕ</a:t>
            </a:r>
            <a:endParaRPr lang="ru-RU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83568" y="4221088"/>
            <a:ext cx="74888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Испугать или встревожить могут:</a:t>
            </a:r>
          </a:p>
          <a:p>
            <a:pPr>
              <a:buFontTx/>
              <a:buChar char="-"/>
            </a:pPr>
            <a:r>
              <a:rPr lang="ru-RU" sz="2400" dirty="0" smtClean="0"/>
              <a:t>информация</a:t>
            </a:r>
          </a:p>
          <a:p>
            <a:pPr>
              <a:buFontTx/>
              <a:buChar char="-"/>
            </a:pPr>
            <a:r>
              <a:rPr lang="ru-RU" sz="2400" dirty="0" smtClean="0"/>
              <a:t>фото, видео</a:t>
            </a:r>
          </a:p>
          <a:p>
            <a:pPr>
              <a:buFontTx/>
              <a:buChar char="-"/>
            </a:pPr>
            <a:r>
              <a:rPr lang="ru-RU" sz="2400" dirty="0" smtClean="0"/>
              <a:t> незнакомцы, навязывающиеся в друзья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364" t="2100" r="38398" b="63249"/>
          <a:stretch/>
        </p:blipFill>
        <p:spPr>
          <a:xfrm>
            <a:off x="251520" y="0"/>
            <a:ext cx="1080120" cy="23762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975642"/>
          </a:xfrm>
        </p:spPr>
        <p:txBody>
          <a:bodyPr>
            <a:noAutofit/>
          </a:bodyPr>
          <a:lstStyle/>
          <a:p>
            <a:pPr algn="ctr"/>
            <a:r>
              <a:rPr lang="en-US" sz="4800" dirty="0" smtClean="0">
                <a:hlinkClick r:id="rId2"/>
              </a:rPr>
              <a:t>wikipedia.org</a:t>
            </a:r>
            <a:r>
              <a:rPr lang="en-US" sz="4800" dirty="0" smtClean="0"/>
              <a:t/>
            </a:r>
            <a:br>
              <a:rPr lang="en-US" sz="4800" dirty="0" smtClean="0"/>
            </a:br>
            <a:endParaRPr lang="ru-RU" sz="4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55776" y="3933056"/>
            <a:ext cx="4608512" cy="2736304"/>
          </a:xfrm>
          <a:prstGeom prst="wedgeEllipseCallout">
            <a:avLst>
              <a:gd name="adj1" fmla="val -59341"/>
              <a:gd name="adj2" fmla="val -66620"/>
            </a:avLst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Это сайт, где ты можешь узнать всё обо всем, электронная энциклопедия! Здесь тебе нужно будет проявить смекалку и ответить на вопрос : </a:t>
            </a:r>
          </a:p>
          <a:p>
            <a:pPr>
              <a:buNone/>
            </a:pPr>
            <a:r>
              <a:rPr lang="ru-RU" sz="3100" b="1" dirty="0" smtClean="0">
                <a:solidFill>
                  <a:schemeClr val="accent2">
                    <a:lumMod val="75000"/>
                  </a:schemeClr>
                </a:solidFill>
              </a:rPr>
              <a:t>МИФ ИЛИ ПРАВДА?  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Picture 5" descr="C:\Users\1234\Desktop\ГОЛ лето\ГОЛ 2022\ОНЛАЙКА\лайка 2.jpg"/>
          <p:cNvPicPr>
            <a:picLocks noChangeAspect="1" noChangeArrowheads="1"/>
          </p:cNvPicPr>
          <p:nvPr/>
        </p:nvPicPr>
        <p:blipFill>
          <a:blip r:embed="rId3" cstate="print"/>
          <a:srcRect l="58505" t="64651" r="1806" b="2140"/>
          <a:stretch>
            <a:fillRect/>
          </a:stretch>
        </p:blipFill>
        <p:spPr bwMode="auto">
          <a:xfrm>
            <a:off x="6588224" y="2564904"/>
            <a:ext cx="2160240" cy="174876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283968" y="1052736"/>
            <a:ext cx="3528392" cy="715089"/>
          </a:xfrm>
          <a:prstGeom prst="wedgeRoundRectCallout">
            <a:avLst>
              <a:gd name="adj1" fmla="val 12487"/>
              <a:gd name="adj2" fmla="val 102688"/>
              <a:gd name="adj3" fmla="val 16667"/>
            </a:avLst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А это что за страница, …</a:t>
            </a:r>
            <a:r>
              <a:rPr lang="ru-RU" dirty="0" err="1" smtClean="0"/>
              <a:t>эээ</a:t>
            </a:r>
            <a:r>
              <a:rPr lang="ru-RU" dirty="0" smtClean="0"/>
              <a:t>….то есть  сайт? 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323528" y="2780928"/>
            <a:ext cx="1917074" cy="16561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465A74F-E294-4AED-8B92-75453605AF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54359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МИФ или ПРАВДА?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3BFE148-0DD7-4402-9CE4-4055443BC8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520" y="1124745"/>
            <a:ext cx="8424936" cy="64807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3200" dirty="0" smtClean="0"/>
              <a:t>Интернет изобретен в 1969 году. </a:t>
            </a:r>
            <a:endParaRPr lang="ru-RU" sz="3200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323528" y="4149080"/>
            <a:ext cx="8280920" cy="803747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3200" dirty="0" smtClean="0"/>
              <a:t>С помощью интернета можно общаться с любым человеком в своей стране. </a:t>
            </a:r>
            <a:endParaRPr lang="ru-RU" sz="32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323528" y="1772816"/>
            <a:ext cx="8352928" cy="101566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ПРАВДА! Датой </a:t>
            </a:r>
            <a:r>
              <a:rPr lang="ru-RU" sz="2000" dirty="0" smtClean="0"/>
              <a:t>рождения интернета считается 29 октября 1969г., когда произошла первая коммуникация между университетом в Лос-Анжелесе и Стендфордским исследовательским центром.</a:t>
            </a:r>
            <a:endParaRPr lang="ru-RU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395536" y="5229200"/>
            <a:ext cx="8208912" cy="1323439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Миф! С помощью интернета можно общаться с любым человеком ИЗ ЛЮБОГО УГОЛКА МИРА! А также учиться, познавать новое, играть в игры, слушать любую музыку, смотреть фильмы и мультфильмы, когда тебе этого захочется!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9" name="Picture 5" descr="C:\Users\1234\Desktop\ГОЛ лето\ГОЛ 2022\ОНЛАЙКА\лайка 2.jpg"/>
          <p:cNvPicPr>
            <a:picLocks noChangeAspect="1" noChangeArrowheads="1"/>
          </p:cNvPicPr>
          <p:nvPr/>
        </p:nvPicPr>
        <p:blipFill>
          <a:blip r:embed="rId2" cstate="print"/>
          <a:srcRect l="58505" t="64651" r="1806" b="2140"/>
          <a:stretch>
            <a:fillRect/>
          </a:stretch>
        </p:blipFill>
        <p:spPr bwMode="auto">
          <a:xfrm>
            <a:off x="3779912" y="2924944"/>
            <a:ext cx="1728192" cy="13990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14106667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465A74F-E294-4AED-8B92-75453605AF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54359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МИФ или ПРАВДА?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3BFE148-0DD7-4402-9CE4-4055443BC8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520" y="1124745"/>
            <a:ext cx="8712968" cy="64807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dirty="0" smtClean="0"/>
              <a:t>Пользователи интернета должны устанавливать на свой гаджет программы – защитники.</a:t>
            </a:r>
            <a:endParaRPr lang="ru-RU" sz="2800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395536" y="4149080"/>
            <a:ext cx="3456384" cy="803747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dirty="0" smtClean="0"/>
              <a:t>Интернет </a:t>
            </a:r>
            <a:r>
              <a:rPr lang="ru-RU" sz="2800" dirty="0" smtClean="0"/>
              <a:t>безопасен. </a:t>
            </a:r>
            <a:endParaRPr lang="ru-RU" sz="28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467544" y="2132856"/>
            <a:ext cx="8352928" cy="101566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ПРАВДА! Такие программы называются АНТИВИРУСЫ. Они помогают защитить гаджет от вирусов – вредоносных программ, которые не только могут украсть данные, но и повредить устройство.</a:t>
            </a:r>
            <a:endParaRPr lang="ru-RU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395536" y="5229200"/>
            <a:ext cx="8208912" cy="1323439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Миф! В интернете, как и в реальном мире, могут встретиться мошенники, хулиганы, злодеи и преступники. Главное, нужно знать правила безопасного пользования интернетом. О них тебе могут рассказать учителя и родители.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364" t="2100" r="38398" b="63249"/>
          <a:stretch/>
        </p:blipFill>
        <p:spPr>
          <a:xfrm>
            <a:off x="5940152" y="3429000"/>
            <a:ext cx="752811" cy="165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106667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465A74F-E294-4AED-8B92-75453605AF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54359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МИФ или ПРАВДА?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3BFE148-0DD7-4402-9CE4-4055443BC8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520" y="1124745"/>
            <a:ext cx="8712968" cy="64807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dirty="0" smtClean="0"/>
              <a:t>Общаться в интернете нужно вежливо.</a:t>
            </a:r>
            <a:endParaRPr lang="ru-RU" sz="2800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251520" y="4581128"/>
            <a:ext cx="8568952" cy="803747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/>
              <a:t>Общаясь в социальных сетях, нужно принимать «в друзья» всех желающих, даже если в реальной жизни с ними не знаком. </a:t>
            </a:r>
            <a:endParaRPr lang="ru-RU" sz="24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323528" y="1628800"/>
            <a:ext cx="8352928" cy="101566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ПРАВДА! Как и в реальной жизни, с людьми нужно общаться вежливо, без грубостей, оскорблений и издевок. И, конечно, не забывать писать «добрый день», «спасибо», «пожалуйста». </a:t>
            </a:r>
            <a:endParaRPr lang="ru-RU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251520" y="5661248"/>
            <a:ext cx="8208912" cy="1015663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Миф! Не стоит принимать в друзья не знакомых людей. В интернете можно быть кем захочешь. Так, под </a:t>
            </a:r>
            <a:r>
              <a:rPr lang="ru-RU" sz="2000" dirty="0" err="1" smtClean="0">
                <a:solidFill>
                  <a:schemeClr val="bg1"/>
                </a:solidFill>
              </a:rPr>
              <a:t>аватаркой</a:t>
            </a:r>
            <a:r>
              <a:rPr lang="ru-RU" sz="2000" dirty="0" smtClean="0">
                <a:solidFill>
                  <a:schemeClr val="bg1"/>
                </a:solidFill>
              </a:rPr>
              <a:t> твоего ровесника может оказаться злодей, который старше тебя, и имеет преступные намерения.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9" name="Picture 4" descr="C:\Users\1234\Desktop\ГОЛ лето\ГОЛ 2022\ОНЛАЙКА\лайка 2.jpg"/>
          <p:cNvPicPr>
            <a:picLocks noChangeAspect="1" noChangeArrowheads="1"/>
          </p:cNvPicPr>
          <p:nvPr/>
        </p:nvPicPr>
        <p:blipFill>
          <a:blip r:embed="rId2" cstate="print"/>
          <a:srcRect l="47165" t="37303" r="37715" b="37302"/>
          <a:stretch>
            <a:fillRect/>
          </a:stretch>
        </p:blipFill>
        <p:spPr bwMode="auto">
          <a:xfrm>
            <a:off x="3851920" y="2708920"/>
            <a:ext cx="1063503" cy="17281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14106667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63688" y="404664"/>
            <a:ext cx="4032448" cy="2088232"/>
          </a:xfrm>
          <a:prstGeom prst="wedgeEllipseCallout">
            <a:avLst>
              <a:gd name="adj1" fmla="val 75536"/>
              <a:gd name="adj2" fmla="val -33740"/>
            </a:avLst>
          </a:prstGeom>
          <a:solidFill>
            <a:schemeClr val="accent1"/>
          </a:solidFill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Ты быстро схватываешь, Онлайка! Лови третью букву пароля…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0272" y="476672"/>
            <a:ext cx="1431616" cy="131376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11560" y="2564904"/>
            <a:ext cx="1647235" cy="1107996"/>
          </a:xfrm>
          <a:prstGeom prst="rect">
            <a:avLst/>
          </a:prstGeom>
          <a:solidFill>
            <a:srgbClr val="FF0000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А</a:t>
            </a:r>
            <a:endParaRPr lang="ru-RU" sz="6600" b="1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39752" y="2564904"/>
            <a:ext cx="55446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АКТИВНО ПОЛЬЗУЙСЯ ИНТЕРНЕТОМ, НО НЕ ЗАБЫВАЙ О ПРАВИЛАХ БЕЗОПАСНОСТИ!</a:t>
            </a:r>
            <a:endParaRPr lang="ru-RU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83568" y="4221088"/>
            <a:ext cx="74888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Испугать или встревожить могут:</a:t>
            </a:r>
          </a:p>
          <a:p>
            <a:pPr>
              <a:buFontTx/>
              <a:buChar char="-"/>
            </a:pPr>
            <a:r>
              <a:rPr lang="ru-RU" sz="2400" dirty="0" smtClean="0"/>
              <a:t>информация</a:t>
            </a:r>
          </a:p>
          <a:p>
            <a:pPr>
              <a:buFontTx/>
              <a:buChar char="-"/>
            </a:pPr>
            <a:r>
              <a:rPr lang="ru-RU" sz="2400" dirty="0" smtClean="0"/>
              <a:t>фото, видео</a:t>
            </a:r>
          </a:p>
          <a:p>
            <a:pPr>
              <a:buFontTx/>
              <a:buChar char="-"/>
            </a:pPr>
            <a:r>
              <a:rPr lang="ru-RU" sz="2400" dirty="0" smtClean="0"/>
              <a:t> незнакомцы, навязывающиеся в друзья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364" t="2100" r="38398" b="63249"/>
          <a:stretch/>
        </p:blipFill>
        <p:spPr>
          <a:xfrm>
            <a:off x="539552" y="332656"/>
            <a:ext cx="904018" cy="19888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59617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ТОЛКОВЫЙ СЛОВАРЬ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3933056"/>
            <a:ext cx="6624736" cy="2736304"/>
          </a:xfrm>
          <a:prstGeom prst="wedgeEllipseCallout">
            <a:avLst>
              <a:gd name="adj1" fmla="val 40717"/>
              <a:gd name="adj2" fmla="val -74736"/>
            </a:avLst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Ошибаешься! Пользователи общаются между собой на особом языке. Непосвященному человеку эти слова понять порой невозможно. Давай проведем эксперимент: если правильно отгадаешь значение слов, получишь букву к паролю!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Picture 5" descr="C:\Users\1234\Desktop\ГОЛ лето\ГОЛ 2022\ОНЛАЙКА\лайка 2.jpg"/>
          <p:cNvPicPr>
            <a:picLocks noChangeAspect="1" noChangeArrowheads="1"/>
          </p:cNvPicPr>
          <p:nvPr/>
        </p:nvPicPr>
        <p:blipFill>
          <a:blip r:embed="rId2" cstate="print"/>
          <a:srcRect l="58505" t="64651" r="1806" b="2140"/>
          <a:stretch>
            <a:fillRect/>
          </a:stretch>
        </p:blipFill>
        <p:spPr bwMode="auto">
          <a:xfrm flipH="1">
            <a:off x="539552" y="1700808"/>
            <a:ext cx="2160240" cy="174876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283968" y="1196752"/>
            <a:ext cx="3528392" cy="783193"/>
          </a:xfrm>
          <a:prstGeom prst="wedgeRoundRectCallout">
            <a:avLst>
              <a:gd name="adj1" fmla="val -89694"/>
              <a:gd name="adj2" fmla="val 57019"/>
              <a:gd name="adj3" fmla="val 16667"/>
            </a:avLst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По-моему, я уже знаю все про интернет…</a:t>
            </a:r>
            <a:endParaRPr lang="ru-RU" sz="20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04248" y="2348880"/>
            <a:ext cx="1728192" cy="16561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683568" y="188640"/>
            <a:ext cx="2520280" cy="64807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ЧАТ</a:t>
            </a:r>
            <a:endParaRPr lang="ru-RU" sz="2400" b="1" dirty="0">
              <a:solidFill>
                <a:schemeClr val="tx2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83568" y="908720"/>
            <a:ext cx="2520280" cy="64807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  <a:buNone/>
            </a:pPr>
            <a:r>
              <a:rPr lang="en-US" sz="2400" b="1" dirty="0" smtClean="0">
                <a:solidFill>
                  <a:schemeClr val="tx2"/>
                </a:solidFill>
              </a:rPr>
              <a:t>E-MAIL</a:t>
            </a:r>
            <a:endParaRPr lang="ru-RU" sz="2400" b="1" dirty="0">
              <a:solidFill>
                <a:schemeClr val="tx2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83568" y="2348880"/>
            <a:ext cx="2520280" cy="64807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НИК</a:t>
            </a: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83568" y="3789040"/>
            <a:ext cx="2520280" cy="64807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  <a:buNone/>
            </a:pPr>
            <a:r>
              <a:rPr lang="ru-RU" sz="2400" b="1" dirty="0" smtClean="0">
                <a:solidFill>
                  <a:schemeClr val="tx2"/>
                </a:solidFill>
              </a:rPr>
              <a:t>САЙТ </a:t>
            </a:r>
            <a:endParaRPr lang="ru-RU" sz="2400" b="1" dirty="0">
              <a:solidFill>
                <a:schemeClr val="tx2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83568" y="5949280"/>
            <a:ext cx="2520280" cy="64807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СПАМ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83568" y="4509120"/>
            <a:ext cx="2520280" cy="64807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АККАУНТ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83568" y="3068960"/>
            <a:ext cx="2520280" cy="64807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chemeClr val="tx2"/>
              </a:solidFill>
            </a:endParaRPr>
          </a:p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ЛОГИН</a:t>
            </a:r>
            <a:endParaRPr lang="ru-RU" sz="2400" b="1" dirty="0" smtClean="0">
              <a:solidFill>
                <a:schemeClr val="tx2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83568" y="1628800"/>
            <a:ext cx="2520280" cy="64807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АВТОРИЗАЦИЯ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83568" y="5229200"/>
            <a:ext cx="2520280" cy="64807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  <a:buNone/>
            </a:pPr>
            <a:r>
              <a:rPr lang="ru-RU" sz="2400" b="1" dirty="0" smtClean="0">
                <a:solidFill>
                  <a:schemeClr val="tx2"/>
                </a:solidFill>
              </a:rPr>
              <a:t>ЮЗЕР</a:t>
            </a:r>
            <a:endParaRPr lang="ru-RU" sz="2400" b="1" dirty="0">
              <a:solidFill>
                <a:schemeClr val="tx2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995936" y="5229200"/>
            <a:ext cx="4608512" cy="576064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b="1" dirty="0" smtClean="0"/>
              <a:t>УЧЕТНАЯ ЗАПИСЬ</a:t>
            </a:r>
            <a:endParaRPr lang="en-US" sz="2400" b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3995936" y="4509120"/>
            <a:ext cx="4608512" cy="576064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dirty="0" smtClean="0"/>
              <a:t>Проверка личности </a:t>
            </a:r>
            <a:r>
              <a:rPr lang="ru-RU" sz="2400" dirty="0" smtClean="0"/>
              <a:t>пользователя</a:t>
            </a:r>
            <a:endParaRPr lang="en-US" sz="2400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3995936" y="3068960"/>
            <a:ext cx="4608512" cy="576064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 smtClean="0"/>
          </a:p>
          <a:p>
            <a:pPr algn="ctr"/>
            <a:r>
              <a:rPr lang="ru-RU" sz="2400" b="1" dirty="0" smtClean="0"/>
              <a:t>ПОЧТА</a:t>
            </a:r>
            <a:endParaRPr lang="en-US" sz="2400" dirty="0" smtClean="0"/>
          </a:p>
          <a:p>
            <a:pPr lvl="0" algn="ctr"/>
            <a:endParaRPr lang="en-US" sz="24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3995936" y="5949280"/>
            <a:ext cx="4608512" cy="576064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b="1" dirty="0" smtClean="0"/>
              <a:t>ИМЯ</a:t>
            </a:r>
            <a:endParaRPr lang="en-US" sz="24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3995936" y="3789040"/>
            <a:ext cx="4608512" cy="576064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b="1" dirty="0" smtClean="0"/>
              <a:t>ПСЕВДОНИМ</a:t>
            </a:r>
            <a:endParaRPr lang="en-US" sz="2400" b="1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3995936" y="188640"/>
            <a:ext cx="4608512" cy="576064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dirty="0" smtClean="0"/>
              <a:t>«МУСОР»</a:t>
            </a:r>
            <a:endParaRPr lang="en-US" sz="2400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3995936" y="908720"/>
            <a:ext cx="4608512" cy="576064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 smtClean="0"/>
          </a:p>
          <a:p>
            <a:pPr algn="ctr"/>
            <a:r>
              <a:rPr lang="ru-RU" sz="2400" b="1" dirty="0" smtClean="0"/>
              <a:t>ОБЩЕНИЕ</a:t>
            </a:r>
            <a:endParaRPr lang="en-US" sz="2400" dirty="0" smtClean="0"/>
          </a:p>
          <a:p>
            <a:pPr lvl="0" algn="ctr"/>
            <a:endParaRPr lang="en-US" sz="2400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3995936" y="1628800"/>
            <a:ext cx="4608512" cy="576064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 smtClean="0"/>
          </a:p>
          <a:p>
            <a:pPr algn="ctr"/>
            <a:r>
              <a:rPr lang="ru-RU" sz="2400" b="1" dirty="0" smtClean="0"/>
              <a:t>СТРАНИЦА</a:t>
            </a:r>
            <a:endParaRPr lang="en-US" sz="2400" dirty="0" smtClean="0"/>
          </a:p>
          <a:p>
            <a:pPr lvl="0" algn="ctr"/>
            <a:endParaRPr lang="en-US" sz="2400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3995936" y="2348880"/>
            <a:ext cx="4608512" cy="576064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b="1" dirty="0" smtClean="0"/>
              <a:t>ПОЛЬЗОВАТЕЛЬ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63688" y="404664"/>
            <a:ext cx="4032448" cy="2088232"/>
          </a:xfrm>
          <a:prstGeom prst="wedgeEllipseCallout">
            <a:avLst>
              <a:gd name="adj1" fmla="val 75536"/>
              <a:gd name="adj2" fmla="val -33740"/>
            </a:avLst>
          </a:prstGeom>
          <a:solidFill>
            <a:schemeClr val="accent1"/>
          </a:solidFill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Теперь ты знаешь, что означают некоторые слова на языке интернет – пользователей. У нас есть еще одна буква!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0272" y="476672"/>
            <a:ext cx="1431616" cy="131376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11560" y="2564904"/>
            <a:ext cx="1647235" cy="1107996"/>
          </a:xfrm>
          <a:prstGeom prst="rect">
            <a:avLst/>
          </a:prstGeom>
          <a:solidFill>
            <a:srgbClr val="FF0000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Р</a:t>
            </a:r>
            <a:endParaRPr lang="ru-RU" sz="6600" b="1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11760" y="2708920"/>
            <a:ext cx="4824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РАЗУМНО ИСПОЛЬЗУЙ ЯЗЫК ИНТЕРНЕТА!</a:t>
            </a:r>
            <a:endParaRPr lang="ru-RU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83568" y="4221088"/>
            <a:ext cx="7488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Чтобы быть современным:</a:t>
            </a:r>
          </a:p>
          <a:p>
            <a:pPr>
              <a:buFontTx/>
              <a:buChar char="-"/>
            </a:pPr>
            <a:r>
              <a:rPr lang="ru-RU" sz="2400" dirty="0" smtClean="0"/>
              <a:t>Изучай значение </a:t>
            </a:r>
            <a:r>
              <a:rPr lang="ru-RU" sz="2400" dirty="0" err="1" smtClean="0"/>
              <a:t>интернет-терминов</a:t>
            </a:r>
            <a:endParaRPr lang="ru-RU" sz="2400" dirty="0" smtClean="0"/>
          </a:p>
          <a:p>
            <a:pPr>
              <a:buFontTx/>
              <a:buChar char="-"/>
            </a:pPr>
            <a:r>
              <a:rPr lang="ru-RU" sz="2400" dirty="0" smtClean="0"/>
              <a:t>Общаясь, будь вежлив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364" t="2100" r="38398" b="63249"/>
          <a:stretch/>
        </p:blipFill>
        <p:spPr>
          <a:xfrm>
            <a:off x="539552" y="332656"/>
            <a:ext cx="904018" cy="19888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99792" y="1772816"/>
            <a:ext cx="5328592" cy="2736304"/>
          </a:xfrm>
          <a:prstGeom prst="wedgeEllipseCallout">
            <a:avLst>
              <a:gd name="adj1" fmla="val -70816"/>
              <a:gd name="adj2" fmla="val 11672"/>
            </a:avLst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Мы уже говорили, что интернет может быть небезопасным! Но тому, кто знает правила пользования и соблюдает их, нечего опасаться.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Picture 5" descr="C:\Users\1234\Desktop\ГОЛ лето\ГОЛ 2022\ОНЛАЙКА\лайка 2.jpg"/>
          <p:cNvPicPr>
            <a:picLocks noChangeAspect="1" noChangeArrowheads="1"/>
          </p:cNvPicPr>
          <p:nvPr/>
        </p:nvPicPr>
        <p:blipFill>
          <a:blip r:embed="rId2" cstate="print"/>
          <a:srcRect l="58505" t="64651" r="1806" b="2140"/>
          <a:stretch>
            <a:fillRect/>
          </a:stretch>
        </p:blipFill>
        <p:spPr bwMode="auto">
          <a:xfrm>
            <a:off x="6588224" y="4797152"/>
            <a:ext cx="2376264" cy="174876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27584" y="4509120"/>
            <a:ext cx="3528392" cy="2145268"/>
          </a:xfrm>
          <a:prstGeom prst="wedgeRoundRectCallout">
            <a:avLst>
              <a:gd name="adj1" fmla="val 110596"/>
              <a:gd name="adj2" fmla="val -17031"/>
              <a:gd name="adj3" fmla="val 16667"/>
            </a:avLst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Есть правила, которые нужно соблюдать и в реальной жизни, и в интернете. Давай проверим, правильно ли я поняла эти правила?</a:t>
            </a:r>
            <a:endParaRPr lang="ru-RU" sz="20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251520" y="2996952"/>
            <a:ext cx="1314929" cy="1440160"/>
          </a:xfrm>
          <a:prstGeom prst="rect">
            <a:avLst/>
          </a:prstGeom>
        </p:spPr>
      </p:pic>
      <p:pic>
        <p:nvPicPr>
          <p:cNvPr id="43010" name="Picture 2" descr="https://www.internet-technologies.ru/wp-content/uploads/2019/12/48266-348072-700x423.png"/>
          <p:cNvPicPr>
            <a:picLocks noChangeAspect="1" noChangeArrowheads="1"/>
          </p:cNvPicPr>
          <p:nvPr/>
        </p:nvPicPr>
        <p:blipFill>
          <a:blip r:embed="rId4" cstate="print"/>
          <a:srcRect r="31888" b="61361"/>
          <a:stretch>
            <a:fillRect/>
          </a:stretch>
        </p:blipFill>
        <p:spPr bwMode="auto">
          <a:xfrm>
            <a:off x="1547664" y="0"/>
            <a:ext cx="5976664" cy="15567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FA0B806-EEB8-412C-A6ED-30B84CAB7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568" y="188640"/>
            <a:ext cx="7886700" cy="687610"/>
          </a:xfrm>
        </p:spPr>
        <p:txBody>
          <a:bodyPr anchor="ctr">
            <a:normAutofit/>
          </a:bodyPr>
          <a:lstStyle/>
          <a:p>
            <a:pPr algn="ctr"/>
            <a:r>
              <a:rPr lang="ru-RU" sz="3600" dirty="0"/>
              <a:t>«</a:t>
            </a:r>
            <a:r>
              <a:rPr lang="ru-RU" sz="3600" b="1" dirty="0"/>
              <a:t>Красная шапочка» </a:t>
            </a:r>
            <a:endParaRPr lang="ru-RU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/>
          <a:srcRect b="5869"/>
          <a:stretch/>
        </p:blipFill>
        <p:spPr>
          <a:xfrm>
            <a:off x="1259632" y="836712"/>
            <a:ext cx="6667500" cy="374863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899592" y="4941168"/>
            <a:ext cx="76737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dirty="0" smtClean="0">
                <a:solidFill>
                  <a:srgbClr val="FF0000"/>
                </a:solidFill>
              </a:rPr>
              <a:t>Не разговаривай с </a:t>
            </a:r>
            <a:r>
              <a:rPr lang="ru-RU" sz="4000" dirty="0" smtClean="0">
                <a:solidFill>
                  <a:srgbClr val="FF0000"/>
                </a:solidFill>
              </a:rPr>
              <a:t>незнакомцами </a:t>
            </a:r>
            <a:endParaRPr lang="en-US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6688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FA0B806-EEB8-412C-A6ED-30B84CAB7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188640"/>
            <a:ext cx="7886700" cy="1325563"/>
          </a:xfrm>
        </p:spPr>
        <p:txBody>
          <a:bodyPr anchor="ctr">
            <a:normAutofit/>
          </a:bodyPr>
          <a:lstStyle/>
          <a:p>
            <a:pPr algn="ctr"/>
            <a:r>
              <a:rPr lang="ru-RU" sz="3600" b="1" dirty="0"/>
              <a:t>«Волк и семеро козлят» </a:t>
            </a:r>
            <a:endParaRPr lang="ru-RU" sz="3600" dirty="0"/>
          </a:p>
        </p:txBody>
      </p:sp>
      <p:sp>
        <p:nvSpPr>
          <p:cNvPr id="71" name="Content Placeholder 3">
            <a:extLst>
              <a:ext uri="{FF2B5EF4-FFF2-40B4-BE49-F238E27FC236}">
                <a16:creationId xmlns:a16="http://schemas.microsoft.com/office/drawing/2014/main" xmlns="" id="{3BFA7B95-4EEF-41B6-B865-250FED55D3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4191322" cy="4351338"/>
          </a:xfrm>
        </p:spPr>
        <p:txBody>
          <a:bodyPr>
            <a:normAutofit/>
          </a:bodyPr>
          <a:lstStyle/>
          <a:p>
            <a:endParaRPr lang="ru-RU" sz="4000" dirty="0"/>
          </a:p>
          <a:p>
            <a:pPr marL="0" indent="0">
              <a:buNone/>
            </a:pPr>
            <a:endParaRPr lang="ru-RU" sz="4000" dirty="0"/>
          </a:p>
          <a:p>
            <a:pPr>
              <a:buNone/>
            </a:pPr>
            <a:r>
              <a:rPr lang="ru-RU" sz="3200" dirty="0" smtClean="0"/>
              <a:t>  </a:t>
            </a:r>
            <a:r>
              <a:rPr lang="ru-RU" sz="3200" b="1" dirty="0" smtClean="0">
                <a:solidFill>
                  <a:srgbClr val="FF0000"/>
                </a:solidFill>
              </a:rPr>
              <a:t>Под </a:t>
            </a:r>
            <a:r>
              <a:rPr lang="ru-RU" sz="3200" b="1" dirty="0">
                <a:solidFill>
                  <a:srgbClr val="FF0000"/>
                </a:solidFill>
              </a:rPr>
              <a:t>маской виртуального друга может скрываться злой человек</a:t>
            </a:r>
            <a:endParaRPr lang="en-US" sz="5400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/>
          <a:srcRect b="4001"/>
          <a:stretch/>
        </p:blipFill>
        <p:spPr>
          <a:xfrm>
            <a:off x="221457" y="1556792"/>
            <a:ext cx="4350543" cy="4176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0655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FA0B806-EEB8-412C-A6ED-30B84CAB7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8640"/>
            <a:ext cx="7886700" cy="1080121"/>
          </a:xfrm>
        </p:spPr>
        <p:txBody>
          <a:bodyPr anchor="ctr">
            <a:normAutofit/>
          </a:bodyPr>
          <a:lstStyle/>
          <a:p>
            <a:pPr algn="ctr"/>
            <a:r>
              <a:rPr lang="ru-RU" sz="3600" b="1" dirty="0"/>
              <a:t>«Золотой ключик, или Приключения Буратино</a:t>
            </a:r>
            <a:endParaRPr lang="ru-RU" sz="3600" dirty="0"/>
          </a:p>
        </p:txBody>
      </p:sp>
      <p:sp>
        <p:nvSpPr>
          <p:cNvPr id="71" name="Content Placeholder 3">
            <a:extLst>
              <a:ext uri="{FF2B5EF4-FFF2-40B4-BE49-F238E27FC236}">
                <a16:creationId xmlns:a16="http://schemas.microsoft.com/office/drawing/2014/main" xmlns="" id="{3BFA7B95-4EEF-41B6-B865-250FED55D3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552" y="4941168"/>
            <a:ext cx="8263830" cy="1585792"/>
          </a:xfrm>
        </p:spPr>
        <p:txBody>
          <a:bodyPr>
            <a:normAutofit fontScale="85000" lnSpcReduction="20000"/>
          </a:bodyPr>
          <a:lstStyle/>
          <a:p>
            <a:endParaRPr lang="ru-RU" sz="4000" dirty="0"/>
          </a:p>
          <a:p>
            <a:pPr marL="0" indent="0">
              <a:buNone/>
            </a:pPr>
            <a:endParaRPr lang="ru-RU" sz="4000" dirty="0"/>
          </a:p>
          <a:p>
            <a:pPr algn="ctr">
              <a:buNone/>
            </a:pPr>
            <a:r>
              <a:rPr lang="ru-RU" sz="2800" b="1" dirty="0">
                <a:solidFill>
                  <a:srgbClr val="FF0000"/>
                </a:solidFill>
              </a:rPr>
              <a:t>Опасайся мошенников. Не сообщай никому свои пароли, не посылай СМС в ответ на письма от неизвестных людей). </a:t>
            </a:r>
            <a:endParaRPr lang="en-US" sz="5200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/>
          <a:srcRect b="17485"/>
          <a:stretch/>
        </p:blipFill>
        <p:spPr>
          <a:xfrm>
            <a:off x="1187624" y="1628800"/>
            <a:ext cx="6984776" cy="3654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3321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FA0B806-EEB8-412C-A6ED-30B84CAB7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568" y="188640"/>
            <a:ext cx="7886700" cy="1325563"/>
          </a:xfrm>
        </p:spPr>
        <p:txBody>
          <a:bodyPr anchor="ctr">
            <a:normAutofit/>
          </a:bodyPr>
          <a:lstStyle/>
          <a:p>
            <a:pPr algn="ctr"/>
            <a:r>
              <a:rPr lang="ru-RU" sz="4000" dirty="0"/>
              <a:t>«</a:t>
            </a:r>
            <a:r>
              <a:rPr lang="ru-RU" sz="4000" b="1" dirty="0"/>
              <a:t>Мойдодыр» </a:t>
            </a:r>
            <a:endParaRPr lang="ru-RU" sz="4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/>
          <a:srcRect l="21120" t="5461" r="19488"/>
          <a:stretch/>
        </p:blipFill>
        <p:spPr>
          <a:xfrm>
            <a:off x="633322" y="1864644"/>
            <a:ext cx="4176464" cy="373953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148064" y="2420888"/>
            <a:ext cx="367240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Проверяй компьютер на вирусы, пользуйся антивирусными программами). 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746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FA0B806-EEB8-412C-A6ED-30B84CAB7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188640"/>
            <a:ext cx="7886700" cy="1325563"/>
          </a:xfrm>
        </p:spPr>
        <p:txBody>
          <a:bodyPr anchor="ctr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ru-RU" sz="3700" b="1" dirty="0"/>
              <a:t>«Сестрица Алёнушка и братец Иванушка</a:t>
            </a:r>
            <a:r>
              <a:rPr lang="ru-RU" sz="3700" dirty="0"/>
              <a:t>» </a:t>
            </a: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xmlns="" id="{E6DF061D-A927-45E0-AF46-6B1F446236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115616" y="1628800"/>
            <a:ext cx="7056784" cy="3384376"/>
          </a:xfrm>
          <a:prstGeom prst="rect">
            <a:avLst/>
          </a:prstGeom>
          <a:solidFill>
            <a:srgbClr val="FFFFFF"/>
          </a:solidFill>
          <a:extLst/>
        </p:spPr>
      </p:pic>
      <p:sp>
        <p:nvSpPr>
          <p:cNvPr id="6" name="Прямоугольник 5"/>
          <p:cNvSpPr/>
          <p:nvPr/>
        </p:nvSpPr>
        <p:spPr>
          <a:xfrm>
            <a:off x="683568" y="5445224"/>
            <a:ext cx="81369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При встрече с неприятной (грязной) информацией в сети, выйди из </a:t>
            </a:r>
            <a:r>
              <a:rPr lang="ru-RU" sz="2400" b="1" dirty="0" smtClean="0">
                <a:solidFill>
                  <a:srgbClr val="FF0000"/>
                </a:solidFill>
              </a:rPr>
              <a:t>Интернета, сообщи об этом родителям.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3703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FA0B806-EEB8-412C-A6ED-30B84CAB7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576" y="188640"/>
            <a:ext cx="7886700" cy="1325563"/>
          </a:xfrm>
        </p:spPr>
        <p:txBody>
          <a:bodyPr anchor="ctr">
            <a:normAutofit/>
          </a:bodyPr>
          <a:lstStyle/>
          <a:p>
            <a:pPr algn="ctr"/>
            <a:r>
              <a:rPr lang="ru-RU" sz="4000" b="1" dirty="0"/>
              <a:t>«Морозко» </a:t>
            </a:r>
            <a:endParaRPr lang="ru-RU" sz="4000" dirty="0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xmlns="" id="{30C08FE9-65EB-49D6-924A-DED98A25AC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323528" y="1772816"/>
            <a:ext cx="4119101" cy="4418673"/>
          </a:xfrm>
          <a:prstGeom prst="rect">
            <a:avLst/>
          </a:prstGeom>
          <a:solidFill>
            <a:srgbClr val="FFFFFF"/>
          </a:solidFill>
          <a:extLst/>
        </p:spPr>
      </p:pic>
      <p:sp>
        <p:nvSpPr>
          <p:cNvPr id="6" name="Прямоугольник 5"/>
          <p:cNvSpPr/>
          <p:nvPr/>
        </p:nvSpPr>
        <p:spPr>
          <a:xfrm>
            <a:off x="4572000" y="2852936"/>
            <a:ext cx="42484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Будь вежливым при общении в сети, не груби, тогда и к тебе будут относиться так же).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9106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63688" y="260648"/>
            <a:ext cx="4032448" cy="2232248"/>
          </a:xfrm>
          <a:prstGeom prst="wedgeEllipseCallout">
            <a:avLst>
              <a:gd name="adj1" fmla="val 79423"/>
              <a:gd name="adj2" fmla="val -19110"/>
            </a:avLst>
          </a:prstGeom>
          <a:solidFill>
            <a:schemeClr val="accent1"/>
          </a:solidFill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   Да, Онлайка, ты правильно запомнила правила безопасности. Последняя буква пароля наша!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0272" y="476672"/>
            <a:ext cx="1804756" cy="165618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11560" y="2564904"/>
            <a:ext cx="1647235" cy="1107996"/>
          </a:xfrm>
          <a:prstGeom prst="rect">
            <a:avLst/>
          </a:prstGeom>
          <a:solidFill>
            <a:srgbClr val="FF0000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Т</a:t>
            </a:r>
            <a:endParaRPr lang="ru-RU" sz="6600" b="1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11760" y="2708920"/>
            <a:ext cx="4824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ТВОЯ БЕЗОПАСНОСТЬ В ИНТЕРНЕТЕ – В </a:t>
            </a:r>
            <a:r>
              <a:rPr lang="ru-RU" sz="2400" b="1" dirty="0" smtClean="0"/>
              <a:t>Т</a:t>
            </a:r>
            <a:r>
              <a:rPr lang="ru-RU" sz="2400" b="1" dirty="0" smtClean="0"/>
              <a:t>ВОИХ РУКАХ!</a:t>
            </a:r>
            <a:endParaRPr lang="ru-RU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11560" y="3861048"/>
            <a:ext cx="82809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Повторим правила:</a:t>
            </a:r>
          </a:p>
          <a:p>
            <a:pPr>
              <a:buFontTx/>
              <a:buChar char="-"/>
            </a:pPr>
            <a:r>
              <a:rPr lang="ru-RU" sz="2000" dirty="0" smtClean="0"/>
              <a:t>Сохрани в тайне личную информацию. Не </a:t>
            </a:r>
            <a:r>
              <a:rPr lang="ru-RU" sz="2000" dirty="0" smtClean="0"/>
              <a:t>выдавай </a:t>
            </a:r>
            <a:r>
              <a:rPr lang="ru-RU" sz="2000" dirty="0" smtClean="0"/>
              <a:t>пароли</a:t>
            </a:r>
          </a:p>
          <a:p>
            <a:pPr>
              <a:buFontTx/>
              <a:buChar char="-"/>
            </a:pPr>
            <a:r>
              <a:rPr lang="ru-RU" sz="2000" dirty="0" smtClean="0"/>
              <a:t>Если встретишься с пугающим контентом (содержанием) сайта, скажи об этом родителям.</a:t>
            </a:r>
            <a:endParaRPr lang="ru-RU" sz="2000" dirty="0" smtClean="0"/>
          </a:p>
          <a:p>
            <a:pPr>
              <a:buFontTx/>
              <a:buChar char="-"/>
            </a:pPr>
            <a:r>
              <a:rPr lang="ru-RU" sz="2000" dirty="0" smtClean="0"/>
              <a:t>Общайся с теми, кого знаешь в реальной жизни. Общаясь</a:t>
            </a:r>
            <a:r>
              <a:rPr lang="ru-RU" sz="2000" dirty="0" smtClean="0"/>
              <a:t>, будь вежлив</a:t>
            </a:r>
          </a:p>
          <a:p>
            <a:pPr>
              <a:buFontTx/>
              <a:buChar char="-"/>
            </a:pPr>
            <a:r>
              <a:rPr lang="ru-RU" sz="2000" dirty="0" smtClean="0"/>
              <a:t>Сообщи родителям, если тебя оскорбляют или заставляют что-то делать «</a:t>
            </a:r>
            <a:r>
              <a:rPr lang="ru-RU" sz="2000" dirty="0" err="1" smtClean="0"/>
              <a:t>интернет-друзья</a:t>
            </a:r>
            <a:r>
              <a:rPr lang="ru-RU" sz="2000" dirty="0" smtClean="0"/>
              <a:t>»</a:t>
            </a:r>
          </a:p>
          <a:p>
            <a:pPr>
              <a:buFontTx/>
              <a:buChar char="-"/>
            </a:pPr>
            <a:r>
              <a:rPr lang="ru-RU" sz="2000" dirty="0" smtClean="0"/>
              <a:t>Не переходи по сомнительным ссылкам.</a:t>
            </a:r>
          </a:p>
          <a:p>
            <a:pPr>
              <a:buFontTx/>
              <a:buChar char="-"/>
            </a:pPr>
            <a:endParaRPr lang="ru-RU" sz="2000" dirty="0" smtClean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364" t="2100" r="38398" b="63249"/>
          <a:stretch/>
        </p:blipFill>
        <p:spPr>
          <a:xfrm>
            <a:off x="539552" y="332656"/>
            <a:ext cx="904018" cy="19888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s://pa1.narvii.com/7232/26ef74c462b3ce19112285d1837d224452b3cae5r1-500-300_hq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62500" cy="3933056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860032" y="1916832"/>
            <a:ext cx="2520280" cy="1512168"/>
          </a:xfrm>
          <a:prstGeom prst="wedgeEllipseCallout">
            <a:avLst>
              <a:gd name="adj1" fmla="val 40971"/>
              <a:gd name="adj2" fmla="val -78077"/>
            </a:avLst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А вот и портал! Быстрее, вводи пароль!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80312" y="620688"/>
            <a:ext cx="1368152" cy="144016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651" t="62600" r="40857"/>
          <a:stretch/>
        </p:blipFill>
        <p:spPr>
          <a:xfrm>
            <a:off x="0" y="5057800"/>
            <a:ext cx="1724839" cy="18002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835696" y="4437112"/>
            <a:ext cx="1224136" cy="1107996"/>
          </a:xfrm>
          <a:prstGeom prst="rect">
            <a:avLst/>
          </a:prstGeom>
          <a:solidFill>
            <a:srgbClr val="FF0000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С</a:t>
            </a:r>
            <a:endParaRPr lang="ru-RU" sz="6600" b="1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16016" y="4437112"/>
            <a:ext cx="1224136" cy="1107996"/>
          </a:xfrm>
          <a:prstGeom prst="rect">
            <a:avLst/>
          </a:prstGeom>
          <a:solidFill>
            <a:srgbClr val="FF0000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А</a:t>
            </a:r>
            <a:endParaRPr lang="ru-RU" sz="6600" b="1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156176" y="4437112"/>
            <a:ext cx="1287195" cy="1107996"/>
          </a:xfrm>
          <a:prstGeom prst="rect">
            <a:avLst/>
          </a:prstGeom>
          <a:solidFill>
            <a:srgbClr val="FF0000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Р</a:t>
            </a:r>
            <a:endParaRPr lang="ru-RU" sz="6600" b="1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275857" y="4437112"/>
            <a:ext cx="1224136" cy="1107996"/>
          </a:xfrm>
          <a:prstGeom prst="rect">
            <a:avLst/>
          </a:prstGeom>
          <a:solidFill>
            <a:srgbClr val="FF0000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Т</a:t>
            </a:r>
            <a:endParaRPr lang="ru-RU" sz="6600" b="1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596336" y="4437112"/>
            <a:ext cx="1287195" cy="1107996"/>
          </a:xfrm>
          <a:prstGeom prst="rect">
            <a:avLst/>
          </a:prstGeom>
          <a:solidFill>
            <a:srgbClr val="FF0000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Т</a:t>
            </a:r>
            <a:endParaRPr lang="ru-RU" sz="6600" b="1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71800" y="260648"/>
            <a:ext cx="3384376" cy="1368152"/>
          </a:xfrm>
          <a:prstGeom prst="wedgeEllipseCallout">
            <a:avLst>
              <a:gd name="adj1" fmla="val -82409"/>
              <a:gd name="adj2" fmla="val -6947"/>
            </a:avLst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Прощай! И помни все, чему тебя научил интернет!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Picture 5" descr="C:\Users\1234\Desktop\ГОЛ лето\ГОЛ 2022\ОНЛАЙКА\лайка 2.jpg"/>
          <p:cNvPicPr>
            <a:picLocks noChangeAspect="1" noChangeArrowheads="1"/>
          </p:cNvPicPr>
          <p:nvPr/>
        </p:nvPicPr>
        <p:blipFill>
          <a:blip r:embed="rId2" cstate="print"/>
          <a:srcRect l="58505" t="64651" r="1806" b="2140"/>
          <a:stretch>
            <a:fillRect/>
          </a:stretch>
        </p:blipFill>
        <p:spPr bwMode="auto">
          <a:xfrm>
            <a:off x="6516216" y="4869160"/>
            <a:ext cx="2304256" cy="174876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907704" y="5157192"/>
            <a:ext cx="3528392" cy="1464231"/>
          </a:xfrm>
          <a:prstGeom prst="wedgeRoundRectCallout">
            <a:avLst>
              <a:gd name="adj1" fmla="val 79127"/>
              <a:gd name="adj2" fmla="val -36383"/>
              <a:gd name="adj3" fmla="val 16667"/>
            </a:avLst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А можно, и интернет запомнит меня! Я, как и ты, хочу быть интернет – помощником! </a:t>
            </a:r>
            <a:endParaRPr lang="ru-RU" sz="20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179512" y="332656"/>
            <a:ext cx="1512168" cy="1656184"/>
          </a:xfrm>
          <a:prstGeom prst="rect">
            <a:avLst/>
          </a:prstGeom>
        </p:spPr>
      </p:pic>
      <p:pic>
        <p:nvPicPr>
          <p:cNvPr id="8" name="Picture 2" descr="https://pa1.narvii.com/7232/26ef74c462b3ce19112285d1837d224452b3cae5r1-500-300_hq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1844824"/>
            <a:ext cx="4762500" cy="29249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1484784"/>
            <a:ext cx="8122601" cy="50851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0" y="0"/>
            <a:ext cx="1584176" cy="1440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35696" y="260648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Привет, я «ПОИСК». А это… </a:t>
            </a:r>
            <a:endParaRPr lang="ru-RU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s://bizbi.ru/upload/iblock/1cc/1ccedf004d7086793bc8bd68fc94b1c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5" descr="C:\Users\1234\Desktop\ГОЛ лето\ГОЛ 2022\ОНЛАЙКА\лайка 2.jpg"/>
          <p:cNvPicPr>
            <a:picLocks noChangeAspect="1" noChangeArrowheads="1"/>
          </p:cNvPicPr>
          <p:nvPr/>
        </p:nvPicPr>
        <p:blipFill>
          <a:blip r:embed="rId3" cstate="print"/>
          <a:srcRect l="58505" t="64651" r="1806" b="2140"/>
          <a:stretch>
            <a:fillRect/>
          </a:stretch>
        </p:blipFill>
        <p:spPr bwMode="auto">
          <a:xfrm>
            <a:off x="4139952" y="4293096"/>
            <a:ext cx="2016224" cy="1512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52" name="Picture 8" descr="https://emojio.ru/images/apple-b/1f6b6-1f3fb-200d-2642-fe0f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2636912"/>
            <a:ext cx="3456382" cy="3456384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419872" y="5877272"/>
            <a:ext cx="5544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</a:rPr>
              <a:t>ДО СКОРЫХ ВСТРЕЧ</a:t>
            </a:r>
            <a:r>
              <a:rPr lang="ru-RU" sz="3600" dirty="0" smtClean="0">
                <a:solidFill>
                  <a:schemeClr val="bg1"/>
                </a:solidFill>
              </a:rPr>
              <a:t>!</a:t>
            </a:r>
            <a:endParaRPr lang="ru-RU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1457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629</TotalTime>
  <Words>1215</Words>
  <Application>Microsoft Office PowerPoint</Application>
  <PresentationFormat>Экран (4:3)</PresentationFormat>
  <Paragraphs>145</Paragraphs>
  <Slides>32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Слайд 1</vt:lpstr>
      <vt:lpstr>В один прекрасный летний день хозяин выгуливал свою собаку Лайку в лесу. Собака была очень молодая, и ей было весело гоняться за кроликами. Один из кроликов заскочил в нору, и наша Лайка немедленно отправилась за ним… </vt:lpstr>
      <vt:lpstr>Однако, вместо темной норы она оказалась в необычном месте. Ее окружали слова, цифры и картинки. Лайка очень испугалась и хотела вернуться, но выход найти не смогла.</vt:lpstr>
      <vt:lpstr>      «ОНЛАЙКА ВО ВСЕМИРНОЙ СЕТИ»</vt:lpstr>
      <vt:lpstr>Слайд 5</vt:lpstr>
      <vt:lpstr>Сайт загадок</vt:lpstr>
      <vt:lpstr>Слайд 7</vt:lpstr>
      <vt:lpstr>Отгадай загадки - омонимы. </vt:lpstr>
      <vt:lpstr>Слайд 9</vt:lpstr>
      <vt:lpstr>Слайд 10</vt:lpstr>
      <vt:lpstr>Слайд 11</vt:lpstr>
      <vt:lpstr>Слайд 12</vt:lpstr>
      <vt:lpstr>wikipedia.org </vt:lpstr>
      <vt:lpstr>МИФ или ПРАВДА?</vt:lpstr>
      <vt:lpstr>МИФ или ПРАВДА?</vt:lpstr>
      <vt:lpstr>МИФ или ПРАВДА?</vt:lpstr>
      <vt:lpstr>Слайд 17</vt:lpstr>
      <vt:lpstr>ТОЛКОВЫЙ СЛОВАРЬ</vt:lpstr>
      <vt:lpstr>Слайд 19</vt:lpstr>
      <vt:lpstr>Слайд 20</vt:lpstr>
      <vt:lpstr>Слайд 21</vt:lpstr>
      <vt:lpstr>«Красная шапочка» </vt:lpstr>
      <vt:lpstr>«Волк и семеро козлят» </vt:lpstr>
      <vt:lpstr>«Золотой ключик, или Приключения Буратино</vt:lpstr>
      <vt:lpstr>«Мойдодыр» </vt:lpstr>
      <vt:lpstr>«Сестрица Алёнушка и братец Иванушка» </vt:lpstr>
      <vt:lpstr>«Морозко» </vt:lpstr>
      <vt:lpstr>Слайд 28</vt:lpstr>
      <vt:lpstr>Слайд 29</vt:lpstr>
      <vt:lpstr>Слайд 30</vt:lpstr>
      <vt:lpstr>Слайд 31</vt:lpstr>
      <vt:lpstr>Слайд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Наталия Фролова</dc:creator>
  <cp:lastModifiedBy>Наталия</cp:lastModifiedBy>
  <cp:revision>127</cp:revision>
  <dcterms:created xsi:type="dcterms:W3CDTF">2020-02-28T17:32:42Z</dcterms:created>
  <dcterms:modified xsi:type="dcterms:W3CDTF">2022-04-09T20:01:35Z</dcterms:modified>
</cp:coreProperties>
</file>