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6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7.xml" ContentType="application/vnd.openxmlformats-officedocument.theme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theme/theme18.xml" ContentType="application/vnd.openxmlformats-officedocument.theme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theme/theme19.xml" ContentType="application/vnd.openxmlformats-officedocument.theme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theme/theme20.xml" ContentType="application/vnd.openxmlformats-officedocument.theme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theme/theme21.xml" ContentType="application/vnd.openxmlformats-officedocument.theme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theme/theme22.xml" ContentType="application/vnd.openxmlformats-officedocument.theme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theme/theme23.xml" ContentType="application/vnd.openxmlformats-officedocument.theme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theme/theme24.xml" ContentType="application/vnd.openxmlformats-officedocument.theme+xml"/>
  <Override PartName="/ppt/theme/theme2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  <p:sldMasterId id="2147483732" r:id="rId7"/>
    <p:sldMasterId id="2147483744" r:id="rId8"/>
    <p:sldMasterId id="2147483756" r:id="rId9"/>
    <p:sldMasterId id="2147483768" r:id="rId10"/>
    <p:sldMasterId id="2147483780" r:id="rId11"/>
    <p:sldMasterId id="2147483792" r:id="rId12"/>
    <p:sldMasterId id="2147483804" r:id="rId13"/>
    <p:sldMasterId id="2147483828" r:id="rId14"/>
    <p:sldMasterId id="2147483840" r:id="rId15"/>
    <p:sldMasterId id="2147483852" r:id="rId16"/>
    <p:sldMasterId id="2147483864" r:id="rId17"/>
    <p:sldMasterId id="2147483876" r:id="rId18"/>
    <p:sldMasterId id="2147483888" r:id="rId19"/>
    <p:sldMasterId id="2147483900" r:id="rId20"/>
    <p:sldMasterId id="2147483912" r:id="rId21"/>
    <p:sldMasterId id="2147483924" r:id="rId22"/>
    <p:sldMasterId id="2147483936" r:id="rId23"/>
    <p:sldMasterId id="2147483948" r:id="rId24"/>
  </p:sldMasterIdLst>
  <p:notesMasterIdLst>
    <p:notesMasterId r:id="rId49"/>
  </p:notesMasterIdLst>
  <p:sldIdLst>
    <p:sldId id="257" r:id="rId25"/>
    <p:sldId id="258" r:id="rId26"/>
    <p:sldId id="259" r:id="rId27"/>
    <p:sldId id="260" r:id="rId28"/>
    <p:sldId id="261" r:id="rId29"/>
    <p:sldId id="262" r:id="rId30"/>
    <p:sldId id="263" r:id="rId31"/>
    <p:sldId id="264" r:id="rId32"/>
    <p:sldId id="265" r:id="rId33"/>
    <p:sldId id="266" r:id="rId34"/>
    <p:sldId id="267" r:id="rId35"/>
    <p:sldId id="268" r:id="rId36"/>
    <p:sldId id="269" r:id="rId37"/>
    <p:sldId id="271" r:id="rId38"/>
    <p:sldId id="272" r:id="rId39"/>
    <p:sldId id="273" r:id="rId40"/>
    <p:sldId id="274" r:id="rId41"/>
    <p:sldId id="275" r:id="rId42"/>
    <p:sldId id="276" r:id="rId43"/>
    <p:sldId id="277" r:id="rId44"/>
    <p:sldId id="278" r:id="rId45"/>
    <p:sldId id="279" r:id="rId46"/>
    <p:sldId id="280" r:id="rId47"/>
    <p:sldId id="281" r:id="rId4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31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2.xml"/><Relationship Id="rId39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10.xml"/><Relationship Id="rId42" Type="http://schemas.openxmlformats.org/officeDocument/2006/relationships/slide" Target="slides/slide18.xml"/><Relationship Id="rId47" Type="http://schemas.openxmlformats.org/officeDocument/2006/relationships/slide" Target="slides/slide23.xml"/><Relationship Id="rId50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1.xml"/><Relationship Id="rId33" Type="http://schemas.openxmlformats.org/officeDocument/2006/relationships/slide" Target="slides/slide9.xml"/><Relationship Id="rId38" Type="http://schemas.openxmlformats.org/officeDocument/2006/relationships/slide" Target="slides/slide14.xml"/><Relationship Id="rId46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Master" Target="slideMasters/slideMaster20.xml"/><Relationship Id="rId29" Type="http://schemas.openxmlformats.org/officeDocument/2006/relationships/slide" Target="slides/slide5.xml"/><Relationship Id="rId41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" Target="slides/slide8.xml"/><Relationship Id="rId37" Type="http://schemas.openxmlformats.org/officeDocument/2006/relationships/slide" Target="slides/slide13.xml"/><Relationship Id="rId40" Type="http://schemas.openxmlformats.org/officeDocument/2006/relationships/slide" Target="slides/slide16.xml"/><Relationship Id="rId45" Type="http://schemas.openxmlformats.org/officeDocument/2006/relationships/slide" Target="slides/slide21.xml"/><Relationship Id="rId53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" Target="slides/slide4.xml"/><Relationship Id="rId36" Type="http://schemas.openxmlformats.org/officeDocument/2006/relationships/slide" Target="slides/slide12.xml"/><Relationship Id="rId49" Type="http://schemas.openxmlformats.org/officeDocument/2006/relationships/notesMaster" Target="notesMasters/notesMaster1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7.xml"/><Relationship Id="rId44" Type="http://schemas.openxmlformats.org/officeDocument/2006/relationships/slide" Target="slides/slide2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" Target="slides/slide3.xml"/><Relationship Id="rId30" Type="http://schemas.openxmlformats.org/officeDocument/2006/relationships/slide" Target="slides/slide6.xml"/><Relationship Id="rId35" Type="http://schemas.openxmlformats.org/officeDocument/2006/relationships/slide" Target="slides/slide11.xml"/><Relationship Id="rId43" Type="http://schemas.openxmlformats.org/officeDocument/2006/relationships/slide" Target="slides/slide19.xml"/><Relationship Id="rId48" Type="http://schemas.openxmlformats.org/officeDocument/2006/relationships/slide" Target="slides/slide24.xml"/><Relationship Id="rId8" Type="http://schemas.openxmlformats.org/officeDocument/2006/relationships/slideMaster" Target="slideMasters/slideMaster8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6D5CFA-16BC-4DE2-BC0A-6BAFF829463E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4F3718-DC5C-4A33-9B5C-6DE74AC2CD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80390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dirty="0">
              <a:latin typeface="Arial" charset="0"/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5859C6-7E8E-D544-87DA-FC6648125F03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91228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817EA-A3E6-4A1C-A4FE-B07222B43446}" type="slidenum">
              <a:rPr lang="ru-RU" smtClean="0">
                <a:solidFill>
                  <a:prstClr val="black"/>
                </a:solidFill>
              </a:rPr>
              <a:pPr/>
              <a:t>21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1447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3821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1581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0678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209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7916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5976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972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280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7509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983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4739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06271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0181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9683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22214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24165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1362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7016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3279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21464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761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198869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997545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5639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14912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82984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1259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6679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64963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061137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838403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52003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181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57881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065306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393960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97979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72108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11846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48237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71529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232137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194829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757531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18831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515560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564780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0467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458602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02673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76169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47606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053345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993341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68649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18545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73517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60489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021848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69635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193287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648552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464724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06240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843429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06799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099635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918568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94914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3521056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6948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171836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28590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803573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60334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308294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3530225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240246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441249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6245667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5710976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216882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1235668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049266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8304860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539523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888074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149376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1629922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956336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2432391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3502229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4518261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736277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4771116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4218018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0625461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011318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858562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144670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86638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3855551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4647914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9131843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324950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0794775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971553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50184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009892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3590957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150378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2692258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9123867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493791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3511667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5543851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746300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2735773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405809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1379643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1027086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151932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934036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9594014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394873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780746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4068407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5833534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473578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586192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235152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0522574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3250742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465756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2667895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1033482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024065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681772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594199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3877052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65502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5209652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366756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3702211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1150639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1162373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0859047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009428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932008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152127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5790397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3650441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8053745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9303077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6561757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537991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5719768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823287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2981124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187894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666457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430229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8929715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7032305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6633473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1612813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2307528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5979207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7408799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2674949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53534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9031236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938145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171633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038000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5403537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267179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0675776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929173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3262900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40972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9546904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2035053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646853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571907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1390845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8255056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054538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43374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376525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6969288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439630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303732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081160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8426536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883953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4215045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271893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433087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7783356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090533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8350304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527836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928471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139588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370703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360136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4723099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007785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219734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431588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3852272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2918140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8389694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333879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358902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4199319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438807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567408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733429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9657605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12878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1651067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575093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4773112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8791702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335486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895941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5457360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956416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1050782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810678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8191613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6834510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8645774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988631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6314662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448156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8265501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0246086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7812564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3906583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369274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717609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404075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4870492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7476028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0549573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223101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9545679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421991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94757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2434976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502139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2965847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2174762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0021245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0104682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9914342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964988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3544996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0048862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4822015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96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89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6.xml"/><Relationship Id="rId3" Type="http://schemas.openxmlformats.org/officeDocument/2006/relationships/slideLayout" Target="../slideLayouts/slideLayout201.xml"/><Relationship Id="rId7" Type="http://schemas.openxmlformats.org/officeDocument/2006/relationships/slideLayout" Target="../slideLayouts/slideLayout205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200.xml"/><Relationship Id="rId1" Type="http://schemas.openxmlformats.org/officeDocument/2006/relationships/slideLayout" Target="../slideLayouts/slideLayout199.xml"/><Relationship Id="rId6" Type="http://schemas.openxmlformats.org/officeDocument/2006/relationships/slideLayout" Target="../slideLayouts/slideLayout204.xml"/><Relationship Id="rId11" Type="http://schemas.openxmlformats.org/officeDocument/2006/relationships/slideLayout" Target="../slideLayouts/slideLayout209.xml"/><Relationship Id="rId5" Type="http://schemas.openxmlformats.org/officeDocument/2006/relationships/slideLayout" Target="../slideLayouts/slideLayout203.xml"/><Relationship Id="rId10" Type="http://schemas.openxmlformats.org/officeDocument/2006/relationships/slideLayout" Target="../slideLayouts/slideLayout208.xml"/><Relationship Id="rId4" Type="http://schemas.openxmlformats.org/officeDocument/2006/relationships/slideLayout" Target="../slideLayouts/slideLayout202.xml"/><Relationship Id="rId9" Type="http://schemas.openxmlformats.org/officeDocument/2006/relationships/slideLayout" Target="../slideLayouts/slideLayout207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7.xml"/><Relationship Id="rId3" Type="http://schemas.openxmlformats.org/officeDocument/2006/relationships/slideLayout" Target="../slideLayouts/slideLayout212.xml"/><Relationship Id="rId7" Type="http://schemas.openxmlformats.org/officeDocument/2006/relationships/slideLayout" Target="../slideLayouts/slideLayout216.xml"/><Relationship Id="rId12" Type="http://schemas.openxmlformats.org/officeDocument/2006/relationships/theme" Target="../theme/theme20.xml"/><Relationship Id="rId2" Type="http://schemas.openxmlformats.org/officeDocument/2006/relationships/slideLayout" Target="../slideLayouts/slideLayout211.xml"/><Relationship Id="rId1" Type="http://schemas.openxmlformats.org/officeDocument/2006/relationships/slideLayout" Target="../slideLayouts/slideLayout210.xml"/><Relationship Id="rId6" Type="http://schemas.openxmlformats.org/officeDocument/2006/relationships/slideLayout" Target="../slideLayouts/slideLayout215.xml"/><Relationship Id="rId11" Type="http://schemas.openxmlformats.org/officeDocument/2006/relationships/slideLayout" Target="../slideLayouts/slideLayout220.xml"/><Relationship Id="rId5" Type="http://schemas.openxmlformats.org/officeDocument/2006/relationships/slideLayout" Target="../slideLayouts/slideLayout214.xml"/><Relationship Id="rId10" Type="http://schemas.openxmlformats.org/officeDocument/2006/relationships/slideLayout" Target="../slideLayouts/slideLayout219.xml"/><Relationship Id="rId4" Type="http://schemas.openxmlformats.org/officeDocument/2006/relationships/slideLayout" Target="../slideLayouts/slideLayout213.xml"/><Relationship Id="rId9" Type="http://schemas.openxmlformats.org/officeDocument/2006/relationships/slideLayout" Target="../slideLayouts/slideLayout218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8.xml"/><Relationship Id="rId3" Type="http://schemas.openxmlformats.org/officeDocument/2006/relationships/slideLayout" Target="../slideLayouts/slideLayout223.xml"/><Relationship Id="rId7" Type="http://schemas.openxmlformats.org/officeDocument/2006/relationships/slideLayout" Target="../slideLayouts/slideLayout227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222.xml"/><Relationship Id="rId1" Type="http://schemas.openxmlformats.org/officeDocument/2006/relationships/slideLayout" Target="../slideLayouts/slideLayout221.xml"/><Relationship Id="rId6" Type="http://schemas.openxmlformats.org/officeDocument/2006/relationships/slideLayout" Target="../slideLayouts/slideLayout226.xml"/><Relationship Id="rId11" Type="http://schemas.openxmlformats.org/officeDocument/2006/relationships/slideLayout" Target="../slideLayouts/slideLayout231.xml"/><Relationship Id="rId5" Type="http://schemas.openxmlformats.org/officeDocument/2006/relationships/slideLayout" Target="../slideLayouts/slideLayout225.xml"/><Relationship Id="rId10" Type="http://schemas.openxmlformats.org/officeDocument/2006/relationships/slideLayout" Target="../slideLayouts/slideLayout230.xml"/><Relationship Id="rId4" Type="http://schemas.openxmlformats.org/officeDocument/2006/relationships/slideLayout" Target="../slideLayouts/slideLayout224.xml"/><Relationship Id="rId9" Type="http://schemas.openxmlformats.org/officeDocument/2006/relationships/slideLayout" Target="../slideLayouts/slideLayout229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9.xml"/><Relationship Id="rId3" Type="http://schemas.openxmlformats.org/officeDocument/2006/relationships/slideLayout" Target="../slideLayouts/slideLayout234.xml"/><Relationship Id="rId7" Type="http://schemas.openxmlformats.org/officeDocument/2006/relationships/slideLayout" Target="../slideLayouts/slideLayout238.xml"/><Relationship Id="rId12" Type="http://schemas.openxmlformats.org/officeDocument/2006/relationships/theme" Target="../theme/theme22.xml"/><Relationship Id="rId2" Type="http://schemas.openxmlformats.org/officeDocument/2006/relationships/slideLayout" Target="../slideLayouts/slideLayout233.xml"/><Relationship Id="rId1" Type="http://schemas.openxmlformats.org/officeDocument/2006/relationships/slideLayout" Target="../slideLayouts/slideLayout232.xml"/><Relationship Id="rId6" Type="http://schemas.openxmlformats.org/officeDocument/2006/relationships/slideLayout" Target="../slideLayouts/slideLayout237.xml"/><Relationship Id="rId11" Type="http://schemas.openxmlformats.org/officeDocument/2006/relationships/slideLayout" Target="../slideLayouts/slideLayout242.xml"/><Relationship Id="rId5" Type="http://schemas.openxmlformats.org/officeDocument/2006/relationships/slideLayout" Target="../slideLayouts/slideLayout236.xml"/><Relationship Id="rId10" Type="http://schemas.openxmlformats.org/officeDocument/2006/relationships/slideLayout" Target="../slideLayouts/slideLayout241.xml"/><Relationship Id="rId4" Type="http://schemas.openxmlformats.org/officeDocument/2006/relationships/slideLayout" Target="../slideLayouts/slideLayout235.xml"/><Relationship Id="rId9" Type="http://schemas.openxmlformats.org/officeDocument/2006/relationships/slideLayout" Target="../slideLayouts/slideLayout240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0.xml"/><Relationship Id="rId3" Type="http://schemas.openxmlformats.org/officeDocument/2006/relationships/slideLayout" Target="../slideLayouts/slideLayout245.xml"/><Relationship Id="rId7" Type="http://schemas.openxmlformats.org/officeDocument/2006/relationships/slideLayout" Target="../slideLayouts/slideLayout249.xml"/><Relationship Id="rId12" Type="http://schemas.openxmlformats.org/officeDocument/2006/relationships/theme" Target="../theme/theme23.xml"/><Relationship Id="rId2" Type="http://schemas.openxmlformats.org/officeDocument/2006/relationships/slideLayout" Target="../slideLayouts/slideLayout244.xml"/><Relationship Id="rId1" Type="http://schemas.openxmlformats.org/officeDocument/2006/relationships/slideLayout" Target="../slideLayouts/slideLayout243.xml"/><Relationship Id="rId6" Type="http://schemas.openxmlformats.org/officeDocument/2006/relationships/slideLayout" Target="../slideLayouts/slideLayout248.xml"/><Relationship Id="rId11" Type="http://schemas.openxmlformats.org/officeDocument/2006/relationships/slideLayout" Target="../slideLayouts/slideLayout253.xml"/><Relationship Id="rId5" Type="http://schemas.openxmlformats.org/officeDocument/2006/relationships/slideLayout" Target="../slideLayouts/slideLayout247.xml"/><Relationship Id="rId10" Type="http://schemas.openxmlformats.org/officeDocument/2006/relationships/slideLayout" Target="../slideLayouts/slideLayout252.xml"/><Relationship Id="rId4" Type="http://schemas.openxmlformats.org/officeDocument/2006/relationships/slideLayout" Target="../slideLayouts/slideLayout246.xml"/><Relationship Id="rId9" Type="http://schemas.openxmlformats.org/officeDocument/2006/relationships/slideLayout" Target="../slideLayouts/slideLayout251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1.xml"/><Relationship Id="rId3" Type="http://schemas.openxmlformats.org/officeDocument/2006/relationships/slideLayout" Target="../slideLayouts/slideLayout256.xml"/><Relationship Id="rId7" Type="http://schemas.openxmlformats.org/officeDocument/2006/relationships/slideLayout" Target="../slideLayouts/slideLayout260.xml"/><Relationship Id="rId12" Type="http://schemas.openxmlformats.org/officeDocument/2006/relationships/theme" Target="../theme/theme24.xml"/><Relationship Id="rId2" Type="http://schemas.openxmlformats.org/officeDocument/2006/relationships/slideLayout" Target="../slideLayouts/slideLayout255.xml"/><Relationship Id="rId1" Type="http://schemas.openxmlformats.org/officeDocument/2006/relationships/slideLayout" Target="../slideLayouts/slideLayout254.xml"/><Relationship Id="rId6" Type="http://schemas.openxmlformats.org/officeDocument/2006/relationships/slideLayout" Target="../slideLayouts/slideLayout259.xml"/><Relationship Id="rId11" Type="http://schemas.openxmlformats.org/officeDocument/2006/relationships/slideLayout" Target="../slideLayouts/slideLayout264.xml"/><Relationship Id="rId5" Type="http://schemas.openxmlformats.org/officeDocument/2006/relationships/slideLayout" Target="../slideLayouts/slideLayout258.xml"/><Relationship Id="rId10" Type="http://schemas.openxmlformats.org/officeDocument/2006/relationships/slideLayout" Target="../slideLayouts/slideLayout263.xml"/><Relationship Id="rId4" Type="http://schemas.openxmlformats.org/officeDocument/2006/relationships/slideLayout" Target="../slideLayouts/slideLayout257.xml"/><Relationship Id="rId9" Type="http://schemas.openxmlformats.org/officeDocument/2006/relationships/slideLayout" Target="../slideLayouts/slideLayout26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A9E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3809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A9E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841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A9E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8259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A9E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822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A9E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652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A9E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506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A9E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6592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A9E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497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A9E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6023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A9E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9182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A9E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937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A9E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4727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A9E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091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A9E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458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A9E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114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A9E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677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A9E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8990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A9E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018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A9E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8067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A9E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2596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A9E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558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A9E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066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A9E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721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A9E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871AE-09CD-494A-9EEB-3C6ACEF3CDD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36BE4-062F-4B58-9141-E0750F26620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968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9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7.xml"/><Relationship Id="rId5" Type="http://schemas.openxmlformats.org/officeDocument/2006/relationships/image" Target="../media/image16.jpeg"/><Relationship Id="rId4" Type="http://schemas.openxmlformats.org/officeDocument/2006/relationships/image" Target="../media/image15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5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56.xml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6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7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0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15.xml"/><Relationship Id="rId4" Type="http://schemas.openxmlformats.org/officeDocument/2006/relationships/image" Target="../media/image33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21.xml"/><Relationship Id="rId5" Type="http://schemas.openxmlformats.org/officeDocument/2006/relationships/image" Target="../media/image36.jpg"/><Relationship Id="rId4" Type="http://schemas.openxmlformats.org/officeDocument/2006/relationships/image" Target="../media/image35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33.xml"/><Relationship Id="rId4" Type="http://schemas.openxmlformats.org/officeDocument/2006/relationships/image" Target="../media/image39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4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225829" y="334647"/>
            <a:ext cx="11502194" cy="3824488"/>
          </a:xfrm>
        </p:spPr>
        <p:txBody>
          <a:bodyPr>
            <a:noAutofit/>
          </a:bodyPr>
          <a:lstStyle/>
          <a:p>
            <a:pPr marL="457200">
              <a:lnSpc>
                <a:spcPct val="107000"/>
              </a:lnSpc>
            </a:pPr>
            <a: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8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4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400" b="1" dirty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400" b="1" dirty="0" smtClean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Профилактика оптической </a:t>
            </a:r>
            <a:r>
              <a:rPr lang="ru-RU" sz="4400" b="1" dirty="0" err="1" smtClean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дисграфии</a:t>
            </a:r>
            <a:r>
              <a:rPr lang="ru-RU" sz="4400" b="1" dirty="0" smtClean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400" b="1" dirty="0" smtClean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400" b="1" dirty="0" smtClean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у детей старшего дошкольного возраста</a:t>
            </a:r>
            <a:br>
              <a:rPr lang="ru-RU" sz="4400" b="1" dirty="0" smtClean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400" b="1" dirty="0" smtClean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с общим недоразвитием речи</a:t>
            </a:r>
            <a:br>
              <a:rPr lang="ru-RU" sz="4400" b="1" dirty="0" smtClean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400" b="1" dirty="0" smtClean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посредством дидактической игры</a:t>
            </a:r>
            <a:r>
              <a:rPr lang="ru-RU" sz="4800" b="1" dirty="0" smtClean="0">
                <a:solidFill>
                  <a:srgbClr val="FF0066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800" dirty="0">
                <a:solidFill>
                  <a:srgbClr val="FF006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800" dirty="0">
                <a:solidFill>
                  <a:srgbClr val="FF006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4800" b="1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533804" y="3757353"/>
            <a:ext cx="5609709" cy="2731596"/>
          </a:xfrm>
        </p:spPr>
        <p:txBody>
          <a:bodyPr>
            <a:normAutofit fontScale="92500" lnSpcReduction="10000"/>
          </a:bodyPr>
          <a:lstStyle/>
          <a:p>
            <a:endParaRPr lang="ru-RU" b="1" dirty="0" smtClean="0">
              <a:solidFill>
                <a:srgbClr val="66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66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МБДОУ </a:t>
            </a:r>
            <a:r>
              <a:rPr lang="ru-RU" b="1" dirty="0">
                <a:solidFill>
                  <a:srgbClr val="66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д/с </a:t>
            </a:r>
            <a:r>
              <a:rPr lang="ru-RU" b="1" dirty="0" smtClean="0">
                <a:solidFill>
                  <a:srgbClr val="66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43 «Яблонька»</a:t>
            </a:r>
          </a:p>
          <a:p>
            <a:r>
              <a:rPr lang="ru-RU" b="1" dirty="0" smtClean="0">
                <a:solidFill>
                  <a:srgbClr val="66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66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Белгорода</a:t>
            </a:r>
          </a:p>
          <a:p>
            <a:r>
              <a:rPr lang="ru-RU" b="1" dirty="0" err="1" smtClean="0">
                <a:solidFill>
                  <a:srgbClr val="66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Семыкина</a:t>
            </a:r>
            <a:r>
              <a:rPr lang="ru-RU" b="1" dirty="0" smtClean="0">
                <a:solidFill>
                  <a:srgbClr val="66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Ирина Александровна, </a:t>
            </a:r>
          </a:p>
          <a:p>
            <a:r>
              <a:rPr lang="ru-RU" b="1" dirty="0" smtClean="0">
                <a:solidFill>
                  <a:srgbClr val="66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учитель-логопед,</a:t>
            </a:r>
          </a:p>
          <a:p>
            <a:r>
              <a:rPr lang="ru-RU" b="1" dirty="0" err="1" smtClean="0">
                <a:solidFill>
                  <a:srgbClr val="66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Вологжина</a:t>
            </a:r>
            <a:r>
              <a:rPr lang="ru-RU" b="1" dirty="0" smtClean="0">
                <a:solidFill>
                  <a:srgbClr val="66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Олеся Викторовна,</a:t>
            </a:r>
            <a:endParaRPr lang="ru-RU" b="1" dirty="0">
              <a:solidFill>
                <a:srgbClr val="66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66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учитель-логопед</a:t>
            </a:r>
            <a:endParaRPr lang="ru-RU" b="1" dirty="0">
              <a:solidFill>
                <a:srgbClr val="66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5"/>
          <p:cNvSpPr txBox="1">
            <a:spLocks/>
          </p:cNvSpPr>
          <p:nvPr/>
        </p:nvSpPr>
        <p:spPr>
          <a:xfrm>
            <a:off x="641668" y="0"/>
            <a:ext cx="11154988" cy="435677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811" y="3346305"/>
            <a:ext cx="4967747" cy="3313448"/>
          </a:xfrm>
          <a:prstGeom prst="rect">
            <a:avLst/>
          </a:prstGeom>
          <a:effectLst>
            <a:softEdge rad="114300"/>
          </a:effectLst>
        </p:spPr>
      </p:pic>
    </p:spTree>
    <p:extLst>
      <p:ext uri="{BB962C8B-B14F-4D97-AF65-F5344CB8AC3E}">
        <p14:creationId xmlns:p14="http://schemas.microsoft.com/office/powerpoint/2010/main" val="1234622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4"/>
          </p:nvPr>
        </p:nvSpPr>
        <p:spPr>
          <a:xfrm>
            <a:off x="5618602" y="2456759"/>
            <a:ext cx="6367750" cy="4285563"/>
          </a:xfrm>
        </p:spPr>
        <p:txBody>
          <a:bodyPr>
            <a:normAutofit/>
          </a:bodyPr>
          <a:lstStyle/>
          <a:p>
            <a:pPr marL="457200" lvl="1" indent="0" algn="just">
              <a:buNone/>
            </a:pPr>
            <a:r>
              <a:rPr lang="ru-RU" dirty="0" smtClean="0"/>
              <a:t>	</a:t>
            </a:r>
            <a:r>
              <a:rPr lang="ru-RU" sz="2800" dirty="0"/>
              <a:t>	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562" y="72374"/>
            <a:ext cx="5325040" cy="4006459"/>
          </a:xfrm>
          <a:prstGeom prst="rect">
            <a:avLst/>
          </a:prstGeom>
          <a:effectLst>
            <a:softEdge rad="1524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5618602" y="167762"/>
            <a:ext cx="6096000" cy="1261884"/>
          </a:xfrm>
          <a:prstGeom prst="rect">
            <a:avLst/>
          </a:prstGeom>
        </p:spPr>
        <p:txBody>
          <a:bodyPr>
            <a:spAutoFit/>
          </a:bodyPr>
          <a:lstStyle/>
          <a:p>
            <a:pPr lvl="1" algn="just"/>
            <a:r>
              <a:rPr lang="ru-RU" sz="2400" dirty="0">
                <a:solidFill>
                  <a:prstClr val="black"/>
                </a:solidFill>
              </a:rPr>
              <a:t>	С каждым годом в начальной школе увеличивается количество детей с различными видами </a:t>
            </a:r>
            <a:r>
              <a:rPr lang="ru-RU" sz="2400" dirty="0" err="1">
                <a:solidFill>
                  <a:prstClr val="black"/>
                </a:solidFill>
              </a:rPr>
              <a:t>дисграфии</a:t>
            </a:r>
            <a:r>
              <a:rPr lang="ru-RU" sz="2800" dirty="0">
                <a:solidFill>
                  <a:prstClr val="black"/>
                </a:solidFill>
              </a:rPr>
              <a:t>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3633217"/>
            <a:ext cx="5640388" cy="33252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/>
            <a:r>
              <a:rPr lang="ru-RU" sz="2400" dirty="0">
                <a:solidFill>
                  <a:prstClr val="black"/>
                </a:solidFill>
              </a:rPr>
              <a:t>	Таким детям трудно овладевать учебной программой по всем предметам, особенно по русскому языку и чтению. Исходя из этого, чем раньше начнется профилактическая работа с детьми с нарушениями речи, тем успешнее они будут учиться в школе.</a:t>
            </a:r>
          </a:p>
          <a:p>
            <a:pPr algn="just"/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2164" y="2079032"/>
            <a:ext cx="6217720" cy="4663290"/>
          </a:xfrm>
          <a:prstGeom prst="rect">
            <a:avLst/>
          </a:prstGeom>
          <a:effectLst>
            <a:softEdge rad="12700"/>
          </a:effectLst>
        </p:spPr>
      </p:pic>
    </p:spTree>
    <p:extLst>
      <p:ext uri="{BB962C8B-B14F-4D97-AF65-F5344CB8AC3E}">
        <p14:creationId xmlns:p14="http://schemas.microsoft.com/office/powerpoint/2010/main" val="1220830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41707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>
                <a:solidFill>
                  <a:srgbClr val="FF0066"/>
                </a:solidFill>
                <a:latin typeface="+mn-lt"/>
              </a:rPr>
              <a:t>Что такое </a:t>
            </a:r>
            <a:r>
              <a:rPr lang="ru-RU" b="1" dirty="0" err="1" smtClean="0">
                <a:solidFill>
                  <a:srgbClr val="FF0066"/>
                </a:solidFill>
                <a:latin typeface="+mn-lt"/>
              </a:rPr>
              <a:t>дисграфия</a:t>
            </a:r>
            <a:r>
              <a:rPr lang="ru-RU" b="1" dirty="0" smtClean="0">
                <a:solidFill>
                  <a:srgbClr val="FF0066"/>
                </a:solidFill>
                <a:latin typeface="+mn-lt"/>
              </a:rPr>
              <a:t>?</a:t>
            </a:r>
            <a:endParaRPr lang="ru-RU" dirty="0">
              <a:solidFill>
                <a:srgbClr val="FF0066"/>
              </a:solidFill>
              <a:latin typeface="+mn-lt"/>
            </a:endParaRPr>
          </a:p>
        </p:txBody>
      </p:sp>
      <p:sp>
        <p:nvSpPr>
          <p:cNvPr id="7" name="Текст 2"/>
          <p:cNvSpPr>
            <a:spLocks noGrp="1"/>
          </p:cNvSpPr>
          <p:nvPr>
            <p:ph sz="half" idx="2"/>
          </p:nvPr>
        </p:nvSpPr>
        <p:spPr>
          <a:xfrm>
            <a:off x="57590" y="1355075"/>
            <a:ext cx="5241523" cy="5409282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ru-RU" dirty="0"/>
              <a:t> </a:t>
            </a:r>
            <a:r>
              <a:rPr lang="ru-RU" sz="3200" b="1" i="1" dirty="0" err="1">
                <a:solidFill>
                  <a:srgbClr val="FF0066"/>
                </a:solidFill>
              </a:rPr>
              <a:t>Дисграфия</a:t>
            </a:r>
            <a:r>
              <a:rPr lang="ru-RU" sz="3200" dirty="0"/>
              <a:t> – частичное специфическое нарушение процесса письма, обусловленное </a:t>
            </a:r>
            <a:r>
              <a:rPr lang="ru-RU" sz="3200" dirty="0" err="1"/>
              <a:t>несформированностью</a:t>
            </a:r>
            <a:r>
              <a:rPr lang="ru-RU" sz="3200" dirty="0"/>
              <a:t> высших психических функций и </a:t>
            </a:r>
            <a:r>
              <a:rPr lang="ru-RU" sz="3200" dirty="0" smtClean="0"/>
              <a:t>проявляющаяся </a:t>
            </a:r>
            <a:r>
              <a:rPr lang="ru-RU" sz="3200" dirty="0"/>
              <a:t>в повторяющихся ошибках стойкого характера</a:t>
            </a:r>
            <a:r>
              <a:rPr lang="ru-RU" sz="3200" dirty="0" smtClean="0"/>
              <a:t>.</a:t>
            </a:r>
          </a:p>
          <a:p>
            <a:endParaRPr lang="ru-RU" sz="3200" dirty="0"/>
          </a:p>
          <a:p>
            <a:pPr algn="ctr"/>
            <a:r>
              <a:rPr lang="ru-RU" sz="3200" b="1" i="1" dirty="0">
                <a:solidFill>
                  <a:srgbClr val="FF0066"/>
                </a:solidFill>
              </a:rPr>
              <a:t>Оптическая </a:t>
            </a:r>
            <a:r>
              <a:rPr lang="ru-RU" sz="3200" b="1" i="1" dirty="0" err="1">
                <a:solidFill>
                  <a:srgbClr val="FF0066"/>
                </a:solidFill>
              </a:rPr>
              <a:t>дисграфия</a:t>
            </a:r>
            <a:r>
              <a:rPr lang="ru-RU" sz="3200" b="1" i="1" dirty="0">
                <a:solidFill>
                  <a:srgbClr val="FF0066"/>
                </a:solidFill>
              </a:rPr>
              <a:t> </a:t>
            </a:r>
            <a:r>
              <a:rPr lang="ru-RU" sz="3200" dirty="0"/>
              <a:t>[от греч. </a:t>
            </a:r>
            <a:r>
              <a:rPr lang="ru-RU" sz="3200" dirty="0" err="1"/>
              <a:t>optikos</a:t>
            </a:r>
            <a:r>
              <a:rPr lang="ru-RU" sz="3200" dirty="0"/>
              <a:t>] – </a:t>
            </a:r>
            <a:r>
              <a:rPr lang="ru-RU" sz="3200" dirty="0" err="1"/>
              <a:t>дисграфия</a:t>
            </a:r>
            <a:r>
              <a:rPr lang="ru-RU" sz="3200" dirty="0"/>
              <a:t>, которая связана с недоразвитием зрительного </a:t>
            </a:r>
            <a:r>
              <a:rPr lang="ru-RU" sz="3200" dirty="0" err="1"/>
              <a:t>гнозиса</a:t>
            </a:r>
            <a:r>
              <a:rPr lang="ru-RU" sz="3200" dirty="0"/>
              <a:t>, анализа, синтеза, пространственных представлений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7248" y="1410618"/>
            <a:ext cx="6665206" cy="5232553"/>
          </a:xfrm>
          <a:prstGeom prst="rect">
            <a:avLst/>
          </a:prstGeom>
          <a:effectLst>
            <a:softEdge rad="241300"/>
          </a:effectLst>
        </p:spPr>
      </p:pic>
    </p:spTree>
    <p:extLst>
      <p:ext uri="{BB962C8B-B14F-4D97-AF65-F5344CB8AC3E}">
        <p14:creationId xmlns:p14="http://schemas.microsoft.com/office/powerpoint/2010/main" val="3763894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t="18475"/>
          <a:stretch/>
        </p:blipFill>
        <p:spPr>
          <a:xfrm>
            <a:off x="926756" y="1450848"/>
            <a:ext cx="10651524" cy="5172373"/>
          </a:xfrm>
          <a:prstGeom prst="rect">
            <a:avLst/>
          </a:prstGeom>
          <a:effectLst>
            <a:softEdge rad="215900"/>
          </a:effectLst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524000" y="97537"/>
            <a:ext cx="9144000" cy="1353312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FF0066"/>
                </a:solidFill>
                <a:latin typeface="+mn-lt"/>
              </a:rPr>
              <a:t>Оптическая </a:t>
            </a:r>
            <a:r>
              <a:rPr lang="ru-RU" sz="4000" b="1" dirty="0" err="1" smtClean="0">
                <a:solidFill>
                  <a:srgbClr val="FF0066"/>
                </a:solidFill>
                <a:latin typeface="+mn-lt"/>
              </a:rPr>
              <a:t>дисграфия</a:t>
            </a:r>
            <a:r>
              <a:rPr lang="ru-RU" sz="4000" b="1" dirty="0" smtClean="0">
                <a:solidFill>
                  <a:srgbClr val="FF0066"/>
                </a:solidFill>
                <a:latin typeface="+mn-lt"/>
              </a:rPr>
              <a:t>:</a:t>
            </a:r>
            <a:endParaRPr lang="ru-RU" sz="4000" b="1" dirty="0">
              <a:solidFill>
                <a:srgbClr val="FF0066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7621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" y="1"/>
            <a:ext cx="12106656" cy="6969212"/>
          </a:xfrm>
          <a:prstGeom prst="rect">
            <a:avLst/>
          </a:prstGeom>
          <a:effectLst>
            <a:softEdge rad="431800"/>
          </a:effectLst>
        </p:spPr>
      </p:pic>
    </p:spTree>
    <p:extLst>
      <p:ext uri="{BB962C8B-B14F-4D97-AF65-F5344CB8AC3E}">
        <p14:creationId xmlns:p14="http://schemas.microsoft.com/office/powerpoint/2010/main" val="679102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Объект 2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214" y="110170"/>
            <a:ext cx="10763480" cy="6588086"/>
          </a:xfrm>
          <a:effectLst>
            <a:softEdge rad="215900"/>
          </a:effectLst>
        </p:spPr>
      </p:pic>
    </p:spTree>
    <p:extLst>
      <p:ext uri="{BB962C8B-B14F-4D97-AF65-F5344CB8AC3E}">
        <p14:creationId xmlns:p14="http://schemas.microsoft.com/office/powerpoint/2010/main" val="4266673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t="14429"/>
          <a:stretch/>
        </p:blipFill>
        <p:spPr>
          <a:xfrm>
            <a:off x="0" y="219457"/>
            <a:ext cx="8412480" cy="4730496"/>
          </a:xfrm>
          <a:prstGeom prst="rect">
            <a:avLst/>
          </a:prstGeom>
          <a:effectLst>
            <a:softEdge rad="1651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2750" y="4138299"/>
            <a:ext cx="5239250" cy="2719701"/>
          </a:xfrm>
          <a:prstGeom prst="rect">
            <a:avLst/>
          </a:prstGeom>
          <a:effectLst>
            <a:softEdge rad="152400"/>
          </a:effectLst>
        </p:spPr>
      </p:pic>
    </p:spTree>
    <p:extLst>
      <p:ext uri="{BB962C8B-B14F-4D97-AF65-F5344CB8AC3E}">
        <p14:creationId xmlns:p14="http://schemas.microsoft.com/office/powerpoint/2010/main" val="145921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860" y="110169"/>
            <a:ext cx="10939750" cy="6533002"/>
          </a:xfrm>
          <a:effectLst>
            <a:softEdge rad="76200"/>
          </a:effectLst>
        </p:spPr>
      </p:pic>
    </p:spTree>
    <p:extLst>
      <p:ext uri="{BB962C8B-B14F-4D97-AF65-F5344CB8AC3E}">
        <p14:creationId xmlns:p14="http://schemas.microsoft.com/office/powerpoint/2010/main" val="3851095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84" r="1174"/>
          <a:stretch/>
        </p:blipFill>
        <p:spPr>
          <a:xfrm>
            <a:off x="457201" y="296562"/>
            <a:ext cx="11269362" cy="6289589"/>
          </a:xfrm>
          <a:prstGeom prst="rect">
            <a:avLst/>
          </a:prstGeom>
          <a:effectLst>
            <a:softEdge rad="241300"/>
          </a:effectLst>
        </p:spPr>
      </p:pic>
    </p:spTree>
    <p:extLst>
      <p:ext uri="{BB962C8B-B14F-4D97-AF65-F5344CB8AC3E}">
        <p14:creationId xmlns:p14="http://schemas.microsoft.com/office/powerpoint/2010/main" val="1808733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629" y="221905"/>
            <a:ext cx="11633622" cy="6388215"/>
          </a:xfrm>
          <a:prstGeom prst="rect">
            <a:avLst/>
          </a:prstGeom>
          <a:effectLst>
            <a:softEdge rad="381000"/>
          </a:effectLst>
        </p:spPr>
      </p:pic>
    </p:spTree>
    <p:extLst>
      <p:ext uri="{BB962C8B-B14F-4D97-AF65-F5344CB8AC3E}">
        <p14:creationId xmlns:p14="http://schemas.microsoft.com/office/powerpoint/2010/main" val="2315624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4410" y="0"/>
            <a:ext cx="5399861" cy="3298351"/>
          </a:xfrm>
          <a:prstGeom prst="rect">
            <a:avLst/>
          </a:prstGeom>
          <a:effectLst>
            <a:softEdge rad="508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802" y="99328"/>
            <a:ext cx="4848316" cy="3298351"/>
          </a:xfrm>
          <a:prstGeom prst="rect">
            <a:avLst/>
          </a:prstGeom>
          <a:effectLst>
            <a:softEdge rad="1016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38" y="3580615"/>
            <a:ext cx="5122844" cy="327738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" t="2507" r="733" b="17490"/>
          <a:stretch/>
        </p:blipFill>
        <p:spPr>
          <a:xfrm>
            <a:off x="6002118" y="3580615"/>
            <a:ext cx="5496462" cy="3174514"/>
          </a:xfrm>
          <a:prstGeom prst="rect">
            <a:avLst/>
          </a:prstGeom>
          <a:effectLst>
            <a:softEdge rad="76200"/>
          </a:effectLst>
        </p:spPr>
      </p:pic>
    </p:spTree>
    <p:extLst>
      <p:ext uri="{BB962C8B-B14F-4D97-AF65-F5344CB8AC3E}">
        <p14:creationId xmlns:p14="http://schemas.microsoft.com/office/powerpoint/2010/main" val="115921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43091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FF0066"/>
                </a:solidFill>
                <a:latin typeface="+mn-lt"/>
              </a:rPr>
              <a:t>Для лучшего усвоения образа букв ребенку традиционно предлагается</a:t>
            </a:r>
            <a:r>
              <a:rPr lang="ru-RU" sz="3200" dirty="0">
                <a:solidFill>
                  <a:srgbClr val="FF0066"/>
                </a:solidFill>
                <a:latin typeface="+mn-lt"/>
              </a:rPr>
              <a:t>:</a:t>
            </a:r>
            <a:br>
              <a:rPr lang="ru-RU" sz="3200" dirty="0">
                <a:solidFill>
                  <a:srgbClr val="FF0066"/>
                </a:solidFill>
                <a:latin typeface="+mn-lt"/>
              </a:rPr>
            </a:br>
            <a:endParaRPr lang="ru-RU" sz="3200" dirty="0">
              <a:solidFill>
                <a:srgbClr val="FF0066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06529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/>
              <a:t>Ощупывать, вырезать, лепить их из пластилина, обводить по контуру, писать в воздухе, определять сходство и различия оптически сходных букв и т.д.;</a:t>
            </a:r>
          </a:p>
          <a:p>
            <a:pPr algn="just"/>
            <a:r>
              <a:rPr lang="ru-RU" dirty="0" smtClean="0"/>
              <a:t> Конструировать и реконструировать буквы из различных элементов;</a:t>
            </a:r>
          </a:p>
          <a:p>
            <a:pPr algn="just"/>
            <a:r>
              <a:rPr lang="ru-RU" dirty="0" smtClean="0"/>
              <a:t>Ряд упражнений по развитию зрительного, зрительно-пространственного восприятия, памяти и анализа на предметах и геометрических фигурах;</a:t>
            </a:r>
          </a:p>
          <a:p>
            <a:pPr algn="just"/>
            <a:r>
              <a:rPr lang="ru-RU" dirty="0" smtClean="0"/>
              <a:t>Проводить дифференциацию букв, сходных по начертанию, в письменных упражнениях.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042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66094"/>
            <a:ext cx="6323681" cy="4505899"/>
          </a:xfrm>
          <a:prstGeom prst="rect">
            <a:avLst/>
          </a:prstGeom>
          <a:effectLst>
            <a:softEdge rad="431800"/>
          </a:effectLst>
        </p:spPr>
      </p:pic>
      <p:pic>
        <p:nvPicPr>
          <p:cNvPr id="6" name="Рисунок 5" descr="https://apni.ru/uploads/752a7d8f_d208_4998_b353_1061f1a7b3b7_183405627f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8951" y="134112"/>
            <a:ext cx="5832390" cy="6723888"/>
          </a:xfrm>
          <a:prstGeom prst="rect">
            <a:avLst/>
          </a:prstGeom>
          <a:noFill/>
          <a:ln>
            <a:noFill/>
          </a:ln>
          <a:effectLst>
            <a:softEdge rad="76200"/>
          </a:effectLst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58496" y="134112"/>
            <a:ext cx="5766816" cy="110947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0066"/>
                </a:solidFill>
                <a:latin typeface="+mn-lt"/>
              </a:rPr>
              <a:t>Дидактическая игра «Весёлые палочки»</a:t>
            </a:r>
            <a:endParaRPr lang="ru-RU" sz="3200" b="1" dirty="0">
              <a:solidFill>
                <a:srgbClr val="FF0066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72221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3282998"/>
            <a:ext cx="4718302" cy="3410410"/>
          </a:xfrm>
          <a:prstGeom prst="rect">
            <a:avLst/>
          </a:prstGeom>
          <a:effectLst>
            <a:softEdge rad="1143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450" y="0"/>
            <a:ext cx="4694430" cy="3167229"/>
          </a:xfrm>
          <a:prstGeom prst="rect">
            <a:avLst/>
          </a:prstGeom>
          <a:effectLst>
            <a:softEdge rad="1397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0" t="56516" r="63344" b="7562"/>
          <a:stretch/>
        </p:blipFill>
        <p:spPr>
          <a:xfrm>
            <a:off x="6229628" y="324310"/>
            <a:ext cx="3016703" cy="2329011"/>
          </a:xfrm>
          <a:prstGeom prst="rect">
            <a:avLst/>
          </a:prstGeom>
          <a:effectLst>
            <a:softEdge rad="1016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5262" y="3312767"/>
            <a:ext cx="4757676" cy="3545233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7"/>
          <a:srcRect l="7779" t="4902" r="4213" b="53130"/>
          <a:stretch/>
        </p:blipFill>
        <p:spPr>
          <a:xfrm>
            <a:off x="9246331" y="415636"/>
            <a:ext cx="2759622" cy="2061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246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356" y="-134112"/>
            <a:ext cx="4486656" cy="3364992"/>
          </a:xfrm>
          <a:prstGeom prst="rect">
            <a:avLst/>
          </a:prstGeom>
          <a:effectLst>
            <a:softEdge rad="2032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3012" y="691978"/>
            <a:ext cx="6854328" cy="6004211"/>
          </a:xfrm>
          <a:prstGeom prst="rect">
            <a:avLst/>
          </a:prstGeom>
          <a:effectLst>
            <a:softEdge rad="1651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674" y="3143586"/>
            <a:ext cx="4067980" cy="3552603"/>
          </a:xfrm>
          <a:prstGeom prst="rect">
            <a:avLst/>
          </a:prstGeom>
          <a:effectLst>
            <a:softEdge rad="25400"/>
          </a:effectLst>
        </p:spPr>
      </p:pic>
    </p:spTree>
    <p:extLst>
      <p:ext uri="{BB962C8B-B14F-4D97-AF65-F5344CB8AC3E}">
        <p14:creationId xmlns:p14="http://schemas.microsoft.com/office/powerpoint/2010/main" val="5125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65"/>
          <a:stretch/>
        </p:blipFill>
        <p:spPr>
          <a:xfrm>
            <a:off x="716692" y="1294293"/>
            <a:ext cx="10836876" cy="5470063"/>
          </a:xfrm>
          <a:prstGeom prst="rect">
            <a:avLst/>
          </a:prstGeom>
          <a:effectLst>
            <a:softEdge rad="1651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3011424" y="170688"/>
            <a:ext cx="621792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rgbClr val="FF0066"/>
                </a:solidFill>
              </a:rPr>
              <a:t>Игры с буквами</a:t>
            </a:r>
            <a:endParaRPr lang="ru-RU" sz="4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2374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192"/>
          <a:stretch/>
        </p:blipFill>
        <p:spPr>
          <a:xfrm>
            <a:off x="543698" y="1024128"/>
            <a:ext cx="11219934" cy="5685144"/>
          </a:xfrm>
          <a:prstGeom prst="rect">
            <a:avLst/>
          </a:prstGeom>
          <a:effectLst>
            <a:softEdge rad="2413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81665" y="-169672"/>
            <a:ext cx="9144000" cy="1193800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FF0066"/>
                </a:solidFill>
                <a:latin typeface="+mn-lt"/>
              </a:rPr>
              <a:t>Игры с буквами</a:t>
            </a:r>
            <a:endParaRPr lang="ru-RU" sz="4800" b="1" dirty="0">
              <a:solidFill>
                <a:srgbClr val="FF0066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5546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8" t="7893" r="1" b="1"/>
          <a:stretch/>
        </p:blipFill>
        <p:spPr>
          <a:xfrm>
            <a:off x="511138" y="135811"/>
            <a:ext cx="11134845" cy="6528120"/>
          </a:xfrm>
          <a:prstGeom prst="rect">
            <a:avLst/>
          </a:prstGeom>
          <a:effectLst>
            <a:softEdge rad="25400"/>
          </a:effectLst>
        </p:spPr>
      </p:pic>
    </p:spTree>
    <p:extLst>
      <p:ext uri="{BB962C8B-B14F-4D97-AF65-F5344CB8AC3E}">
        <p14:creationId xmlns:p14="http://schemas.microsoft.com/office/powerpoint/2010/main" val="2653925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98" y="-210064"/>
            <a:ext cx="11182864" cy="6858000"/>
          </a:xfrm>
          <a:prstGeom prst="rect">
            <a:avLst/>
          </a:prstGeom>
          <a:effectLst>
            <a:softEdge rad="596900"/>
          </a:effectLst>
        </p:spPr>
      </p:pic>
    </p:spTree>
    <p:extLst>
      <p:ext uri="{BB962C8B-B14F-4D97-AF65-F5344CB8AC3E}">
        <p14:creationId xmlns:p14="http://schemas.microsoft.com/office/powerpoint/2010/main" val="3581538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0" y="0"/>
            <a:ext cx="184731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1200" dirty="0">
              <a:solidFill>
                <a:prstClr val="black"/>
              </a:solidFill>
              <a:latin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prstClr val="black"/>
              </a:solidFill>
              <a:latin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65" y="75078"/>
            <a:ext cx="5878091" cy="3817300"/>
          </a:xfrm>
          <a:prstGeom prst="rect">
            <a:avLst/>
          </a:prstGeom>
          <a:effectLst>
            <a:softEdge rad="1778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73" t="23660" r="45781" b="13839"/>
          <a:stretch/>
        </p:blipFill>
        <p:spPr>
          <a:xfrm>
            <a:off x="2330765" y="3398108"/>
            <a:ext cx="3233061" cy="3459892"/>
          </a:xfrm>
          <a:prstGeom prst="rect">
            <a:avLst/>
          </a:prstGeom>
          <a:effectLst>
            <a:softEdge rad="1778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459"/>
          <a:stretch/>
        </p:blipFill>
        <p:spPr>
          <a:xfrm>
            <a:off x="5792962" y="2010328"/>
            <a:ext cx="6292160" cy="316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108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95"/>
          <a:stretch/>
        </p:blipFill>
        <p:spPr>
          <a:xfrm>
            <a:off x="272782" y="434300"/>
            <a:ext cx="5948513" cy="3299149"/>
          </a:xfrm>
          <a:prstGeom prst="rect">
            <a:avLst/>
          </a:prstGeom>
          <a:effectLst>
            <a:softEdge rad="2286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45"/>
          <a:stretch/>
        </p:blipFill>
        <p:spPr>
          <a:xfrm>
            <a:off x="6856803" y="987552"/>
            <a:ext cx="5335197" cy="3991634"/>
          </a:xfrm>
          <a:prstGeom prst="rect">
            <a:avLst/>
          </a:prstGeom>
          <a:effectLst>
            <a:softEdge rad="762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"/>
            <a:ext cx="9144000" cy="548639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0066"/>
                </a:solidFill>
                <a:latin typeface="+mn-lt"/>
              </a:rPr>
              <a:t>Развитие зрительно-моторной координации</a:t>
            </a:r>
            <a:endParaRPr lang="ru-RU" sz="3200" b="1" dirty="0">
              <a:solidFill>
                <a:srgbClr val="FF0066"/>
              </a:solidFill>
              <a:latin typeface="+mn-lt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032" y="3645725"/>
            <a:ext cx="4094828" cy="3212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88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8348"/>
            <a:ext cx="5590109" cy="356451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7292" y="0"/>
            <a:ext cx="5261662" cy="312690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5464" y="3439147"/>
            <a:ext cx="5455053" cy="3333509"/>
          </a:xfrm>
          <a:prstGeom prst="rect">
            <a:avLst/>
          </a:prstGeom>
          <a:effectLst>
            <a:softEdge rad="165100"/>
          </a:effectLst>
        </p:spPr>
      </p:pic>
    </p:spTree>
    <p:extLst>
      <p:ext uri="{BB962C8B-B14F-4D97-AF65-F5344CB8AC3E}">
        <p14:creationId xmlns:p14="http://schemas.microsoft.com/office/powerpoint/2010/main" val="2758559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2098" y="-940"/>
            <a:ext cx="6373793" cy="4780345"/>
          </a:xfrm>
          <a:prstGeom prst="rect">
            <a:avLst/>
          </a:prstGeom>
          <a:effectLst>
            <a:softEdge rad="215900"/>
          </a:effectLst>
        </p:spPr>
      </p:pic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6554164" y="682752"/>
            <a:ext cx="5181600" cy="571413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FF0066"/>
                </a:solidFill>
              </a:rPr>
              <a:t>Как и любое другое речевое нарушение, оптическую </a:t>
            </a:r>
            <a:r>
              <a:rPr lang="ru-RU" dirty="0" err="1" smtClean="0">
                <a:solidFill>
                  <a:srgbClr val="FF0066"/>
                </a:solidFill>
              </a:rPr>
              <a:t>дисграфию</a:t>
            </a:r>
            <a:r>
              <a:rPr lang="ru-RU" dirty="0" smtClean="0">
                <a:solidFill>
                  <a:srgbClr val="FF0066"/>
                </a:solidFill>
              </a:rPr>
              <a:t> легче </a:t>
            </a:r>
            <a:r>
              <a:rPr lang="ru-RU" b="1" i="1" u="sng" dirty="0" smtClean="0">
                <a:solidFill>
                  <a:srgbClr val="FF0066"/>
                </a:solidFill>
              </a:rPr>
              <a:t>предупредить, чем устранить</a:t>
            </a:r>
            <a:r>
              <a:rPr lang="ru-RU" dirty="0" smtClean="0">
                <a:solidFill>
                  <a:srgbClr val="FF0066"/>
                </a:solidFill>
              </a:rPr>
              <a:t>.</a:t>
            </a:r>
          </a:p>
          <a:p>
            <a:pPr algn="ctr"/>
            <a:endParaRPr lang="ru-RU" dirty="0" smtClean="0">
              <a:solidFill>
                <a:srgbClr val="FF0066"/>
              </a:solidFill>
            </a:endParaRPr>
          </a:p>
          <a:p>
            <a:pPr algn="ctr"/>
            <a:r>
              <a:rPr lang="ru-RU" dirty="0" smtClean="0">
                <a:solidFill>
                  <a:srgbClr val="FF0066"/>
                </a:solidFill>
              </a:rPr>
              <a:t>Поэтому важно провести профилактику данного нарушения </a:t>
            </a:r>
            <a:r>
              <a:rPr lang="ru-RU" b="1" i="1" u="sng" dirty="0" smtClean="0">
                <a:solidFill>
                  <a:srgbClr val="FF0066"/>
                </a:solidFill>
              </a:rPr>
              <a:t>еще в дошкольном возрасте.</a:t>
            </a:r>
          </a:p>
          <a:p>
            <a:pPr algn="ctr"/>
            <a:endParaRPr lang="ru-RU" b="1" i="1" u="sng" dirty="0" smtClean="0">
              <a:solidFill>
                <a:srgbClr val="FF0066"/>
              </a:solidFill>
            </a:endParaRPr>
          </a:p>
          <a:p>
            <a:pPr algn="ctr"/>
            <a:r>
              <a:rPr lang="ru-RU" dirty="0" smtClean="0">
                <a:solidFill>
                  <a:srgbClr val="FF0066"/>
                </a:solidFill>
              </a:rPr>
              <a:t>И начинать можно с самого раннего возраста.</a:t>
            </a:r>
            <a:endParaRPr lang="ru-RU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1899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Объект 9"/>
          <p:cNvSpPr>
            <a:spLocks noGrp="1"/>
          </p:cNvSpPr>
          <p:nvPr>
            <p:ph sz="half" idx="2"/>
          </p:nvPr>
        </p:nvSpPr>
        <p:spPr>
          <a:xfrm>
            <a:off x="760021" y="1626919"/>
            <a:ext cx="10593779" cy="455004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72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</a:t>
            </a:r>
          </a:p>
          <a:p>
            <a:pPr marL="0" indent="0" algn="ctr">
              <a:buNone/>
            </a:pPr>
            <a:r>
              <a:rPr lang="ru-RU" sz="72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</a:p>
          <a:p>
            <a:pPr marL="0" indent="0" algn="ctr">
              <a:buNone/>
            </a:pPr>
            <a:r>
              <a:rPr lang="ru-RU" sz="72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внимание!</a:t>
            </a:r>
            <a:endParaRPr lang="ru-RU" sz="7200" b="1" i="1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4147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6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9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10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1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1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1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1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16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1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1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19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20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2.xml><?xml version="1.0" encoding="utf-8"?>
<a:theme xmlns:a="http://schemas.openxmlformats.org/drawingml/2006/main" name="2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3.xml><?xml version="1.0" encoding="utf-8"?>
<a:theme xmlns:a="http://schemas.openxmlformats.org/drawingml/2006/main" name="2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4.xml><?xml version="1.0" encoding="utf-8"?>
<a:theme xmlns:a="http://schemas.openxmlformats.org/drawingml/2006/main" name="2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155</Words>
  <Application>Microsoft Office PowerPoint</Application>
  <PresentationFormat>Широкоэкранный</PresentationFormat>
  <Paragraphs>35</Paragraphs>
  <Slides>24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24</vt:i4>
      </vt:variant>
      <vt:variant>
        <vt:lpstr>Заголовки слайдов</vt:lpstr>
      </vt:variant>
      <vt:variant>
        <vt:i4>24</vt:i4>
      </vt:variant>
    </vt:vector>
  </HeadingPairs>
  <TitlesOfParts>
    <vt:vector size="52" baseType="lpstr">
      <vt:lpstr>Arial</vt:lpstr>
      <vt:lpstr>Calibri</vt:lpstr>
      <vt:lpstr>Calibri Light</vt:lpstr>
      <vt:lpstr>Times New Roman</vt:lpstr>
      <vt:lpstr>1_Тема Office</vt:lpstr>
      <vt:lpstr>Тема Office</vt:lpstr>
      <vt:lpstr>2_Тема Office</vt:lpstr>
      <vt:lpstr>3_Тема Office</vt:lpstr>
      <vt:lpstr>4_Тема Office</vt:lpstr>
      <vt:lpstr>5_Тема Office</vt:lpstr>
      <vt:lpstr>6_Тема Office</vt:lpstr>
      <vt:lpstr>7_Тема Office</vt:lpstr>
      <vt:lpstr>8_Тема Office</vt:lpstr>
      <vt:lpstr>9_Тема Office</vt:lpstr>
      <vt:lpstr>10_Тема Office</vt:lpstr>
      <vt:lpstr>11_Тема Office</vt:lpstr>
      <vt:lpstr>12_Тема Office</vt:lpstr>
      <vt:lpstr>14_Тема Office</vt:lpstr>
      <vt:lpstr>15_Тема Office</vt:lpstr>
      <vt:lpstr>16_Тема Office</vt:lpstr>
      <vt:lpstr>17_Тема Office</vt:lpstr>
      <vt:lpstr>18_Тема Office</vt:lpstr>
      <vt:lpstr>19_Тема Office</vt:lpstr>
      <vt:lpstr>20_Тема Office</vt:lpstr>
      <vt:lpstr>21_Тема Office</vt:lpstr>
      <vt:lpstr>22_Тема Office</vt:lpstr>
      <vt:lpstr>23_Тема Office</vt:lpstr>
      <vt:lpstr>24_Тема Office</vt:lpstr>
      <vt:lpstr>                      Профилактика оптической дисграфии  у детей старшего дошкольного возраста  с общим недоразвитием речи  посредством дидактической игры  </vt:lpstr>
      <vt:lpstr>Презентация PowerPoint</vt:lpstr>
      <vt:lpstr> Что такое дисграфия?</vt:lpstr>
      <vt:lpstr>Оптическая дисграфия: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Для лучшего усвоения образа букв ребенку традиционно предлагается: </vt:lpstr>
      <vt:lpstr>Дидактическая игра «Весёлые палочки»</vt:lpstr>
      <vt:lpstr>Презентация PowerPoint</vt:lpstr>
      <vt:lpstr>Презентация PowerPoint</vt:lpstr>
      <vt:lpstr>Презентация PowerPoint</vt:lpstr>
      <vt:lpstr>Игры с буквами</vt:lpstr>
      <vt:lpstr>Презентация PowerPoint</vt:lpstr>
      <vt:lpstr>Презентация PowerPoint</vt:lpstr>
      <vt:lpstr>Презентация PowerPoint</vt:lpstr>
      <vt:lpstr>Развитие зрительно-моторной координации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 Профилактика оптической дисграфии  у детей старшего дошкольного возраста  с общим недоразвитием речи  посредством дидактической игры  </dc:title>
  <dc:creator>Пользователь</dc:creator>
  <cp:lastModifiedBy>Пользователь</cp:lastModifiedBy>
  <cp:revision>5</cp:revision>
  <dcterms:created xsi:type="dcterms:W3CDTF">2026-04-29T19:57:37Z</dcterms:created>
  <dcterms:modified xsi:type="dcterms:W3CDTF">2026-04-29T20:35:16Z</dcterms:modified>
</cp:coreProperties>
</file>