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Override5.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charts/chart6.xml" ContentType="application/vnd.openxmlformats-officedocument.drawingml.chart+xml"/>
  <Override PartName="/ppt/charts/chart7.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heme/themeOverride4.xml" ContentType="application/vnd.openxmlformats-officedocument.themeOverr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67" d="100"/>
          <a:sy n="67" d="100"/>
        </p:scale>
        <p:origin x="-1458"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file:///C:\Users\1\Desktop\&#1084;&#1072;&#1084;&#1072;\&#1087;&#1088;&#1086;&#1077;&#1082;&#1090;&#1099;201\9%20&#1082;&#1083;&#1072;&#1089;&#1089;\&#1087;&#1088;&#1086;&#1077;&#1082;&#1090;%20&#1072;&#1083;&#1075;&#1086;&#1088;&#1080;&#1090;&#1084;&#1099;\&#1080;&#1089;&#1089;&#1077;&#1076;&#1086;&#1074;&#1072;&#1085;&#1080;&#1077;.xls" TargetMode="External"/><Relationship Id="rId1" Type="http://schemas.openxmlformats.org/officeDocument/2006/relationships/themeOverride" Target="../theme/themeOverride7.xml"/></Relationships>
</file>

<file path=ppt/charts/chart1.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tx>
        <c:rich>
          <a:bodyPr/>
          <a:lstStyle/>
          <a:p>
            <a:pPr>
              <a:defRPr sz="2000"/>
            </a:pPr>
            <a:r>
              <a:rPr lang="ru-RU" sz="2000"/>
              <a:t>Знаете ли вы что такое алгоритм? (%)</a:t>
            </a:r>
          </a:p>
        </c:rich>
      </c:tx>
      <c:layout>
        <c:manualLayout>
          <c:xMode val="edge"/>
          <c:yMode val="edge"/>
          <c:x val="0.12736767963719323"/>
          <c:y val="3.6355320297369466E-2"/>
        </c:manualLayout>
      </c:layout>
    </c:title>
    <c:plotArea>
      <c:layout/>
      <c:barChart>
        <c:barDir val="col"/>
        <c:grouping val="clustered"/>
        <c:ser>
          <c:idx val="0"/>
          <c:order val="0"/>
          <c:tx>
            <c:strRef>
              <c:f>Лист1!$A$3</c:f>
              <c:strCache>
                <c:ptCount val="1"/>
                <c:pt idx="0">
                  <c:v>Знаете ли вы что такое алгоритм?</c:v>
                </c:pt>
              </c:strCache>
            </c:strRef>
          </c:tx>
          <c:spPr>
            <a:solidFill>
              <a:srgbClr val="00B050"/>
            </a:solidFill>
          </c:spPr>
          <c:dLbls>
            <c:spPr>
              <a:noFill/>
              <a:ln>
                <a:noFill/>
              </a:ln>
              <a:effectLst/>
            </c:spPr>
            <c:txPr>
              <a:bodyPr/>
              <a:lstStyle/>
              <a:p>
                <a:pPr>
                  <a:defRPr sz="1200"/>
                </a:pPr>
                <a:endParaRPr lang="ru-RU"/>
              </a:p>
            </c:txPr>
            <c:showVal val="1"/>
            <c:extLst xmlns:c16r2="http://schemas.microsoft.com/office/drawing/2015/06/chart">
              <c:ext xmlns:c15="http://schemas.microsoft.com/office/drawing/2012/chart" uri="{CE6537A1-D6FC-4f65-9D91-7224C49458BB}">
                <c15:layout/>
                <c15:showLeaderLines val="0"/>
              </c:ext>
            </c:extLst>
          </c:dLbls>
          <c:cat>
            <c:strRef>
              <c:f>Лист1!$D$2:$E$2</c:f>
              <c:strCache>
                <c:ptCount val="2"/>
                <c:pt idx="0">
                  <c:v>да</c:v>
                </c:pt>
                <c:pt idx="1">
                  <c:v>нет</c:v>
                </c:pt>
              </c:strCache>
            </c:strRef>
          </c:cat>
          <c:val>
            <c:numRef>
              <c:f>Лист1!$D$3:$E$3</c:f>
              <c:numCache>
                <c:formatCode>0</c:formatCode>
                <c:ptCount val="2"/>
                <c:pt idx="0">
                  <c:v>100</c:v>
                </c:pt>
                <c:pt idx="1">
                  <c:v>0</c:v>
                </c:pt>
              </c:numCache>
            </c:numRef>
          </c:val>
          <c:extLst xmlns:c16r2="http://schemas.microsoft.com/office/drawing/2015/06/chart">
            <c:ext xmlns:c16="http://schemas.microsoft.com/office/drawing/2014/chart" uri="{C3380CC4-5D6E-409C-BE32-E72D297353CC}">
              <c16:uniqueId val="{00000000-71CD-4B1B-B442-8C5C7FD5EFDB}"/>
            </c:ext>
          </c:extLst>
        </c:ser>
        <c:dLbls/>
        <c:axId val="66726912"/>
        <c:axId val="67678976"/>
      </c:barChart>
      <c:catAx>
        <c:axId val="66726912"/>
        <c:scaling>
          <c:orientation val="minMax"/>
        </c:scaling>
        <c:axPos val="b"/>
        <c:numFmt formatCode="General" sourceLinked="1"/>
        <c:tickLblPos val="nextTo"/>
        <c:crossAx val="67678976"/>
        <c:crosses val="autoZero"/>
        <c:auto val="1"/>
        <c:lblAlgn val="ctr"/>
        <c:lblOffset val="100"/>
      </c:catAx>
      <c:valAx>
        <c:axId val="67678976"/>
        <c:scaling>
          <c:orientation val="minMax"/>
        </c:scaling>
        <c:axPos val="l"/>
        <c:numFmt formatCode="0" sourceLinked="1"/>
        <c:tickLblPos val="nextTo"/>
        <c:crossAx val="66726912"/>
        <c:crosses val="autoZero"/>
        <c:crossBetween val="between"/>
      </c:valAx>
    </c:plotArea>
    <c:plotVisOnly val="1"/>
    <c:dispBlanksAs val="gap"/>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layout>
        <c:manualLayout>
          <c:xMode val="edge"/>
          <c:yMode val="edge"/>
          <c:x val="0.11508758839236972"/>
          <c:y val="4.5206318141162799E-2"/>
        </c:manualLayout>
      </c:layout>
      <c:txPr>
        <a:bodyPr/>
        <a:lstStyle/>
        <a:p>
          <a:pPr>
            <a:defRPr sz="2000"/>
          </a:pPr>
          <a:endParaRPr lang="ru-RU"/>
        </a:p>
      </c:txPr>
    </c:title>
    <c:view3D>
      <c:rotX val="30"/>
      <c:perspective val="30"/>
    </c:view3D>
    <c:plotArea>
      <c:layout/>
      <c:pie3DChart>
        <c:varyColors val="1"/>
        <c:ser>
          <c:idx val="0"/>
          <c:order val="0"/>
          <c:tx>
            <c:strRef>
              <c:f>Лист1!$A$12</c:f>
              <c:strCache>
                <c:ptCount val="1"/>
                <c:pt idx="0">
                  <c:v>Замечали ли вы в своей жизни действия по алгоритму? </c:v>
                </c:pt>
              </c:strCache>
            </c:strRef>
          </c:tx>
          <c:explosion val="25"/>
          <c:dPt>
            <c:idx val="0"/>
            <c:spPr>
              <a:solidFill>
                <a:srgbClr val="FFC000"/>
              </a:solidFill>
            </c:spPr>
            <c:extLst xmlns:c16r2="http://schemas.microsoft.com/office/drawing/2015/06/chart">
              <c:ext xmlns:c16="http://schemas.microsoft.com/office/drawing/2014/chart" uri="{C3380CC4-5D6E-409C-BE32-E72D297353CC}">
                <c16:uniqueId val="{00000000-2B8A-4218-85AC-F55A4DB30DBC}"/>
              </c:ext>
            </c:extLst>
          </c:dPt>
          <c:dPt>
            <c:idx val="1"/>
            <c:spPr>
              <a:solidFill>
                <a:srgbClr val="92D050"/>
              </a:solidFill>
            </c:spPr>
            <c:extLst xmlns:c16r2="http://schemas.microsoft.com/office/drawing/2015/06/chart">
              <c:ext xmlns:c16="http://schemas.microsoft.com/office/drawing/2014/chart" uri="{C3380CC4-5D6E-409C-BE32-E72D297353CC}">
                <c16:uniqueId val="{00000001-2B8A-4218-85AC-F55A4DB30DBC}"/>
              </c:ext>
            </c:extLst>
          </c:dPt>
          <c:dLbls>
            <c:dLbl>
              <c:idx val="0"/>
              <c:layout>
                <c:manualLayout>
                  <c:x val="0.23277471566054217"/>
                  <c:y val="-9.3009259259259264E-2"/>
                </c:manualLayout>
              </c:layout>
              <c:dLblPos val="bestFit"/>
              <c:showCatName val="1"/>
              <c:showPercent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2B8A-4218-85AC-F55A4DB30DBC}"/>
                </c:ext>
              </c:extLst>
            </c:dLbl>
            <c:dLbl>
              <c:idx val="1"/>
              <c:layout>
                <c:manualLayout>
                  <c:x val="-0.23989479440069991"/>
                  <c:y val="7.422608632254335E-2"/>
                </c:manualLayout>
              </c:layout>
              <c:dLblPos val="bestFit"/>
              <c:showCatName val="1"/>
              <c:showPercent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2B8A-4218-85AC-F55A4DB30DBC}"/>
                </c:ext>
              </c:extLst>
            </c:dLbl>
            <c:spPr>
              <a:noFill/>
              <a:ln>
                <a:noFill/>
              </a:ln>
              <a:effectLst/>
            </c:spPr>
            <c:txPr>
              <a:bodyPr/>
              <a:lstStyle/>
              <a:p>
                <a:pPr>
                  <a:defRPr sz="1200" b="1"/>
                </a:pPr>
                <a:endParaRPr lang="ru-RU"/>
              </a:p>
            </c:txPr>
            <c:dLblPos val="bestFit"/>
            <c:showCatName val="1"/>
            <c:showPercent val="1"/>
            <c:showLeaderLines val="1"/>
            <c:extLst xmlns:c16r2="http://schemas.microsoft.com/office/drawing/2015/06/chart">
              <c:ext xmlns:c15="http://schemas.microsoft.com/office/drawing/2012/chart" uri="{CE6537A1-D6FC-4f65-9D91-7224C49458BB}"/>
            </c:extLst>
          </c:dLbls>
          <c:cat>
            <c:strRef>
              <c:f>Лист1!$D$11:$E$11</c:f>
              <c:strCache>
                <c:ptCount val="2"/>
                <c:pt idx="0">
                  <c:v>да</c:v>
                </c:pt>
                <c:pt idx="1">
                  <c:v>нет</c:v>
                </c:pt>
              </c:strCache>
            </c:strRef>
          </c:cat>
          <c:val>
            <c:numRef>
              <c:f>Лист1!$D$12:$E$12</c:f>
              <c:numCache>
                <c:formatCode>0</c:formatCode>
                <c:ptCount val="2"/>
                <c:pt idx="0">
                  <c:v>91</c:v>
                </c:pt>
                <c:pt idx="1">
                  <c:v>9</c:v>
                </c:pt>
              </c:numCache>
            </c:numRef>
          </c:val>
          <c:extLst xmlns:c16r2="http://schemas.microsoft.com/office/drawing/2015/06/chart">
            <c:ext xmlns:c16="http://schemas.microsoft.com/office/drawing/2014/chart" uri="{C3380CC4-5D6E-409C-BE32-E72D297353CC}">
              <c16:uniqueId val="{00000002-2B8A-4218-85AC-F55A4DB30DBC}"/>
            </c:ext>
          </c:extLst>
        </c:ser>
        <c:dLbls>
          <c:showPercent val="1"/>
        </c:dLbls>
      </c:pie3DChart>
      <c:spPr>
        <a:noFill/>
        <a:ln w="25400">
          <a:noFill/>
        </a:ln>
      </c:spPr>
    </c:plotArea>
    <c:plotVisOnly val="1"/>
    <c:dispBlanksAs val="zero"/>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tx>
        <c:rich>
          <a:bodyPr/>
          <a:lstStyle/>
          <a:p>
            <a:pPr>
              <a:defRPr sz="1800"/>
            </a:pPr>
            <a:r>
              <a:rPr lang="ru-RU" sz="1800"/>
              <a:t>Я умею работать по алгоритму? (%)</a:t>
            </a:r>
          </a:p>
        </c:rich>
      </c:tx>
      <c:layout>
        <c:manualLayout>
          <c:xMode val="edge"/>
          <c:yMode val="edge"/>
          <c:x val="0.17969027183499245"/>
          <c:y val="4.4444444444444439E-2"/>
        </c:manualLayout>
      </c:layout>
    </c:title>
    <c:view3D>
      <c:depthPercent val="100"/>
      <c:rAngAx val="1"/>
    </c:view3D>
    <c:plotArea>
      <c:layout>
        <c:manualLayout>
          <c:layoutTarget val="inner"/>
          <c:xMode val="edge"/>
          <c:yMode val="edge"/>
          <c:x val="0.17331610638453476"/>
          <c:y val="0.33357288902423493"/>
          <c:w val="0.82668389361546812"/>
          <c:h val="0.41558620089616"/>
        </c:manualLayout>
      </c:layout>
      <c:bar3DChart>
        <c:barDir val="col"/>
        <c:grouping val="stacked"/>
        <c:ser>
          <c:idx val="0"/>
          <c:order val="0"/>
          <c:tx>
            <c:strRef>
              <c:f>Лист1!$A$16</c:f>
              <c:strCache>
                <c:ptCount val="1"/>
                <c:pt idx="0">
                  <c:v>Я умею работать по алгоритму?</c:v>
                </c:pt>
              </c:strCache>
            </c:strRef>
          </c:tx>
          <c:spPr>
            <a:solidFill>
              <a:srgbClr val="00B050"/>
            </a:solidFill>
          </c:spPr>
          <c:dLbls>
            <c:dLbl>
              <c:idx val="0"/>
              <c:layout>
                <c:manualLayout>
                  <c:x val="3.7616180330399873E-2"/>
                  <c:y val="-0.24074074074074148"/>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AA43-4949-ADDA-B7DFE725C259}"/>
                </c:ext>
              </c:extLst>
            </c:dLbl>
            <c:dLbl>
              <c:idx val="1"/>
              <c:layout>
                <c:manualLayout>
                  <c:x val="2.7777777777778043E-2"/>
                  <c:y val="-0.2175925925925939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AA43-4949-ADDA-B7DFE725C259}"/>
                </c:ext>
              </c:extLst>
            </c:dLbl>
            <c:spPr>
              <a:noFill/>
              <a:ln>
                <a:noFill/>
              </a:ln>
              <a:effectLst/>
            </c:spPr>
            <c:txPr>
              <a:bodyPr/>
              <a:lstStyle/>
              <a:p>
                <a:pPr>
                  <a:defRPr sz="1200"/>
                </a:pPr>
                <a:endParaRPr lang="ru-RU"/>
              </a:p>
            </c:txPr>
            <c:showVal val="1"/>
            <c:extLst xmlns:c16r2="http://schemas.microsoft.com/office/drawing/2015/06/chart">
              <c:ext xmlns:c15="http://schemas.microsoft.com/office/drawing/2012/chart" uri="{CE6537A1-D6FC-4f65-9D91-7224C49458BB}">
                <c15:showLeaderLines val="0"/>
              </c:ext>
            </c:extLst>
          </c:dLbls>
          <c:cat>
            <c:strRef>
              <c:f>Лист1!$D$15:$E$15</c:f>
              <c:strCache>
                <c:ptCount val="2"/>
                <c:pt idx="0">
                  <c:v>да</c:v>
                </c:pt>
                <c:pt idx="1">
                  <c:v>нет</c:v>
                </c:pt>
              </c:strCache>
            </c:strRef>
          </c:cat>
          <c:val>
            <c:numRef>
              <c:f>Лист1!$D$16:$E$16</c:f>
              <c:numCache>
                <c:formatCode>General</c:formatCode>
                <c:ptCount val="2"/>
                <c:pt idx="0">
                  <c:v>76</c:v>
                </c:pt>
                <c:pt idx="1">
                  <c:v>24</c:v>
                </c:pt>
              </c:numCache>
            </c:numRef>
          </c:val>
          <c:extLst xmlns:c16r2="http://schemas.microsoft.com/office/drawing/2015/06/chart">
            <c:ext xmlns:c16="http://schemas.microsoft.com/office/drawing/2014/chart" uri="{C3380CC4-5D6E-409C-BE32-E72D297353CC}">
              <c16:uniqueId val="{00000002-AA43-4949-ADDA-B7DFE725C259}"/>
            </c:ext>
          </c:extLst>
        </c:ser>
        <c:dLbls/>
        <c:shape val="box"/>
        <c:axId val="68984192"/>
        <c:axId val="67589248"/>
        <c:axId val="0"/>
      </c:bar3DChart>
      <c:catAx>
        <c:axId val="68984192"/>
        <c:scaling>
          <c:orientation val="minMax"/>
        </c:scaling>
        <c:axPos val="b"/>
        <c:numFmt formatCode="General" sourceLinked="1"/>
        <c:tickLblPos val="nextTo"/>
        <c:crossAx val="67589248"/>
        <c:crosses val="autoZero"/>
        <c:auto val="1"/>
        <c:lblAlgn val="ctr"/>
        <c:lblOffset val="100"/>
      </c:catAx>
      <c:valAx>
        <c:axId val="67589248"/>
        <c:scaling>
          <c:orientation val="minMax"/>
        </c:scaling>
        <c:axPos val="l"/>
        <c:numFmt formatCode="General" sourceLinked="1"/>
        <c:tickLblPos val="nextTo"/>
        <c:crossAx val="68984192"/>
        <c:crosses val="autoZero"/>
        <c:crossBetween val="between"/>
      </c:valAx>
      <c:spPr>
        <a:noFill/>
        <a:ln w="25400">
          <a:noFill/>
        </a:ln>
      </c:spPr>
    </c:plotArea>
    <c:plotVisOnly val="1"/>
    <c:dispBlanksAs val="gap"/>
  </c:chart>
  <c:externalData r:id="rId2"/>
</c:chartSpace>
</file>

<file path=ppt/charts/chart4.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tx>
        <c:rich>
          <a:bodyPr/>
          <a:lstStyle/>
          <a:p>
            <a:pPr>
              <a:defRPr sz="1800"/>
            </a:pPr>
            <a:r>
              <a:rPr lang="ru-RU" sz="1800"/>
              <a:t>Я могу привести примеры алгоритмов из жизни? (%)</a:t>
            </a:r>
          </a:p>
        </c:rich>
      </c:tx>
      <c:layout/>
    </c:title>
    <c:view3D>
      <c:depthPercent val="100"/>
      <c:rAngAx val="1"/>
    </c:view3D>
    <c:plotArea>
      <c:layout>
        <c:manualLayout>
          <c:layoutTarget val="inner"/>
          <c:xMode val="edge"/>
          <c:yMode val="edge"/>
          <c:x val="0.12375732028142269"/>
          <c:y val="0.29968966202090597"/>
          <c:w val="0.86347953084875695"/>
          <c:h val="0.59346354567963799"/>
        </c:manualLayout>
      </c:layout>
      <c:bar3DChart>
        <c:barDir val="col"/>
        <c:grouping val="stacked"/>
        <c:ser>
          <c:idx val="0"/>
          <c:order val="0"/>
          <c:tx>
            <c:strRef>
              <c:f>Лист1!$A$14</c:f>
              <c:strCache>
                <c:ptCount val="1"/>
                <c:pt idx="0">
                  <c:v>Я могу привести примеры алгоритмов из жизни?</c:v>
                </c:pt>
              </c:strCache>
            </c:strRef>
          </c:tx>
          <c:spPr>
            <a:solidFill>
              <a:srgbClr val="00B050"/>
            </a:solidFill>
          </c:spPr>
          <c:dLbls>
            <c:dLbl>
              <c:idx val="0"/>
              <c:layout>
                <c:manualLayout>
                  <c:x val="5.5555555555555455E-2"/>
                  <c:y val="-0.31944444444444636"/>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4243-4EAC-8890-A960C19C269F}"/>
                </c:ext>
              </c:extLst>
            </c:dLbl>
            <c:dLbl>
              <c:idx val="1"/>
              <c:layout>
                <c:manualLayout>
                  <c:x val="1.9444444444444445E-2"/>
                  <c:y val="-0.12037037037037036"/>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4243-4EAC-8890-A960C19C269F}"/>
                </c:ext>
              </c:extLst>
            </c:dLbl>
            <c:spPr>
              <a:noFill/>
              <a:ln>
                <a:noFill/>
              </a:ln>
              <a:effectLst/>
            </c:spPr>
            <c:txPr>
              <a:bodyPr/>
              <a:lstStyle/>
              <a:p>
                <a:pPr>
                  <a:defRPr sz="1200"/>
                </a:pPr>
                <a:endParaRPr lang="ru-RU"/>
              </a:p>
            </c:txPr>
            <c:showVal val="1"/>
            <c:extLst xmlns:c16r2="http://schemas.microsoft.com/office/drawing/2015/06/chart">
              <c:ext xmlns:c15="http://schemas.microsoft.com/office/drawing/2012/chart" uri="{CE6537A1-D6FC-4f65-9D91-7224C49458BB}">
                <c15:showLeaderLines val="0"/>
              </c:ext>
            </c:extLst>
          </c:dLbls>
          <c:cat>
            <c:strRef>
              <c:f>Лист1!$D$13:$E$13</c:f>
              <c:strCache>
                <c:ptCount val="2"/>
                <c:pt idx="0">
                  <c:v>да</c:v>
                </c:pt>
                <c:pt idx="1">
                  <c:v>нет</c:v>
                </c:pt>
              </c:strCache>
            </c:strRef>
          </c:cat>
          <c:val>
            <c:numRef>
              <c:f>Лист1!$D$14:$E$14</c:f>
              <c:numCache>
                <c:formatCode>General</c:formatCode>
                <c:ptCount val="2"/>
                <c:pt idx="0">
                  <c:v>93</c:v>
                </c:pt>
                <c:pt idx="1">
                  <c:v>7</c:v>
                </c:pt>
              </c:numCache>
            </c:numRef>
          </c:val>
          <c:extLst xmlns:c16r2="http://schemas.microsoft.com/office/drawing/2015/06/chart">
            <c:ext xmlns:c16="http://schemas.microsoft.com/office/drawing/2014/chart" uri="{C3380CC4-5D6E-409C-BE32-E72D297353CC}">
              <c16:uniqueId val="{00000002-4243-4EAC-8890-A960C19C269F}"/>
            </c:ext>
          </c:extLst>
        </c:ser>
        <c:dLbls/>
        <c:shape val="box"/>
        <c:axId val="67609728"/>
        <c:axId val="67611264"/>
        <c:axId val="0"/>
      </c:bar3DChart>
      <c:catAx>
        <c:axId val="67609728"/>
        <c:scaling>
          <c:orientation val="minMax"/>
        </c:scaling>
        <c:axPos val="b"/>
        <c:numFmt formatCode="General" sourceLinked="1"/>
        <c:tickLblPos val="nextTo"/>
        <c:crossAx val="67611264"/>
        <c:crosses val="autoZero"/>
        <c:auto val="1"/>
        <c:lblAlgn val="ctr"/>
        <c:lblOffset val="100"/>
      </c:catAx>
      <c:valAx>
        <c:axId val="67611264"/>
        <c:scaling>
          <c:orientation val="minMax"/>
        </c:scaling>
        <c:axPos val="l"/>
        <c:numFmt formatCode="General" sourceLinked="1"/>
        <c:tickLblPos val="nextTo"/>
        <c:crossAx val="67609728"/>
        <c:crosses val="autoZero"/>
        <c:crossBetween val="between"/>
      </c:valAx>
      <c:spPr>
        <a:noFill/>
        <a:ln w="25400">
          <a:noFill/>
        </a:ln>
      </c:spPr>
    </c:plotArea>
    <c:plotVisOnly val="1"/>
    <c:dispBlanksAs val="gap"/>
  </c:chart>
  <c:externalData r:id="rId2"/>
</c:chartSpace>
</file>

<file path=ppt/charts/chart5.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tx>
        <c:rich>
          <a:bodyPr/>
          <a:lstStyle/>
          <a:p>
            <a:pPr>
              <a:defRPr sz="1800">
                <a:effectLst>
                  <a:glow rad="165100">
                    <a:schemeClr val="bg1">
                      <a:alpha val="60000"/>
                    </a:schemeClr>
                  </a:glow>
                </a:effectLst>
              </a:defRPr>
            </a:pPr>
            <a:r>
              <a:rPr lang="ru-RU" sz="1800" dirty="0">
                <a:effectLst>
                  <a:glow rad="165100">
                    <a:schemeClr val="bg1">
                      <a:alpha val="60000"/>
                    </a:schemeClr>
                  </a:glow>
                </a:effectLst>
              </a:rPr>
              <a:t>Я умею составлять алгоритм при решении задачи.(%)</a:t>
            </a:r>
          </a:p>
        </c:rich>
      </c:tx>
      <c:layout/>
    </c:title>
    <c:view3D>
      <c:depthPercent val="100"/>
      <c:rAngAx val="1"/>
    </c:view3D>
    <c:plotArea>
      <c:layout>
        <c:manualLayout>
          <c:layoutTarget val="inner"/>
          <c:xMode val="edge"/>
          <c:yMode val="edge"/>
          <c:x val="0.12688318113590441"/>
          <c:y val="0.42842639593908943"/>
          <c:w val="0.81773875709625754"/>
          <c:h val="0.37504776369958986"/>
        </c:manualLayout>
      </c:layout>
      <c:bar3DChart>
        <c:barDir val="col"/>
        <c:grouping val="stacked"/>
        <c:ser>
          <c:idx val="0"/>
          <c:order val="0"/>
          <c:tx>
            <c:strRef>
              <c:f>Лист1!$A$19</c:f>
              <c:strCache>
                <c:ptCount val="1"/>
                <c:pt idx="0">
                  <c:v>Я умею составлять алгоритм при решении задачи.</c:v>
                </c:pt>
              </c:strCache>
            </c:strRef>
          </c:tx>
          <c:spPr>
            <a:solidFill>
              <a:srgbClr val="00B050"/>
            </a:solidFill>
          </c:spPr>
          <c:dLbls>
            <c:dLbl>
              <c:idx val="0"/>
              <c:layout>
                <c:manualLayout>
                  <c:x val="3.0555555555555582E-2"/>
                  <c:y val="-0.2638888888888915"/>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638A-430E-837B-2AD3973AC315}"/>
                </c:ext>
              </c:extLst>
            </c:dLbl>
            <c:dLbl>
              <c:idx val="1"/>
              <c:layout>
                <c:manualLayout>
                  <c:x val="1.1111111111111125E-2"/>
                  <c:y val="-0.18055555555555555"/>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638A-430E-837B-2AD3973AC315}"/>
                </c:ext>
              </c:extLst>
            </c:dLbl>
            <c:spPr>
              <a:noFill/>
              <a:ln>
                <a:noFill/>
              </a:ln>
              <a:effectLst/>
            </c:spPr>
            <c:txPr>
              <a:bodyPr/>
              <a:lstStyle/>
              <a:p>
                <a:pPr>
                  <a:defRPr sz="1200"/>
                </a:pPr>
                <a:endParaRPr lang="ru-RU"/>
              </a:p>
            </c:txPr>
            <c:showVal val="1"/>
            <c:extLst xmlns:c16r2="http://schemas.microsoft.com/office/drawing/2015/06/chart">
              <c:ext xmlns:c15="http://schemas.microsoft.com/office/drawing/2012/chart" uri="{CE6537A1-D6FC-4f65-9D91-7224C49458BB}">
                <c15:showLeaderLines val="0"/>
              </c:ext>
            </c:extLst>
          </c:dLbls>
          <c:cat>
            <c:strRef>
              <c:f>Лист1!$D$18:$E$18</c:f>
              <c:strCache>
                <c:ptCount val="2"/>
                <c:pt idx="0">
                  <c:v>да</c:v>
                </c:pt>
                <c:pt idx="1">
                  <c:v>нет</c:v>
                </c:pt>
              </c:strCache>
            </c:strRef>
          </c:cat>
          <c:val>
            <c:numRef>
              <c:f>Лист1!$D$19:$E$19</c:f>
              <c:numCache>
                <c:formatCode>General</c:formatCode>
                <c:ptCount val="2"/>
                <c:pt idx="0">
                  <c:v>63</c:v>
                </c:pt>
                <c:pt idx="1">
                  <c:v>37</c:v>
                </c:pt>
              </c:numCache>
            </c:numRef>
          </c:val>
          <c:extLst xmlns:c16r2="http://schemas.microsoft.com/office/drawing/2015/06/chart">
            <c:ext xmlns:c16="http://schemas.microsoft.com/office/drawing/2014/chart" uri="{C3380CC4-5D6E-409C-BE32-E72D297353CC}">
              <c16:uniqueId val="{00000002-638A-430E-837B-2AD3973AC315}"/>
            </c:ext>
          </c:extLst>
        </c:ser>
        <c:dLbls/>
        <c:shape val="box"/>
        <c:axId val="69228416"/>
        <c:axId val="69229952"/>
        <c:axId val="0"/>
      </c:bar3DChart>
      <c:catAx>
        <c:axId val="69228416"/>
        <c:scaling>
          <c:orientation val="minMax"/>
        </c:scaling>
        <c:axPos val="b"/>
        <c:numFmt formatCode="General" sourceLinked="1"/>
        <c:tickLblPos val="nextTo"/>
        <c:crossAx val="69229952"/>
        <c:crosses val="autoZero"/>
        <c:auto val="1"/>
        <c:lblAlgn val="ctr"/>
        <c:lblOffset val="100"/>
      </c:catAx>
      <c:valAx>
        <c:axId val="69229952"/>
        <c:scaling>
          <c:orientation val="minMax"/>
        </c:scaling>
        <c:axPos val="l"/>
        <c:numFmt formatCode="General" sourceLinked="1"/>
        <c:tickLblPos val="nextTo"/>
        <c:crossAx val="69228416"/>
        <c:crosses val="autoZero"/>
        <c:crossBetween val="between"/>
      </c:valAx>
      <c:spPr>
        <a:noFill/>
        <a:ln w="25400">
          <a:noFill/>
        </a:ln>
      </c:spPr>
    </c:plotArea>
    <c:plotVisOnly val="1"/>
    <c:dispBlanksAs val="gap"/>
  </c:chart>
  <c:externalData r:id="rId2"/>
</c:chartSpace>
</file>

<file path=ppt/charts/chart6.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tx>
        <c:rich>
          <a:bodyPr/>
          <a:lstStyle/>
          <a:p>
            <a:pPr>
              <a:defRPr sz="1800"/>
            </a:pPr>
            <a:r>
              <a:rPr lang="ru-RU" sz="1800"/>
              <a:t>Я знаю, что алгоритмы нам нужны. (%)</a:t>
            </a:r>
          </a:p>
        </c:rich>
      </c:tx>
      <c:layout>
        <c:manualLayout>
          <c:xMode val="edge"/>
          <c:yMode val="edge"/>
          <c:x val="0.10796202685298363"/>
          <c:y val="3.0234735823003876E-2"/>
        </c:manualLayout>
      </c:layout>
    </c:title>
    <c:view3D>
      <c:depthPercent val="100"/>
      <c:rAngAx val="1"/>
    </c:view3D>
    <c:plotArea>
      <c:layout/>
      <c:bar3DChart>
        <c:barDir val="col"/>
        <c:grouping val="stacked"/>
        <c:ser>
          <c:idx val="0"/>
          <c:order val="0"/>
          <c:tx>
            <c:strRef>
              <c:f>Лист1!$A$22</c:f>
              <c:strCache>
                <c:ptCount val="1"/>
                <c:pt idx="0">
                  <c:v>Я знаю, что алгоритмы нам нужны.</c:v>
                </c:pt>
              </c:strCache>
            </c:strRef>
          </c:tx>
          <c:spPr>
            <a:solidFill>
              <a:srgbClr val="00B050"/>
            </a:solidFill>
          </c:spPr>
          <c:dLbls>
            <c:dLbl>
              <c:idx val="0"/>
              <c:layout>
                <c:manualLayout>
                  <c:x val="3.6111111111111212E-2"/>
                  <c:y val="-0.33333333333333331"/>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542E-4975-A172-AC950B238385}"/>
                </c:ext>
              </c:extLst>
            </c:dLbl>
            <c:dLbl>
              <c:idx val="1"/>
              <c:layout>
                <c:manualLayout>
                  <c:x val="2.2222222222222251E-2"/>
                  <c:y val="-9.2592592592593323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542E-4975-A172-AC950B238385}"/>
                </c:ext>
              </c:extLst>
            </c:dLbl>
            <c:spPr>
              <a:noFill/>
              <a:ln>
                <a:noFill/>
              </a:ln>
              <a:effectLst/>
            </c:spPr>
            <c:txPr>
              <a:bodyPr/>
              <a:lstStyle/>
              <a:p>
                <a:pPr>
                  <a:defRPr sz="1200"/>
                </a:pPr>
                <a:endParaRPr lang="ru-RU"/>
              </a:p>
            </c:txPr>
            <c:showVal val="1"/>
            <c:extLst xmlns:c16r2="http://schemas.microsoft.com/office/drawing/2015/06/chart">
              <c:ext xmlns:c15="http://schemas.microsoft.com/office/drawing/2012/chart" uri="{CE6537A1-D6FC-4f65-9D91-7224C49458BB}">
                <c15:showLeaderLines val="0"/>
              </c:ext>
            </c:extLst>
          </c:dLbls>
          <c:cat>
            <c:strRef>
              <c:f>Лист1!$D$21:$E$21</c:f>
              <c:strCache>
                <c:ptCount val="2"/>
                <c:pt idx="0">
                  <c:v>да</c:v>
                </c:pt>
                <c:pt idx="1">
                  <c:v>нет</c:v>
                </c:pt>
              </c:strCache>
            </c:strRef>
          </c:cat>
          <c:val>
            <c:numRef>
              <c:f>Лист1!$D$22:$E$22</c:f>
              <c:numCache>
                <c:formatCode>General</c:formatCode>
                <c:ptCount val="2"/>
                <c:pt idx="0">
                  <c:v>100</c:v>
                </c:pt>
                <c:pt idx="1">
                  <c:v>0</c:v>
                </c:pt>
              </c:numCache>
            </c:numRef>
          </c:val>
          <c:extLst xmlns:c16r2="http://schemas.microsoft.com/office/drawing/2015/06/chart">
            <c:ext xmlns:c16="http://schemas.microsoft.com/office/drawing/2014/chart" uri="{C3380CC4-5D6E-409C-BE32-E72D297353CC}">
              <c16:uniqueId val="{00000002-542E-4975-A172-AC950B238385}"/>
            </c:ext>
          </c:extLst>
        </c:ser>
        <c:dLbls/>
        <c:shape val="box"/>
        <c:axId val="69258624"/>
        <c:axId val="69362816"/>
        <c:axId val="0"/>
      </c:bar3DChart>
      <c:catAx>
        <c:axId val="69258624"/>
        <c:scaling>
          <c:orientation val="minMax"/>
        </c:scaling>
        <c:axPos val="b"/>
        <c:numFmt formatCode="General" sourceLinked="1"/>
        <c:tickLblPos val="nextTo"/>
        <c:crossAx val="69362816"/>
        <c:crosses val="autoZero"/>
        <c:auto val="1"/>
        <c:lblAlgn val="ctr"/>
        <c:lblOffset val="100"/>
      </c:catAx>
      <c:valAx>
        <c:axId val="69362816"/>
        <c:scaling>
          <c:orientation val="minMax"/>
        </c:scaling>
        <c:axPos val="l"/>
        <c:numFmt formatCode="General" sourceLinked="1"/>
        <c:tickLblPos val="nextTo"/>
        <c:crossAx val="69258624"/>
        <c:crosses val="autoZero"/>
        <c:crossBetween val="between"/>
      </c:valAx>
      <c:spPr>
        <a:noFill/>
        <a:ln w="25400">
          <a:noFill/>
        </a:ln>
      </c:spPr>
    </c:plotArea>
    <c:plotVisOnly val="1"/>
    <c:dispBlanksAs val="gap"/>
  </c:chart>
  <c:externalData r:id="rId2"/>
</c:chartSpace>
</file>

<file path=ppt/charts/chart7.xml><?xml version="1.0" encoding="utf-8"?>
<c:chartSpace xmlns:c="http://schemas.openxmlformats.org/drawingml/2006/chart" xmlns:a="http://schemas.openxmlformats.org/drawingml/2006/main" xmlns:r="http://schemas.openxmlformats.org/officeDocument/2006/relationships">
  <c:lang val="ru-RU"/>
  <c:clrMapOvr bg1="lt1" tx1="dk1" bg2="lt2" tx2="dk2" accent1="accent1" accent2="accent2" accent3="accent3" accent4="accent4" accent5="accent5" accent6="accent6" hlink="hlink" folHlink="folHlink"/>
  <c:chart>
    <c:title>
      <c:tx>
        <c:rich>
          <a:bodyPr/>
          <a:lstStyle/>
          <a:p>
            <a:pPr>
              <a:defRPr sz="1800"/>
            </a:pPr>
            <a:r>
              <a:rPr lang="ru-RU" sz="1800"/>
              <a:t>Для чего нужны алгоритмы? (чел.)</a:t>
            </a:r>
          </a:p>
        </c:rich>
      </c:tx>
      <c:layout/>
    </c:title>
    <c:view3D>
      <c:depthPercent val="100"/>
      <c:rAngAx val="1"/>
    </c:view3D>
    <c:plotArea>
      <c:layout/>
      <c:bar3DChart>
        <c:barDir val="col"/>
        <c:grouping val="clustered"/>
        <c:ser>
          <c:idx val="0"/>
          <c:order val="0"/>
          <c:spPr>
            <a:solidFill>
              <a:srgbClr val="00B050"/>
            </a:solidFill>
          </c:spPr>
          <c:dLbls>
            <c:dLbl>
              <c:idx val="0"/>
              <c:layout>
                <c:manualLayout>
                  <c:x val="3.6680416527791544E-3"/>
                  <c:y val="-6.3849746375440053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0-7AB9-4489-8562-16A827059342}"/>
                </c:ext>
              </c:extLst>
            </c:dLbl>
            <c:dLbl>
              <c:idx val="1"/>
              <c:layout>
                <c:manualLayout>
                  <c:x val="9.1701041319478746E-3"/>
                  <c:y val="-5.6338011507741564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1-7AB9-4489-8562-16A827059342}"/>
                </c:ext>
              </c:extLst>
            </c:dLbl>
            <c:dLbl>
              <c:idx val="2"/>
              <c:layout>
                <c:manualLayout>
                  <c:x val="1.8340208263895764E-3"/>
                  <c:y val="-3.3802806904644746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2-7AB9-4489-8562-16A827059342}"/>
                </c:ext>
              </c:extLst>
            </c:dLbl>
            <c:dLbl>
              <c:idx val="3"/>
              <c:layout>
                <c:manualLayout>
                  <c:x val="0"/>
                  <c:y val="-3.7558674338494115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3-7AB9-4489-8562-16A827059342}"/>
                </c:ext>
              </c:extLst>
            </c:dLbl>
            <c:dLbl>
              <c:idx val="4"/>
              <c:layout>
                <c:manualLayout>
                  <c:x val="0"/>
                  <c:y val="-3.3802806904644746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4-7AB9-4489-8562-16A827059342}"/>
                </c:ext>
              </c:extLst>
            </c:dLbl>
            <c:dLbl>
              <c:idx val="5"/>
              <c:layout>
                <c:manualLayout>
                  <c:x val="1.8340208263895764E-3"/>
                  <c:y val="-2.6291072036946053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5-7AB9-4489-8562-16A827059342}"/>
                </c:ext>
              </c:extLst>
            </c:dLbl>
            <c:dLbl>
              <c:idx val="6"/>
              <c:layout>
                <c:manualLayout>
                  <c:x val="3.6680416527791544E-3"/>
                  <c:y val="-5.2582144073891814E-2"/>
                </c:manualLayout>
              </c:layout>
              <c:showVal val="1"/>
              <c:extLst xmlns:c16r2="http://schemas.microsoft.com/office/drawing/2015/06/chart">
                <c:ext xmlns:c15="http://schemas.microsoft.com/office/drawing/2012/chart" uri="{CE6537A1-D6FC-4f65-9D91-7224C49458BB}">
                  <c15:layout/>
                </c:ext>
                <c:ext xmlns:c16="http://schemas.microsoft.com/office/drawing/2014/chart" uri="{C3380CC4-5D6E-409C-BE32-E72D297353CC}">
                  <c16:uniqueId val="{00000006-7AB9-4489-8562-16A827059342}"/>
                </c:ext>
              </c:extLst>
            </c:dLbl>
            <c:spPr>
              <a:noFill/>
              <a:ln>
                <a:noFill/>
              </a:ln>
              <a:effectLst/>
            </c:spPr>
            <c:txPr>
              <a:bodyPr/>
              <a:lstStyle/>
              <a:p>
                <a:pPr>
                  <a:defRPr sz="1200"/>
                </a:pPr>
                <a:endParaRPr lang="ru-RU"/>
              </a:p>
            </c:txPr>
            <c:showVal val="1"/>
            <c:extLst xmlns:c16r2="http://schemas.microsoft.com/office/drawing/2015/06/chart">
              <c:ext xmlns:c15="http://schemas.microsoft.com/office/drawing/2012/chart" uri="{CE6537A1-D6FC-4f65-9D91-7224C49458BB}">
                <c15:showLeaderLines val="0"/>
              </c:ext>
            </c:extLst>
          </c:dLbls>
          <c:cat>
            <c:strRef>
              <c:f>Лист1!$A$26:$A$32</c:f>
              <c:strCache>
                <c:ptCount val="7"/>
                <c:pt idx="0">
                  <c:v>Для быстрого и правильного решения математических задач</c:v>
                </c:pt>
                <c:pt idx="1">
                  <c:v>Для правильного применения правил в русском языке</c:v>
                </c:pt>
                <c:pt idx="2">
                  <c:v>Для правильного выполнения лабораторных работ по химии и биологии</c:v>
                </c:pt>
                <c:pt idx="3">
                  <c:v>Для правильного проведения опытов по физике</c:v>
                </c:pt>
                <c:pt idx="4">
                  <c:v>Для написания программ по информатике</c:v>
                </c:pt>
                <c:pt idx="5">
                  <c:v>Быть собранным</c:v>
                </c:pt>
                <c:pt idx="6">
                  <c:v>Вкусно готовить</c:v>
                </c:pt>
              </c:strCache>
            </c:strRef>
          </c:cat>
          <c:val>
            <c:numRef>
              <c:f>Лист1!$B$26:$B$32</c:f>
              <c:numCache>
                <c:formatCode>General</c:formatCode>
                <c:ptCount val="7"/>
                <c:pt idx="0">
                  <c:v>25</c:v>
                </c:pt>
                <c:pt idx="1">
                  <c:v>36</c:v>
                </c:pt>
                <c:pt idx="2">
                  <c:v>38</c:v>
                </c:pt>
                <c:pt idx="3">
                  <c:v>32</c:v>
                </c:pt>
                <c:pt idx="4">
                  <c:v>37</c:v>
                </c:pt>
                <c:pt idx="5">
                  <c:v>41</c:v>
                </c:pt>
                <c:pt idx="6">
                  <c:v>23</c:v>
                </c:pt>
              </c:numCache>
            </c:numRef>
          </c:val>
          <c:extLst xmlns:c16r2="http://schemas.microsoft.com/office/drawing/2015/06/chart">
            <c:ext xmlns:c16="http://schemas.microsoft.com/office/drawing/2014/chart" uri="{C3380CC4-5D6E-409C-BE32-E72D297353CC}">
              <c16:uniqueId val="{00000007-7AB9-4489-8562-16A827059342}"/>
            </c:ext>
          </c:extLst>
        </c:ser>
        <c:dLbls/>
        <c:gapWidth val="75"/>
        <c:shape val="box"/>
        <c:axId val="69272704"/>
        <c:axId val="69274240"/>
        <c:axId val="0"/>
      </c:bar3DChart>
      <c:catAx>
        <c:axId val="69272704"/>
        <c:scaling>
          <c:orientation val="minMax"/>
        </c:scaling>
        <c:axPos val="b"/>
        <c:numFmt formatCode="General" sourceLinked="1"/>
        <c:majorTickMark val="none"/>
        <c:tickLblPos val="nextTo"/>
        <c:txPr>
          <a:bodyPr/>
          <a:lstStyle/>
          <a:p>
            <a:pPr>
              <a:defRPr sz="700" baseline="0"/>
            </a:pPr>
            <a:endParaRPr lang="ru-RU"/>
          </a:p>
        </c:txPr>
        <c:crossAx val="69274240"/>
        <c:crosses val="autoZero"/>
        <c:auto val="1"/>
        <c:lblAlgn val="ctr"/>
        <c:lblOffset val="100"/>
      </c:catAx>
      <c:valAx>
        <c:axId val="69274240"/>
        <c:scaling>
          <c:orientation val="minMax"/>
        </c:scaling>
        <c:axPos val="l"/>
        <c:numFmt formatCode="General" sourceLinked="1"/>
        <c:majorTickMark val="none"/>
        <c:tickLblPos val="nextTo"/>
        <c:spPr>
          <a:ln w="9525">
            <a:noFill/>
          </a:ln>
        </c:spPr>
        <c:crossAx val="69272704"/>
        <c:crosses val="autoZero"/>
        <c:crossBetween val="between"/>
      </c:valAx>
      <c:spPr>
        <a:noFill/>
        <a:ln w="25400">
          <a:noFill/>
        </a:ln>
      </c:spPr>
    </c:plotArea>
    <c:plotVisOnly val="1"/>
    <c:dispBlanksAs val="gap"/>
  </c:chart>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A2575A-77A7-49CE-927A-F5B4E3FF2F56}" type="datetimeFigureOut">
              <a:rPr lang="ru-RU" smtClean="0"/>
              <a:pPr/>
              <a:t>17.11.2020</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CF616B-83C1-4667-9567-ACBBF3994524}" type="slidenum">
              <a:rPr lang="ru-RU" smtClean="0"/>
              <a:pPr/>
              <a:t>‹#›</a:t>
            </a:fld>
            <a:endParaRPr lang="ru-RU"/>
          </a:p>
        </p:txBody>
      </p:sp>
    </p:spTree>
    <p:extLst>
      <p:ext uri="{BB962C8B-B14F-4D97-AF65-F5344CB8AC3E}">
        <p14:creationId xmlns:p14="http://schemas.microsoft.com/office/powerpoint/2010/main" xmlns="" val="439065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1747" name="Заметки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31748" name="Номер слайда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8606ECB-AA7A-4F42-B774-18AF3E0EB1C6}" type="slidenum">
              <a:rPr lang="ru-RU" altLang="ru-RU"/>
              <a:pPr eaLnBrk="1" hangingPunct="1"/>
              <a:t>20</a:t>
            </a:fld>
            <a:endParaRPr lang="ru-RU" altLang="ru-RU"/>
          </a:p>
        </p:txBody>
      </p:sp>
    </p:spTree>
    <p:extLst>
      <p:ext uri="{BB962C8B-B14F-4D97-AF65-F5344CB8AC3E}">
        <p14:creationId xmlns:p14="http://schemas.microsoft.com/office/powerpoint/2010/main" xmlns="" val="40072129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5932170" y="4323845"/>
            <a:ext cx="2297429" cy="365125"/>
          </a:xfrm>
        </p:spPr>
        <p:txBody>
          <a:bodyPr/>
          <a:lstStyle/>
          <a:p>
            <a:fld id="{D2C87957-E0B5-4DC1-8D27-2333B8956F94}" type="datetimeFigureOut">
              <a:rPr lang="ru-RU" smtClean="0"/>
              <a:pPr/>
              <a:t>17.11.2020</a:t>
            </a:fld>
            <a:endParaRPr lang="ru-RU"/>
          </a:p>
        </p:txBody>
      </p:sp>
      <p:sp>
        <p:nvSpPr>
          <p:cNvPr id="5" name="Footer Placeholder 4"/>
          <p:cNvSpPr>
            <a:spLocks noGrp="1"/>
          </p:cNvSpPr>
          <p:nvPr>
            <p:ph type="ftr" sz="quarter" idx="11"/>
          </p:nvPr>
        </p:nvSpPr>
        <p:spPr>
          <a:xfrm>
            <a:off x="914400" y="4323846"/>
            <a:ext cx="4880610" cy="365125"/>
          </a:xfrm>
        </p:spPr>
        <p:txBody>
          <a:bodyPr/>
          <a:lstStyle/>
          <a:p>
            <a:endParaRPr lang="ru-RU"/>
          </a:p>
        </p:txBody>
      </p:sp>
      <p:sp>
        <p:nvSpPr>
          <p:cNvPr id="6" name="Slide Number Placeholder 5"/>
          <p:cNvSpPr>
            <a:spLocks noGrp="1"/>
          </p:cNvSpPr>
          <p:nvPr>
            <p:ph type="sldNum" sz="quarter" idx="12"/>
          </p:nvPr>
        </p:nvSpPr>
        <p:spPr>
          <a:xfrm>
            <a:off x="6057900" y="1430867"/>
            <a:ext cx="2171700" cy="365125"/>
          </a:xfrm>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2243776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1703393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D2C87957-E0B5-4DC1-8D27-2333B8956F94}" type="datetimeFigureOut">
              <a:rPr lang="ru-RU" smtClean="0"/>
              <a:pPr/>
              <a:t>17.11.2020</a:t>
            </a:fld>
            <a:endParaRPr lang="ru-RU"/>
          </a:p>
        </p:txBody>
      </p:sp>
      <p:sp>
        <p:nvSpPr>
          <p:cNvPr id="5" name="Footer Placeholder 4"/>
          <p:cNvSpPr>
            <a:spLocks noGrp="1"/>
          </p:cNvSpPr>
          <p:nvPr>
            <p:ph type="ftr" sz="quarter" idx="11"/>
          </p:nvPr>
        </p:nvSpPr>
        <p:spPr>
          <a:xfrm>
            <a:off x="594360" y="381001"/>
            <a:ext cx="4830656" cy="365125"/>
          </a:xfrm>
        </p:spPr>
        <p:txBody>
          <a:bodyPr/>
          <a:lstStyle/>
          <a:p>
            <a:endParaRPr lang="ru-RU"/>
          </a:p>
        </p:txBody>
      </p:sp>
      <p:sp>
        <p:nvSpPr>
          <p:cNvPr id="6" name="Slide Number Placeholder 5"/>
          <p:cNvSpPr>
            <a:spLocks noGrp="1"/>
          </p:cNvSpPr>
          <p:nvPr>
            <p:ph type="sldNum" sz="quarter" idx="12"/>
          </p:nvPr>
        </p:nvSpPr>
        <p:spPr>
          <a:xfrm>
            <a:off x="7882466" y="381001"/>
            <a:ext cx="667173" cy="365125"/>
          </a:xfrm>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1910998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3427344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94359" y="3132667"/>
            <a:ext cx="3910579" cy="31309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2098" y="3132667"/>
            <a:ext cx="3907541" cy="31309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1759574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1583580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3382174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2767769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271114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432585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a:xfrm>
            <a:off x="594360" y="381001"/>
            <a:ext cx="4830656" cy="365125"/>
          </a:xfrm>
        </p:spPr>
        <p:txBody>
          <a:bodyPr/>
          <a:lstStyle/>
          <a:p>
            <a:endParaRPr lang="ru-RU"/>
          </a:p>
        </p:txBody>
      </p:sp>
      <p:sp>
        <p:nvSpPr>
          <p:cNvPr id="7" name="Slide Number Placeholder 6"/>
          <p:cNvSpPr>
            <a:spLocks noGrp="1"/>
          </p:cNvSpPr>
          <p:nvPr>
            <p:ph type="sldNum" sz="quarter" idx="12"/>
          </p:nvPr>
        </p:nvSpPr>
        <p:spPr>
          <a:xfrm>
            <a:off x="7882466" y="381001"/>
            <a:ext cx="667174" cy="365125"/>
          </a:xfrm>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150153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5" name="Picture 14"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a:xfrm>
            <a:off x="594360" y="379438"/>
            <a:ext cx="4830656" cy="365125"/>
          </a:xfrm>
        </p:spPr>
        <p:txBody>
          <a:bodyPr/>
          <a:lstStyle/>
          <a:p>
            <a:endParaRPr lang="ru-RU"/>
          </a:p>
        </p:txBody>
      </p:sp>
      <p:sp>
        <p:nvSpPr>
          <p:cNvPr id="7" name="Slide Number Placeholder 6"/>
          <p:cNvSpPr>
            <a:spLocks noGrp="1"/>
          </p:cNvSpPr>
          <p:nvPr>
            <p:ph type="sldNum" sz="quarter" idx="12"/>
          </p:nvPr>
        </p:nvSpPr>
        <p:spPr>
          <a:xfrm>
            <a:off x="7882466" y="381001"/>
            <a:ext cx="667174" cy="365125"/>
          </a:xfrm>
        </p:spPr>
        <p:txBody>
          <a:bodyPr/>
          <a:lstStyle/>
          <a:p>
            <a:fld id="{784718E0-780D-489B-82C8-63325D121A0D}" type="slidenum">
              <a:rPr lang="ru-RU" smtClean="0"/>
              <a:pPr/>
              <a:t>‹#›</a:t>
            </a:fld>
            <a:endParaRPr lang="ru-RU"/>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2859341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fld id="{D2C87957-E0B5-4DC1-8D27-2333B8956F94}" type="datetimeFigureOut">
              <a:rPr lang="ru-RU" smtClean="0"/>
              <a:pPr/>
              <a:t>17.11.2020</a:t>
            </a:fld>
            <a:endParaRPr lang="ru-RU"/>
          </a:p>
        </p:txBody>
      </p:sp>
      <p:sp>
        <p:nvSpPr>
          <p:cNvPr id="6" name="Footer Placeholder 5"/>
          <p:cNvSpPr>
            <a:spLocks noGrp="1"/>
          </p:cNvSpPr>
          <p:nvPr>
            <p:ph type="ftr" sz="quarter" idx="11"/>
          </p:nvPr>
        </p:nvSpPr>
        <p:spPr>
          <a:xfrm>
            <a:off x="594360" y="378884"/>
            <a:ext cx="4830656" cy="365125"/>
          </a:xfrm>
        </p:spPr>
        <p:txBody>
          <a:bodyPr/>
          <a:lstStyle/>
          <a:p>
            <a:endParaRPr lang="ru-RU"/>
          </a:p>
        </p:txBody>
      </p:sp>
      <p:sp>
        <p:nvSpPr>
          <p:cNvPr id="7" name="Slide Number Placeholder 6"/>
          <p:cNvSpPr>
            <a:spLocks noGrp="1"/>
          </p:cNvSpPr>
          <p:nvPr>
            <p:ph type="sldNum" sz="quarter" idx="12"/>
          </p:nvPr>
        </p:nvSpPr>
        <p:spPr>
          <a:xfrm>
            <a:off x="7882466" y="381001"/>
            <a:ext cx="667174" cy="365125"/>
          </a:xfrm>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1777004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27355059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3833058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2C87957-E0B5-4DC1-8D27-2333B8956F94}" type="datetimeFigureOut">
              <a:rPr lang="ru-RU" smtClean="0"/>
              <a:pPr/>
              <a:t>17.11.2020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3338926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D2C87957-E0B5-4DC1-8D27-2333B8956F94}" type="datetimeFigureOut">
              <a:rPr lang="ru-RU" smtClean="0"/>
              <a:pPr/>
              <a:t>17.11.2020</a:t>
            </a:fld>
            <a:endParaRPr lang="ru-RU"/>
          </a:p>
        </p:txBody>
      </p:sp>
      <p:sp>
        <p:nvSpPr>
          <p:cNvPr id="5" name="Footer Placeholder 4"/>
          <p:cNvSpPr>
            <a:spLocks noGrp="1"/>
          </p:cNvSpPr>
          <p:nvPr>
            <p:ph type="ftr" sz="quarter" idx="11"/>
          </p:nvPr>
        </p:nvSpPr>
        <p:spPr>
          <a:xfrm>
            <a:off x="594360" y="381001"/>
            <a:ext cx="4830656" cy="365125"/>
          </a:xfrm>
        </p:spPr>
        <p:txBody>
          <a:bodyPr/>
          <a:lstStyle/>
          <a:p>
            <a:endParaRPr lang="ru-RU"/>
          </a:p>
        </p:txBody>
      </p:sp>
      <p:sp>
        <p:nvSpPr>
          <p:cNvPr id="6" name="Slide Number Placeholder 5"/>
          <p:cNvSpPr>
            <a:spLocks noGrp="1"/>
          </p:cNvSpPr>
          <p:nvPr>
            <p:ph type="sldNum" sz="quarter" idx="12"/>
          </p:nvPr>
        </p:nvSpPr>
        <p:spPr>
          <a:xfrm>
            <a:off x="7882466" y="381001"/>
            <a:ext cx="667174" cy="365125"/>
          </a:xfrm>
        </p:spPr>
        <p:txBody>
          <a:body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2779552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2C87957-E0B5-4DC1-8D27-2333B8956F94}" type="datetimeFigureOut">
              <a:rPr lang="ru-RU" smtClean="0"/>
              <a:pPr/>
              <a:t>17.11.2020</a:t>
            </a:fld>
            <a:endParaRPr lang="ru-RU"/>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84718E0-780D-489B-82C8-63325D121A0D}" type="slidenum">
              <a:rPr lang="ru-RU" smtClean="0"/>
              <a:pPr/>
              <a:t>‹#›</a:t>
            </a:fld>
            <a:endParaRPr lang="ru-RU"/>
          </a:p>
        </p:txBody>
      </p:sp>
    </p:spTree>
    <p:extLst>
      <p:ext uri="{BB962C8B-B14F-4D97-AF65-F5344CB8AC3E}">
        <p14:creationId xmlns:p14="http://schemas.microsoft.com/office/powerpoint/2010/main" xmlns="" val="33951838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http://letopisi.org/images/5/56/%D0%93%D0%BE%D1%82%D1%84%D1%80%D0%B8%D0%B4_%D0%9B%D0%B5%D0%B9%D0%B1%D0%BD%D0%B8%D1%86.jpg" TargetMode="External"/><Relationship Id="rId2" Type="http://schemas.openxmlformats.org/officeDocument/2006/relationships/image" Target="../media/image4.jpeg"/><Relationship Id="rId1" Type="http://schemas.openxmlformats.org/officeDocument/2006/relationships/slideLayout" Target="../slideLayouts/slideLayout6.xml"/><Relationship Id="rId5" Type="http://schemas.openxmlformats.org/officeDocument/2006/relationships/image" Target="http://im0-tub-ru.yandex.net/i?id=2bb9f8f81b500ffcb002303c3d03c271-43-144&amp;n=24" TargetMode="Externa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gif"/><Relationship Id="rId5" Type="http://schemas.openxmlformats.org/officeDocument/2006/relationships/image" Target="../media/image9.gif"/><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https://cacoo.com/diagrams/MqcwujO0sIvKWi8B-3C031.png" TargetMode="External"/><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1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Заголовок 3"/>
          <p:cNvSpPr>
            <a:spLocks noGrp="1"/>
          </p:cNvSpPr>
          <p:nvPr>
            <p:ph type="ctrTitle"/>
          </p:nvPr>
        </p:nvSpPr>
        <p:spPr>
          <a:xfrm>
            <a:off x="611188" y="1557338"/>
            <a:ext cx="8064500" cy="2951162"/>
          </a:xfrm>
        </p:spPr>
        <p:txBody>
          <a:bodyPr>
            <a:normAutofit fontScale="90000"/>
          </a:bodyPr>
          <a:lstStyle/>
          <a:p>
            <a:pPr algn="ctr" eaLnBrk="1" fontAlgn="auto" hangingPunct="1">
              <a:spcAft>
                <a:spcPts val="0"/>
              </a:spcAft>
              <a:defRPr/>
            </a:pPr>
            <a:r>
              <a:rPr lang="ru-RU" b="1" i="1" dirty="0" smtClean="0">
                <a:solidFill>
                  <a:schemeClr val="accent2">
                    <a:lumMod val="50000"/>
                  </a:schemeClr>
                </a:solidFill>
              </a:rPr>
              <a:t>Учебно-исследовательский проект</a:t>
            </a:r>
            <a:br>
              <a:rPr lang="ru-RU" b="1" i="1" dirty="0" smtClean="0">
                <a:solidFill>
                  <a:schemeClr val="accent2">
                    <a:lumMod val="50000"/>
                  </a:schemeClr>
                </a:solidFill>
              </a:rPr>
            </a:br>
            <a:r>
              <a:rPr lang="ru-RU" b="1" i="1" dirty="0" smtClean="0">
                <a:solidFill>
                  <a:schemeClr val="accent2">
                    <a:lumMod val="50000"/>
                  </a:schemeClr>
                </a:solidFill>
              </a:rPr>
              <a:t> «Алгоритмы в нашей жизни</a:t>
            </a:r>
          </a:p>
        </p:txBody>
      </p:sp>
      <p:sp>
        <p:nvSpPr>
          <p:cNvPr id="10243" name="Подзаголовок 4"/>
          <p:cNvSpPr>
            <a:spLocks noGrp="1"/>
          </p:cNvSpPr>
          <p:nvPr>
            <p:ph type="subTitle" idx="1"/>
          </p:nvPr>
        </p:nvSpPr>
        <p:spPr>
          <a:xfrm>
            <a:off x="3851920" y="4503047"/>
            <a:ext cx="4960938" cy="2447925"/>
          </a:xfrm>
        </p:spPr>
        <p:txBody>
          <a:bodyPr/>
          <a:lstStyle/>
          <a:p>
            <a:pPr algn="r" defTabSz="912813" eaLnBrk="1" hangingPunct="1"/>
            <a:r>
              <a:rPr lang="ru-RU" altLang="ru-RU" sz="2000" b="1" dirty="0" err="1" smtClean="0">
                <a:solidFill>
                  <a:schemeClr val="tx2">
                    <a:lumMod val="50000"/>
                  </a:schemeClr>
                </a:solidFill>
                <a:latin typeface="Times New Roman" panose="02020603050405020304" pitchFamily="18" charset="0"/>
                <a:cs typeface="Times New Roman" panose="02020603050405020304" pitchFamily="18" charset="0"/>
              </a:rPr>
              <a:t>Дренгаль</a:t>
            </a:r>
            <a:r>
              <a:rPr lang="ru-RU" altLang="ru-RU" sz="2000" b="1" dirty="0" smtClean="0">
                <a:solidFill>
                  <a:schemeClr val="tx2">
                    <a:lumMod val="50000"/>
                  </a:schemeClr>
                </a:solidFill>
                <a:latin typeface="Times New Roman" panose="02020603050405020304" pitchFamily="18" charset="0"/>
                <a:cs typeface="Times New Roman" panose="02020603050405020304" pitchFamily="18" charset="0"/>
              </a:rPr>
              <a:t> Екатерины Андреевны</a:t>
            </a:r>
          </a:p>
          <a:p>
            <a:pPr algn="r" defTabSz="912813" eaLnBrk="1" hangingPunct="1"/>
            <a:r>
              <a:rPr lang="ru-RU" altLang="ru-RU" b="1" dirty="0" smtClean="0">
                <a:solidFill>
                  <a:schemeClr val="tx2">
                    <a:lumMod val="50000"/>
                  </a:schemeClr>
                </a:solidFill>
                <a:latin typeface="Times New Roman" panose="02020603050405020304" pitchFamily="18" charset="0"/>
                <a:cs typeface="Times New Roman" panose="02020603050405020304" pitchFamily="18" charset="0"/>
              </a:rPr>
              <a:t>44.02.02. Преподавание в начальных классах</a:t>
            </a:r>
          </a:p>
          <a:p>
            <a:pPr algn="r" defTabSz="912813" eaLnBrk="1" hangingPunct="1"/>
            <a:r>
              <a:rPr lang="ru-RU" altLang="ru-RU" sz="2000" b="1" dirty="0" smtClean="0">
                <a:solidFill>
                  <a:schemeClr val="tx2">
                    <a:lumMod val="50000"/>
                  </a:schemeClr>
                </a:solidFill>
                <a:latin typeface="Times New Roman" panose="02020603050405020304" pitchFamily="18" charset="0"/>
                <a:cs typeface="Times New Roman" panose="02020603050405020304" pitchFamily="18" charset="0"/>
              </a:rPr>
              <a:t>Курс 1 Группа ПНК 11</a:t>
            </a:r>
          </a:p>
          <a:p>
            <a:pPr algn="r" defTabSz="912813" eaLnBrk="1" hangingPunct="1"/>
            <a:r>
              <a:rPr lang="ru-RU" altLang="ru-RU" b="1" dirty="0" smtClean="0">
                <a:solidFill>
                  <a:schemeClr val="tx2">
                    <a:lumMod val="50000"/>
                  </a:schemeClr>
                </a:solidFill>
                <a:latin typeface="Times New Roman" panose="02020603050405020304" pitchFamily="18" charset="0"/>
                <a:cs typeface="Times New Roman" panose="02020603050405020304" pitchFamily="18" charset="0"/>
              </a:rPr>
              <a:t>Преподаватель:   </a:t>
            </a:r>
            <a:endParaRPr lang="ru-RU" altLang="ru-RU" sz="2000" b="1" dirty="0" smtClean="0">
              <a:solidFill>
                <a:schemeClr val="tx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8207887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3"/>
          <p:cNvSpPr>
            <a:spLocks noGrp="1"/>
          </p:cNvSpPr>
          <p:nvPr>
            <p:ph type="title"/>
          </p:nvPr>
        </p:nvSpPr>
        <p:spPr/>
        <p:txBody>
          <a:bodyPr>
            <a:normAutofit/>
          </a:bodyPr>
          <a:lstStyle/>
          <a:p>
            <a:pPr eaLnBrk="1" fontAlgn="auto" hangingPunct="1">
              <a:spcAft>
                <a:spcPts val="0"/>
              </a:spcAft>
              <a:defRPr/>
            </a:pPr>
            <a:r>
              <a:rPr lang="ru-RU" b="1" dirty="0" smtClean="0"/>
              <a:t>Содержание проекта</a:t>
            </a:r>
            <a:r>
              <a:rPr lang="ru-RU" dirty="0" smtClean="0"/>
              <a:t/>
            </a:r>
            <a:br>
              <a:rPr lang="ru-RU" dirty="0" smtClean="0"/>
            </a:br>
            <a:endParaRPr lang="ru-RU" dirty="0" smtClean="0"/>
          </a:p>
        </p:txBody>
      </p:sp>
      <p:sp>
        <p:nvSpPr>
          <p:cNvPr id="11267" name="Содержимое 4"/>
          <p:cNvSpPr>
            <a:spLocks noGrp="1"/>
          </p:cNvSpPr>
          <p:nvPr>
            <p:ph idx="1"/>
          </p:nvPr>
        </p:nvSpPr>
        <p:spPr>
          <a:xfrm>
            <a:off x="594360" y="1844824"/>
            <a:ext cx="7955280" cy="4069080"/>
          </a:xfrm>
        </p:spPr>
        <p:txBody>
          <a:bodyPr>
            <a:normAutofit fontScale="92500" lnSpcReduction="20000"/>
          </a:bodyPr>
          <a:lstStyle/>
          <a:p>
            <a:pPr eaLnBrk="1" fontAlgn="auto" hangingPunct="1">
              <a:spcAft>
                <a:spcPts val="0"/>
              </a:spcAft>
              <a:buFont typeface="Wingdings" panose="05000000000000000000" pitchFamily="2" charset="2"/>
              <a:buChar char="Ø"/>
              <a:defRPr/>
            </a:pPr>
            <a:r>
              <a:rPr lang="ru-RU" sz="2800" b="1" dirty="0" smtClean="0"/>
              <a:t>Введение</a:t>
            </a:r>
          </a:p>
          <a:p>
            <a:pPr eaLnBrk="1" fontAlgn="auto" hangingPunct="1">
              <a:spcAft>
                <a:spcPts val="0"/>
              </a:spcAft>
              <a:buFont typeface="Wingdings" panose="05000000000000000000" pitchFamily="2" charset="2"/>
              <a:buChar char="Ø"/>
              <a:defRPr/>
            </a:pPr>
            <a:r>
              <a:rPr lang="ru-RU" sz="2800" b="1" dirty="0" smtClean="0"/>
              <a:t>История возникновения алгоритмов </a:t>
            </a:r>
          </a:p>
          <a:p>
            <a:pPr eaLnBrk="1" fontAlgn="auto" hangingPunct="1">
              <a:spcAft>
                <a:spcPts val="0"/>
              </a:spcAft>
              <a:buFont typeface="Wingdings" panose="05000000000000000000" pitchFamily="2" charset="2"/>
              <a:buChar char="Ø"/>
              <a:defRPr/>
            </a:pPr>
            <a:r>
              <a:rPr lang="ru-RU" sz="2800" b="1" dirty="0" smtClean="0"/>
              <a:t>Понятие алгоритма </a:t>
            </a:r>
          </a:p>
          <a:p>
            <a:pPr eaLnBrk="1" fontAlgn="auto" hangingPunct="1">
              <a:spcAft>
                <a:spcPts val="0"/>
              </a:spcAft>
              <a:buFont typeface="Wingdings" panose="05000000000000000000" pitchFamily="2" charset="2"/>
              <a:buChar char="Ø"/>
              <a:defRPr/>
            </a:pPr>
            <a:r>
              <a:rPr lang="ru-RU" sz="2800" b="1" dirty="0" smtClean="0"/>
              <a:t>Исполнители алгоритмов</a:t>
            </a:r>
          </a:p>
          <a:p>
            <a:pPr eaLnBrk="1" fontAlgn="auto" hangingPunct="1">
              <a:spcAft>
                <a:spcPts val="0"/>
              </a:spcAft>
              <a:buFont typeface="Wingdings" panose="05000000000000000000" pitchFamily="2" charset="2"/>
              <a:buChar char="Ø"/>
              <a:defRPr/>
            </a:pPr>
            <a:r>
              <a:rPr lang="ru-RU" sz="2800" b="1" dirty="0" smtClean="0"/>
              <a:t>Алгоритм  и  программа </a:t>
            </a:r>
          </a:p>
          <a:p>
            <a:pPr eaLnBrk="1" fontAlgn="auto" hangingPunct="1">
              <a:spcAft>
                <a:spcPts val="0"/>
              </a:spcAft>
              <a:buFont typeface="Wingdings" panose="05000000000000000000" pitchFamily="2" charset="2"/>
              <a:buChar char="Ø"/>
              <a:defRPr/>
            </a:pPr>
            <a:r>
              <a:rPr lang="ru-RU" sz="2800" b="1" dirty="0" smtClean="0"/>
              <a:t>Как проявляются алгоритмы и их свойства в различных сферах жизни человека? </a:t>
            </a:r>
          </a:p>
          <a:p>
            <a:pPr eaLnBrk="1" fontAlgn="auto" hangingPunct="1">
              <a:spcAft>
                <a:spcPts val="0"/>
              </a:spcAft>
              <a:buFont typeface="Wingdings" panose="05000000000000000000" pitchFamily="2" charset="2"/>
              <a:buChar char="Ø"/>
              <a:defRPr/>
            </a:pPr>
            <a:r>
              <a:rPr lang="ru-RU" sz="2800" b="1" dirty="0" smtClean="0"/>
              <a:t>Исследование «Алгоритмы в нашей жизни»</a:t>
            </a:r>
          </a:p>
          <a:p>
            <a:pPr eaLnBrk="1" fontAlgn="auto" hangingPunct="1">
              <a:spcAft>
                <a:spcPts val="0"/>
              </a:spcAft>
              <a:buFont typeface="Wingdings" panose="05000000000000000000" pitchFamily="2" charset="2"/>
              <a:buChar char="Ø"/>
              <a:defRPr/>
            </a:pPr>
            <a:r>
              <a:rPr lang="ru-RU" sz="2800" b="1" dirty="0" smtClean="0"/>
              <a:t>Заключение</a:t>
            </a:r>
          </a:p>
          <a:p>
            <a:pPr eaLnBrk="1" fontAlgn="auto" hangingPunct="1">
              <a:spcAft>
                <a:spcPts val="0"/>
              </a:spcAft>
              <a:buFont typeface="Wingdings" panose="05000000000000000000" pitchFamily="2" charset="2"/>
              <a:buChar char="Ø"/>
              <a:defRPr/>
            </a:pPr>
            <a:r>
              <a:rPr lang="ru-RU" sz="2800" b="1" dirty="0" smtClean="0"/>
              <a:t>Список использованных источников</a:t>
            </a:r>
          </a:p>
          <a:p>
            <a:pPr marL="342900" indent="-342900" eaLnBrk="1" fontAlgn="auto" hangingPunct="1">
              <a:spcAft>
                <a:spcPts val="0"/>
              </a:spcAft>
              <a:buFont typeface="Wingdings 2"/>
              <a:buChar char=""/>
              <a:defRPr/>
            </a:pPr>
            <a:endParaRPr lang="ru-RU" sz="2400" dirty="0" smtClean="0"/>
          </a:p>
        </p:txBody>
      </p:sp>
    </p:spTree>
    <p:extLst>
      <p:ext uri="{BB962C8B-B14F-4D97-AF65-F5344CB8AC3E}">
        <p14:creationId xmlns:p14="http://schemas.microsoft.com/office/powerpoint/2010/main" xmlns="" val="229625278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a:xfrm>
            <a:off x="3563938" y="152800"/>
            <a:ext cx="2808262" cy="1293028"/>
          </a:xfrm>
        </p:spPr>
        <p:txBody>
          <a:bodyPr>
            <a:normAutofit/>
          </a:bodyPr>
          <a:lstStyle/>
          <a:p>
            <a:pPr eaLnBrk="1" fontAlgn="auto" hangingPunct="1">
              <a:spcAft>
                <a:spcPts val="0"/>
              </a:spcAft>
              <a:defRPr/>
            </a:pPr>
            <a:r>
              <a:rPr lang="ru-RU" b="1" dirty="0" smtClean="0"/>
              <a:t>Введение</a:t>
            </a:r>
            <a:r>
              <a:rPr lang="ru-RU" dirty="0" smtClean="0"/>
              <a:t/>
            </a:r>
            <a:br>
              <a:rPr lang="ru-RU" dirty="0" smtClean="0"/>
            </a:br>
            <a:endParaRPr lang="ru-RU" dirty="0" smtClean="0"/>
          </a:p>
        </p:txBody>
      </p:sp>
      <p:sp>
        <p:nvSpPr>
          <p:cNvPr id="12291" name="Содержимое 2"/>
          <p:cNvSpPr>
            <a:spLocks noGrp="1"/>
          </p:cNvSpPr>
          <p:nvPr>
            <p:ph idx="1"/>
          </p:nvPr>
        </p:nvSpPr>
        <p:spPr>
          <a:xfrm>
            <a:off x="0" y="1052513"/>
            <a:ext cx="9144000" cy="1223962"/>
          </a:xfrm>
        </p:spPr>
        <p:txBody>
          <a:bodyPr>
            <a:normAutofit lnSpcReduction="10000"/>
          </a:bodyPr>
          <a:lstStyle/>
          <a:p>
            <a:pPr marL="0" indent="360363" defTabSz="912813" eaLnBrk="1" hangingPunct="1">
              <a:buFont typeface="Arial" panose="020B0604020202020204" pitchFamily="34" charset="0"/>
              <a:buNone/>
            </a:pPr>
            <a:r>
              <a:rPr lang="ru-RU" altLang="ru-RU" sz="1600" b="1" dirty="0" smtClean="0">
                <a:latin typeface="Times New Roman" panose="02020603050405020304" pitchFamily="18" charset="0"/>
                <a:cs typeface="Times New Roman" panose="02020603050405020304" pitchFamily="18" charset="0"/>
              </a:rPr>
              <a:t>Крупнейшим достижением науки является теория алгоритмов - новая математическая дисциплина, без которой не могут обойтись теория электронных вычислительных машин, теория и практика программирования. Теория алгоритмов является самостоятельной наукой, которая готова служить всем наукам, и имеет свое лицо, свой предмет. </a:t>
            </a:r>
          </a:p>
          <a:p>
            <a:pPr marL="0" indent="360363" defTabSz="912813" eaLnBrk="1" hangingPunct="1">
              <a:buFont typeface="Arial" panose="020B0604020202020204" pitchFamily="34" charset="0"/>
              <a:buNone/>
            </a:pPr>
            <a:r>
              <a:rPr lang="ru-RU" altLang="ru-RU" sz="1800" dirty="0" smtClean="0"/>
              <a:t> </a:t>
            </a:r>
          </a:p>
        </p:txBody>
      </p:sp>
      <p:sp>
        <p:nvSpPr>
          <p:cNvPr id="4" name="Прямоугольник 3"/>
          <p:cNvSpPr/>
          <p:nvPr/>
        </p:nvSpPr>
        <p:spPr>
          <a:xfrm>
            <a:off x="67733" y="2133600"/>
            <a:ext cx="4108980" cy="3416300"/>
          </a:xfrm>
          <a:prstGeom prst="rect">
            <a:avLst/>
          </a:prstGeom>
          <a:solidFill>
            <a:schemeClr val="accent6">
              <a:lumMod val="20000"/>
              <a:lumOff val="80000"/>
            </a:schemeClr>
          </a:solidFill>
          <a:ln>
            <a:solidFill>
              <a:schemeClr val="accent3">
                <a:lumMod val="75000"/>
              </a:schemeClr>
            </a:solidFill>
          </a:ln>
        </p:spPr>
        <p:txBody>
          <a:bodyPr wrap="square">
            <a:spAutoFit/>
          </a:bodyPr>
          <a:lstStyle/>
          <a:p>
            <a:pPr indent="360363" fontAlgn="auto">
              <a:spcAft>
                <a:spcPts val="0"/>
              </a:spcAft>
              <a:buFont typeface="Arial" charset="0"/>
              <a:buNone/>
              <a:defRPr/>
            </a:pPr>
            <a:r>
              <a:rPr lang="ru-RU" dirty="0">
                <a:latin typeface="Arial" charset="0"/>
                <a:cs typeface="Arial" charset="0"/>
              </a:rPr>
              <a:t>Тему «Алгоритмов» мы начали изучать еще с </a:t>
            </a:r>
            <a:r>
              <a:rPr lang="ru-RU" dirty="0" smtClean="0">
                <a:latin typeface="Arial" charset="0"/>
                <a:cs typeface="Arial" charset="0"/>
              </a:rPr>
              <a:t>8 </a:t>
            </a:r>
            <a:r>
              <a:rPr lang="ru-RU" dirty="0">
                <a:latin typeface="Arial" charset="0"/>
                <a:cs typeface="Arial" charset="0"/>
              </a:rPr>
              <a:t>класса, где мы рассматривали  примеры алгоритмов в сказках и пословицах. В этом году мы снова изучаем данную тему, но уже  используем алгоритмы для составления программ на языке программирования Паскаль.  </a:t>
            </a:r>
          </a:p>
          <a:p>
            <a:pPr indent="360363" fontAlgn="auto">
              <a:spcAft>
                <a:spcPts val="0"/>
              </a:spcAft>
              <a:buFont typeface="Arial" charset="0"/>
              <a:buNone/>
              <a:defRPr/>
            </a:pPr>
            <a:r>
              <a:rPr lang="ru-RU" dirty="0">
                <a:latin typeface="Arial" charset="0"/>
                <a:cs typeface="Arial" charset="0"/>
              </a:rPr>
              <a:t>И </a:t>
            </a:r>
            <a:r>
              <a:rPr lang="ru-RU" dirty="0" smtClean="0">
                <a:latin typeface="Arial" charset="0"/>
                <a:cs typeface="Arial" charset="0"/>
              </a:rPr>
              <a:t>я решила </a:t>
            </a:r>
            <a:r>
              <a:rPr lang="ru-RU" dirty="0">
                <a:latin typeface="Arial" charset="0"/>
                <a:cs typeface="Arial" charset="0"/>
              </a:rPr>
              <a:t>больше узнать  об алгоритмах и их роли в жизни людей.</a:t>
            </a:r>
          </a:p>
        </p:txBody>
      </p:sp>
      <p:sp>
        <p:nvSpPr>
          <p:cNvPr id="5" name="Прямоугольник 4"/>
          <p:cNvSpPr/>
          <p:nvPr/>
        </p:nvSpPr>
        <p:spPr>
          <a:xfrm>
            <a:off x="4716463" y="2205038"/>
            <a:ext cx="4103687" cy="2584450"/>
          </a:xfrm>
          <a:prstGeom prst="rect">
            <a:avLst/>
          </a:prstGeom>
          <a:solidFill>
            <a:schemeClr val="accent6">
              <a:lumMod val="20000"/>
              <a:lumOff val="80000"/>
            </a:schemeClr>
          </a:solidFill>
          <a:ln>
            <a:solidFill>
              <a:schemeClr val="accent3">
                <a:lumMod val="75000"/>
              </a:schemeClr>
            </a:solidFill>
          </a:ln>
        </p:spPr>
        <p:txBody>
          <a:bodyPr>
            <a:spAutoFit/>
          </a:bodyPr>
          <a:lstStyle/>
          <a:p>
            <a:pPr indent="360363" fontAlgn="auto">
              <a:spcAft>
                <a:spcPts val="0"/>
              </a:spcAft>
              <a:buFont typeface="Arial" charset="0"/>
              <a:buNone/>
              <a:defRPr/>
            </a:pPr>
            <a:r>
              <a:rPr lang="ru-RU" dirty="0">
                <a:latin typeface="Arial" charset="0"/>
                <a:cs typeface="Arial" charset="0"/>
              </a:rPr>
              <a:t>Понятие алгоритма является и очень простым и очень сложным. Его простота - в многочисленности алгоритмов, с которыми мы имеем дело, в их обыденности. Но эти же обстоятельства делают его туманным, расплывчатым, трудно поддающимся строгому научному определению. </a:t>
            </a:r>
          </a:p>
        </p:txBody>
      </p:sp>
      <p:sp>
        <p:nvSpPr>
          <p:cNvPr id="6" name="Прямоугольник 4"/>
          <p:cNvSpPr>
            <a:spLocks noChangeArrowheads="1"/>
          </p:cNvSpPr>
          <p:nvPr/>
        </p:nvSpPr>
        <p:spPr bwMode="auto">
          <a:xfrm>
            <a:off x="4716462" y="4941888"/>
            <a:ext cx="4103687" cy="1323439"/>
          </a:xfrm>
          <a:prstGeom prst="rect">
            <a:avLst/>
          </a:prstGeom>
          <a:solidFill>
            <a:schemeClr val="accent4">
              <a:lumMod val="60000"/>
              <a:lumOff val="40000"/>
            </a:schemeClr>
          </a:solidFill>
          <a:ln w="9525">
            <a:solidFill>
              <a:schemeClr val="accent3">
                <a:lumMod val="75000"/>
              </a:schemeClr>
            </a:solidFill>
            <a:miter lim="800000"/>
            <a:headEnd/>
            <a:tailEnd/>
          </a:ln>
        </p:spPr>
        <p:txBody>
          <a:bodyPr wrap="square">
            <a:spAutoFit/>
          </a:bodyPr>
          <a:lstStyle/>
          <a:p>
            <a:pPr>
              <a:tabLst>
                <a:tab pos="457200" algn="l"/>
              </a:tabLst>
              <a:defRPr/>
            </a:pPr>
            <a:r>
              <a:rPr lang="ru-RU" sz="2000" b="1" dirty="0">
                <a:solidFill>
                  <a:srgbClr val="000000"/>
                </a:solidFill>
                <a:latin typeface="Times New Roman" pitchFamily="18" charset="0"/>
                <a:cs typeface="Times New Roman" pitchFamily="18" charset="0"/>
              </a:rPr>
              <a:t>Основополагающий вопрос: </a:t>
            </a:r>
            <a:endParaRPr lang="ru-RU" sz="2000" dirty="0">
              <a:solidFill>
                <a:srgbClr val="000000"/>
              </a:solidFill>
              <a:latin typeface="Times New Roman" pitchFamily="18" charset="0"/>
              <a:cs typeface="Times New Roman" pitchFamily="18" charset="0"/>
            </a:endParaRPr>
          </a:p>
          <a:p>
            <a:pPr eaLnBrk="0" hangingPunct="0">
              <a:tabLst>
                <a:tab pos="457200" algn="l"/>
              </a:tabLst>
              <a:defRPr/>
            </a:pPr>
            <a:r>
              <a:rPr lang="ru-RU" sz="2000" dirty="0">
                <a:solidFill>
                  <a:srgbClr val="000000"/>
                </a:solidFill>
                <a:latin typeface="Times New Roman" pitchFamily="18" charset="0"/>
                <a:cs typeface="Times New Roman" pitchFamily="18" charset="0"/>
              </a:rPr>
              <a:t>Как проявляются алгоритмы и их свойства в различных сферах жизни человека? </a:t>
            </a:r>
            <a:endParaRPr lang="ru-RU" sz="2000" dirty="0">
              <a:latin typeface="Times New Roman" pitchFamily="18" charset="0"/>
              <a:cs typeface="Times New Roman" pitchFamily="18" charset="0"/>
            </a:endParaRPr>
          </a:p>
        </p:txBody>
      </p:sp>
      <p:sp>
        <p:nvSpPr>
          <p:cNvPr id="12295" name="Прямоугольник 6"/>
          <p:cNvSpPr>
            <a:spLocks noChangeArrowheads="1"/>
          </p:cNvSpPr>
          <p:nvPr/>
        </p:nvSpPr>
        <p:spPr bwMode="auto">
          <a:xfrm>
            <a:off x="395288" y="5949950"/>
            <a:ext cx="7921625"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912813" eaLnBrk="0" hangingPunct="0">
              <a:tabLst>
                <a:tab pos="455613" algn="l"/>
              </a:tabLst>
              <a:defRPr>
                <a:solidFill>
                  <a:schemeClr val="tx1"/>
                </a:solidFill>
                <a:latin typeface="Arial" panose="020B0604020202020204" pitchFamily="34" charset="0"/>
                <a:cs typeface="Arial" panose="020B0604020202020204" pitchFamily="34" charset="0"/>
              </a:defRPr>
            </a:lvl1pPr>
            <a:lvl2pPr marL="742950" indent="-285750" defTabSz="912813" eaLnBrk="0" hangingPunct="0">
              <a:tabLst>
                <a:tab pos="455613" algn="l"/>
              </a:tabLst>
              <a:defRPr>
                <a:solidFill>
                  <a:schemeClr val="tx1"/>
                </a:solidFill>
                <a:latin typeface="Arial" panose="020B0604020202020204" pitchFamily="34" charset="0"/>
                <a:cs typeface="Arial" panose="020B0604020202020204" pitchFamily="34" charset="0"/>
              </a:defRPr>
            </a:lvl2pPr>
            <a:lvl3pPr marL="1143000" indent="-228600" defTabSz="912813" eaLnBrk="0" hangingPunct="0">
              <a:tabLst>
                <a:tab pos="455613" algn="l"/>
              </a:tabLst>
              <a:defRPr>
                <a:solidFill>
                  <a:schemeClr val="tx1"/>
                </a:solidFill>
                <a:latin typeface="Arial" panose="020B0604020202020204" pitchFamily="34" charset="0"/>
                <a:cs typeface="Arial" panose="020B0604020202020204" pitchFamily="34" charset="0"/>
              </a:defRPr>
            </a:lvl3pPr>
            <a:lvl4pPr marL="1600200" indent="-228600" defTabSz="912813" eaLnBrk="0" hangingPunct="0">
              <a:tabLst>
                <a:tab pos="455613" algn="l"/>
              </a:tabLst>
              <a:defRPr>
                <a:solidFill>
                  <a:schemeClr val="tx1"/>
                </a:solidFill>
                <a:latin typeface="Arial" panose="020B0604020202020204" pitchFamily="34" charset="0"/>
                <a:cs typeface="Arial" panose="020B0604020202020204" pitchFamily="34" charset="0"/>
              </a:defRPr>
            </a:lvl4pPr>
            <a:lvl5pPr marL="2057400" indent="-228600" defTabSz="912813" eaLnBrk="0" hangingPunct="0">
              <a:tabLst>
                <a:tab pos="455613" algn="l"/>
              </a:tabLst>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tabLst>
                <a:tab pos="455613" algn="l"/>
              </a:tabLs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tabLst>
                <a:tab pos="455613" algn="l"/>
              </a:tabLs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tabLst>
                <a:tab pos="455613" algn="l"/>
              </a:tabLs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tabLst>
                <a:tab pos="455613" algn="l"/>
              </a:tabLst>
              <a:defRPr>
                <a:solidFill>
                  <a:schemeClr val="tx1"/>
                </a:solidFill>
                <a:latin typeface="Arial" panose="020B0604020202020204" pitchFamily="34" charset="0"/>
                <a:cs typeface="Arial" panose="020B0604020202020204" pitchFamily="34" charset="0"/>
              </a:defRPr>
            </a:lvl9pPr>
          </a:lstStyle>
          <a:p>
            <a:r>
              <a:rPr lang="ru-RU" altLang="ru-RU" b="1" dirty="0">
                <a:solidFill>
                  <a:srgbClr val="000000"/>
                </a:solidFill>
                <a:latin typeface="Times New Roman" panose="02020603050405020304" pitchFamily="18" charset="0"/>
                <a:cs typeface="Times New Roman" panose="02020603050405020304" pitchFamily="18" charset="0"/>
              </a:rPr>
              <a:t>Проблема</a:t>
            </a:r>
          </a:p>
          <a:p>
            <a:r>
              <a:rPr lang="ru-RU" altLang="ru-RU" dirty="0">
                <a:solidFill>
                  <a:srgbClr val="000000"/>
                </a:solidFill>
                <a:latin typeface="Times New Roman" panose="02020603050405020304" pitchFamily="18" charset="0"/>
                <a:cs typeface="Times New Roman" panose="02020603050405020304" pitchFamily="18" charset="0"/>
              </a:rPr>
              <a:t>Алгоритмы определяют жизнь человека или человек определяет алгоритмы? </a:t>
            </a:r>
            <a:endParaRPr lang="ru-RU" alt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89484403"/>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4572000" y="5373688"/>
            <a:ext cx="4176713" cy="922337"/>
          </a:xfrm>
          <a:prstGeom prst="rect">
            <a:avLst/>
          </a:prstGeom>
          <a:solidFill>
            <a:schemeClr val="accent4">
              <a:lumMod val="20000"/>
              <a:lumOff val="80000"/>
            </a:schemeClr>
          </a:solidFill>
          <a:ln w="9525">
            <a:solidFill>
              <a:schemeClr val="accent3">
                <a:lumMod val="75000"/>
              </a:schemeClr>
            </a:solidFill>
            <a:miter lim="800000"/>
            <a:headEnd/>
            <a:tailEnd/>
          </a:ln>
        </p:spPr>
        <p:txBody>
          <a:bodyPr anchor="ctr">
            <a:spAutoFit/>
          </a:bodyPr>
          <a:lstStyle/>
          <a:p>
            <a:pPr eaLnBrk="0" hangingPunct="0">
              <a:tabLst>
                <a:tab pos="457200" algn="l"/>
              </a:tabLst>
              <a:defRPr/>
            </a:pPr>
            <a:r>
              <a:rPr lang="ru-RU" b="1" dirty="0">
                <a:latin typeface="Times New Roman" pitchFamily="18" charset="0"/>
                <a:cs typeface="Times New Roman" pitchFamily="18" charset="0"/>
              </a:rPr>
              <a:t>Гипотеза: </a:t>
            </a:r>
            <a:r>
              <a:rPr lang="ru-RU" dirty="0">
                <a:latin typeface="Times New Roman" pitchFamily="18" charset="0"/>
                <a:cs typeface="Times New Roman" pitchFamily="18" charset="0"/>
              </a:rPr>
              <a:t>предположим, что алгоритмы нужны для удобства и комфортабельности в жизни.</a:t>
            </a:r>
          </a:p>
        </p:txBody>
      </p:sp>
      <p:sp>
        <p:nvSpPr>
          <p:cNvPr id="13316" name="Прямоугольник 5"/>
          <p:cNvSpPr>
            <a:spLocks noChangeArrowheads="1"/>
          </p:cNvSpPr>
          <p:nvPr/>
        </p:nvSpPr>
        <p:spPr bwMode="auto">
          <a:xfrm>
            <a:off x="0" y="333375"/>
            <a:ext cx="9144000" cy="1200150"/>
          </a:xfrm>
          <a:prstGeom prst="rect">
            <a:avLst/>
          </a:prstGeom>
          <a:solidFill>
            <a:schemeClr val="accent4">
              <a:lumMod val="40000"/>
              <a:lumOff val="60000"/>
            </a:schemeClr>
          </a:solidFill>
          <a:ln w="9525">
            <a:solidFill>
              <a:schemeClr val="accent3">
                <a:lumMod val="75000"/>
              </a:schemeClr>
            </a:solidFill>
            <a:miter lim="800000"/>
            <a:headEnd/>
            <a:tailEnd/>
          </a:ln>
        </p:spPr>
        <p:txBody>
          <a:bodyPr>
            <a:spAutoFit/>
          </a:bodyPr>
          <a:lstStyle/>
          <a:p>
            <a:pPr marL="96838" indent="192088" eaLnBrk="0" hangingPunct="0">
              <a:tabLst>
                <a:tab pos="457200" algn="l"/>
              </a:tabLst>
              <a:defRPr/>
            </a:pPr>
            <a:r>
              <a:rPr lang="ru-RU" b="1" dirty="0">
                <a:latin typeface="Times New Roman" pitchFamily="18" charset="0"/>
                <a:cs typeface="Times New Roman" pitchFamily="18" charset="0"/>
              </a:rPr>
              <a:t>Актуальность - </a:t>
            </a:r>
            <a:r>
              <a:rPr lang="ru-RU" dirty="0">
                <a:latin typeface="Times New Roman" pitchFamily="18" charset="0"/>
                <a:cs typeface="Times New Roman" pitchFamily="18" charset="0"/>
              </a:rPr>
              <a:t>проникновение понятия "алгоритм" в различные сферы жизни человека.</a:t>
            </a:r>
          </a:p>
          <a:p>
            <a:pPr marL="96838" indent="192088" eaLnBrk="0" hangingPunct="0">
              <a:tabLst>
                <a:tab pos="457200" algn="l"/>
              </a:tabLst>
              <a:defRPr/>
            </a:pPr>
            <a:r>
              <a:rPr lang="ru-RU" dirty="0">
                <a:latin typeface="Times New Roman" pitchFamily="18" charset="0"/>
                <a:cs typeface="Times New Roman" pitchFamily="18" charset="0"/>
              </a:rPr>
              <a:t>Заинтересовало то, что в нашей повседневной жизни нас окружают алгоритмы, любой человек выполняет свои действия по порядку, раздумывая, правильно ли он поступает</a:t>
            </a:r>
            <a:r>
              <a:rPr lang="ru-RU" sz="1600" dirty="0">
                <a:latin typeface="Times New Roman" pitchFamily="18" charset="0"/>
                <a:cs typeface="Times New Roman" pitchFamily="18" charset="0"/>
              </a:rPr>
              <a:t>.</a:t>
            </a:r>
          </a:p>
        </p:txBody>
      </p:sp>
      <p:sp>
        <p:nvSpPr>
          <p:cNvPr id="5" name="Прямоугольник 4"/>
          <p:cNvSpPr/>
          <p:nvPr/>
        </p:nvSpPr>
        <p:spPr>
          <a:xfrm>
            <a:off x="323850" y="2133600"/>
            <a:ext cx="8496300" cy="368300"/>
          </a:xfrm>
          <a:prstGeom prst="rect">
            <a:avLst/>
          </a:prstGeom>
          <a:solidFill>
            <a:schemeClr val="accent4">
              <a:lumMod val="20000"/>
              <a:lumOff val="80000"/>
            </a:schemeClr>
          </a:solidFill>
          <a:ln>
            <a:solidFill>
              <a:schemeClr val="accent3">
                <a:lumMod val="75000"/>
              </a:schemeClr>
            </a:solidFill>
          </a:ln>
        </p:spPr>
        <p:txBody>
          <a:bodyPr>
            <a:spAutoFit/>
          </a:bodyPr>
          <a:lstStyle/>
          <a:p>
            <a:pPr eaLnBrk="0" hangingPunct="0">
              <a:tabLst>
                <a:tab pos="457200" algn="l"/>
              </a:tabLst>
              <a:defRPr/>
            </a:pPr>
            <a:r>
              <a:rPr lang="ru-RU" b="1" dirty="0">
                <a:latin typeface="Times New Roman" pitchFamily="18" charset="0"/>
                <a:cs typeface="Times New Roman" pitchFamily="18" charset="0"/>
              </a:rPr>
              <a:t>Цель работы</a:t>
            </a:r>
            <a:r>
              <a:rPr lang="ru-RU" dirty="0">
                <a:latin typeface="Times New Roman" pitchFamily="18" charset="0"/>
                <a:cs typeface="Times New Roman" pitchFamily="18" charset="0"/>
              </a:rPr>
              <a:t>: узнать, что такое алгоритм и их роль в жизни людей.</a:t>
            </a:r>
          </a:p>
        </p:txBody>
      </p:sp>
      <p:sp>
        <p:nvSpPr>
          <p:cNvPr id="6" name="Прямоугольник 5"/>
          <p:cNvSpPr/>
          <p:nvPr/>
        </p:nvSpPr>
        <p:spPr>
          <a:xfrm>
            <a:off x="180109" y="3039575"/>
            <a:ext cx="8640041" cy="1477962"/>
          </a:xfrm>
          <a:prstGeom prst="rect">
            <a:avLst/>
          </a:prstGeom>
          <a:solidFill>
            <a:schemeClr val="accent4">
              <a:lumMod val="20000"/>
              <a:lumOff val="80000"/>
            </a:schemeClr>
          </a:solidFill>
          <a:ln>
            <a:solidFill>
              <a:schemeClr val="accent3">
                <a:lumMod val="75000"/>
              </a:schemeClr>
            </a:solidFill>
          </a:ln>
        </p:spPr>
        <p:txBody>
          <a:bodyPr wrap="square">
            <a:spAutoFit/>
          </a:bodyPr>
          <a:lstStyle/>
          <a:p>
            <a:pPr eaLnBrk="0" hangingPunct="0">
              <a:tabLst>
                <a:tab pos="457200" algn="l"/>
              </a:tabLst>
              <a:defRPr/>
            </a:pPr>
            <a:r>
              <a:rPr lang="ru-RU" b="1" dirty="0">
                <a:latin typeface="Times New Roman" pitchFamily="18" charset="0"/>
                <a:cs typeface="Times New Roman" pitchFamily="18" charset="0"/>
              </a:rPr>
              <a:t>Задачи:</a:t>
            </a:r>
            <a:endParaRPr lang="ru-RU" dirty="0">
              <a:latin typeface="Times New Roman" pitchFamily="18" charset="0"/>
              <a:cs typeface="Times New Roman" pitchFamily="18" charset="0"/>
            </a:endParaRPr>
          </a:p>
          <a:p>
            <a:pPr eaLnBrk="0" hangingPunct="0">
              <a:buFontTx/>
              <a:buChar char="•"/>
              <a:tabLst>
                <a:tab pos="457200" algn="l"/>
              </a:tabLst>
              <a:defRPr/>
            </a:pPr>
            <a:r>
              <a:rPr lang="ru-RU" dirty="0">
                <a:latin typeface="Times New Roman" pitchFamily="18" charset="0"/>
                <a:cs typeface="Times New Roman" pitchFamily="18" charset="0"/>
              </a:rPr>
              <a:t>Узнать больше об  алгоритмах.</a:t>
            </a:r>
          </a:p>
          <a:p>
            <a:pPr eaLnBrk="0" hangingPunct="0">
              <a:buFontTx/>
              <a:buChar char="•"/>
              <a:tabLst>
                <a:tab pos="457200" algn="l"/>
              </a:tabLst>
              <a:defRPr/>
            </a:pPr>
            <a:r>
              <a:rPr lang="ru-RU" dirty="0">
                <a:latin typeface="Times New Roman" pitchFamily="18" charset="0"/>
                <a:cs typeface="Times New Roman" pitchFamily="18" charset="0"/>
              </a:rPr>
              <a:t>Какие бывают алгоритмы.</a:t>
            </a:r>
          </a:p>
          <a:p>
            <a:pPr eaLnBrk="0" hangingPunct="0">
              <a:buFontTx/>
              <a:buChar char="•"/>
              <a:tabLst>
                <a:tab pos="457200" algn="l"/>
              </a:tabLst>
              <a:defRPr/>
            </a:pPr>
            <a:r>
              <a:rPr lang="ru-RU" dirty="0">
                <a:latin typeface="Times New Roman" pitchFamily="18" charset="0"/>
                <a:cs typeface="Times New Roman" pitchFamily="18" charset="0"/>
              </a:rPr>
              <a:t>Для чего нужны алгоритмы.</a:t>
            </a:r>
          </a:p>
          <a:p>
            <a:pPr eaLnBrk="0" hangingPunct="0">
              <a:buFontTx/>
              <a:buChar char="•"/>
              <a:tabLst>
                <a:tab pos="457200" algn="l"/>
              </a:tabLst>
              <a:defRPr/>
            </a:pPr>
            <a:r>
              <a:rPr lang="ru-RU" dirty="0">
                <a:latin typeface="Times New Roman" pitchFamily="18" charset="0"/>
                <a:cs typeface="Times New Roman" pitchFamily="18" charset="0"/>
              </a:rPr>
              <a:t>Где встречаются алгоритмы в реальной жизни?</a:t>
            </a:r>
          </a:p>
        </p:txBody>
      </p:sp>
      <p:sp>
        <p:nvSpPr>
          <p:cNvPr id="7" name="Прямоугольник 6"/>
          <p:cNvSpPr/>
          <p:nvPr/>
        </p:nvSpPr>
        <p:spPr>
          <a:xfrm>
            <a:off x="468313" y="5373688"/>
            <a:ext cx="3563937" cy="922337"/>
          </a:xfrm>
          <a:prstGeom prst="rect">
            <a:avLst/>
          </a:prstGeom>
          <a:solidFill>
            <a:schemeClr val="accent4">
              <a:lumMod val="20000"/>
              <a:lumOff val="80000"/>
            </a:schemeClr>
          </a:solidFill>
          <a:ln>
            <a:solidFill>
              <a:schemeClr val="accent3">
                <a:lumMod val="75000"/>
              </a:schemeClr>
            </a:solidFill>
          </a:ln>
        </p:spPr>
        <p:txBody>
          <a:bodyPr>
            <a:spAutoFit/>
          </a:bodyPr>
          <a:lstStyle/>
          <a:p>
            <a:pPr eaLnBrk="0" hangingPunct="0">
              <a:tabLst>
                <a:tab pos="457200" algn="l"/>
              </a:tabLst>
              <a:defRPr/>
            </a:pPr>
            <a:r>
              <a:rPr lang="ru-RU" b="1" dirty="0">
                <a:latin typeface="Times New Roman" pitchFamily="18" charset="0"/>
                <a:cs typeface="Times New Roman" pitchFamily="18" charset="0"/>
              </a:rPr>
              <a:t>Объект  исследования</a:t>
            </a:r>
            <a:r>
              <a:rPr lang="ru-RU" dirty="0">
                <a:latin typeface="Times New Roman" pitchFamily="18" charset="0"/>
                <a:cs typeface="Times New Roman" pitchFamily="18" charset="0"/>
              </a:rPr>
              <a:t> – алгоритмы.</a:t>
            </a:r>
          </a:p>
          <a:p>
            <a:pPr eaLnBrk="0" hangingPunct="0">
              <a:tabLst>
                <a:tab pos="457200" algn="l"/>
              </a:tabLst>
              <a:defRPr/>
            </a:pPr>
            <a:endParaRPr lang="ru-RU" dirty="0">
              <a:latin typeface="Times New Roman" pitchFamily="18" charset="0"/>
              <a:cs typeface="Times New Roman" pitchFamily="18" charset="0"/>
            </a:endParaRPr>
          </a:p>
        </p:txBody>
      </p:sp>
      <p:sp>
        <p:nvSpPr>
          <p:cNvPr id="9" name="Стрелка вниз 8"/>
          <p:cNvSpPr/>
          <p:nvPr/>
        </p:nvSpPr>
        <p:spPr>
          <a:xfrm>
            <a:off x="3779838" y="1628031"/>
            <a:ext cx="1223962" cy="504825"/>
          </a:xfrm>
          <a:prstGeom prst="down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0" name="Стрелка вниз 9"/>
          <p:cNvSpPr/>
          <p:nvPr/>
        </p:nvSpPr>
        <p:spPr>
          <a:xfrm>
            <a:off x="3779838" y="2534750"/>
            <a:ext cx="1223962" cy="504825"/>
          </a:xfrm>
          <a:prstGeom prst="down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2" name="Стрелка вниз 11"/>
          <p:cNvSpPr/>
          <p:nvPr/>
        </p:nvSpPr>
        <p:spPr>
          <a:xfrm>
            <a:off x="3779838" y="4724375"/>
            <a:ext cx="1223962" cy="504825"/>
          </a:xfrm>
          <a:prstGeom prst="down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extLst>
      <p:ext uri="{BB962C8B-B14F-4D97-AF65-F5344CB8AC3E}">
        <p14:creationId xmlns:p14="http://schemas.microsoft.com/office/powerpoint/2010/main" xmlns="" val="3654738733"/>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59983" y="488233"/>
            <a:ext cx="6142456" cy="841248"/>
          </a:xfrm>
        </p:spPr>
        <p:txBody>
          <a:bodyPr>
            <a:normAutofit fontScale="90000"/>
          </a:bodyPr>
          <a:lstStyle/>
          <a:p>
            <a:pPr>
              <a:defRPr/>
            </a:pPr>
            <a:r>
              <a:rPr lang="ru-RU" b="1" dirty="0" smtClean="0"/>
              <a:t>История возникновения</a:t>
            </a:r>
            <a:endParaRPr lang="ru-RU" dirty="0"/>
          </a:p>
        </p:txBody>
      </p:sp>
      <p:sp>
        <p:nvSpPr>
          <p:cNvPr id="14339" name="Rectangle 1"/>
          <p:cNvSpPr>
            <a:spLocks noChangeArrowheads="1"/>
          </p:cNvSpPr>
          <p:nvPr/>
        </p:nvSpPr>
        <p:spPr bwMode="auto">
          <a:xfrm>
            <a:off x="609413" y="3140968"/>
            <a:ext cx="3240088" cy="3046412"/>
          </a:xfrm>
          <a:prstGeom prst="rect">
            <a:avLst/>
          </a:prstGeom>
          <a:ln>
            <a:noFill/>
            <a:headEnd/>
            <a:tailEnd/>
          </a:ln>
        </p:spPr>
        <p:style>
          <a:lnRef idx="2">
            <a:schemeClr val="accent6"/>
          </a:lnRef>
          <a:fillRef idx="1">
            <a:schemeClr val="lt1"/>
          </a:fillRef>
          <a:effectRef idx="0">
            <a:schemeClr val="accent6"/>
          </a:effectRef>
          <a:fontRef idx="minor">
            <a:schemeClr val="dk1"/>
          </a:fontRef>
        </p:style>
        <p:txBody>
          <a:bodyPr anchor="ctr">
            <a:spAutoFit/>
          </a:bodyPr>
          <a:lstStyle/>
          <a:p>
            <a:pPr eaLnBrk="0" hangingPunct="0">
              <a:defRPr/>
            </a:pPr>
            <a:r>
              <a:rPr lang="ru-RU" sz="1600" b="1" dirty="0">
                <a:latin typeface="Times New Roman" pitchFamily="18" charset="0"/>
                <a:cs typeface="Arial" charset="0"/>
              </a:rPr>
              <a:t>Жил когда-то </a:t>
            </a:r>
            <a:r>
              <a:rPr lang="ru-RU" sz="1600" b="1" dirty="0" err="1">
                <a:latin typeface="Times New Roman" pitchFamily="18" charset="0"/>
                <a:cs typeface="Arial" charset="0"/>
              </a:rPr>
              <a:t>ал-Хорезми</a:t>
            </a:r>
            <a:r>
              <a:rPr lang="ru-RU" sz="1600" b="1" dirty="0">
                <a:latin typeface="Times New Roman" pitchFamily="18" charset="0"/>
                <a:cs typeface="Arial" charset="0"/>
              </a:rPr>
              <a:t>,</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Был арабским мудрецом,</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Он считал </a:t>
            </a:r>
            <a:r>
              <a:rPr lang="ru-RU" sz="1600" b="1" dirty="0">
                <a:latin typeface="Arial" charset="0"/>
                <a:cs typeface="Arial" charset="0"/>
              </a:rPr>
              <a:t>–</a:t>
            </a:r>
            <a:r>
              <a:rPr lang="ru-RU" sz="1600" b="1" dirty="0">
                <a:latin typeface="Times New Roman" pitchFamily="18" charset="0"/>
                <a:cs typeface="Arial" charset="0"/>
              </a:rPr>
              <a:t> всего полезней</a:t>
            </a:r>
            <a:endParaRPr lang="ru-RU" sz="1100" dirty="0">
              <a:latin typeface="Arial" charset="0"/>
              <a:cs typeface="Arial" charset="0"/>
            </a:endParaRPr>
          </a:p>
          <a:p>
            <a:pPr eaLnBrk="0" hangingPunct="0">
              <a:defRPr/>
            </a:pPr>
            <a:r>
              <a:rPr lang="ru-RU" sz="1600" b="1" dirty="0">
                <a:latin typeface="Times New Roman" pitchFamily="18" charset="0"/>
                <a:cs typeface="Arial" charset="0"/>
              </a:rPr>
              <a:t>Чисел всяких быть жрецом.</a:t>
            </a:r>
            <a:endParaRPr lang="ru-RU" sz="1100" dirty="0">
              <a:latin typeface="Arial" charset="0"/>
              <a:cs typeface="Arial" charset="0"/>
            </a:endParaRPr>
          </a:p>
          <a:p>
            <a:pPr eaLnBrk="0" hangingPunct="0">
              <a:defRPr/>
            </a:pPr>
            <a:r>
              <a:rPr lang="ru-RU" sz="1600" b="1" dirty="0" err="1">
                <a:latin typeface="Times New Roman" pitchFamily="18" charset="0"/>
                <a:cs typeface="Arial" charset="0"/>
              </a:rPr>
              <a:t>Ал-Хорезми</a:t>
            </a:r>
            <a:r>
              <a:rPr lang="ru-RU" sz="1600" b="1" dirty="0">
                <a:latin typeface="Times New Roman" pitchFamily="18" charset="0"/>
                <a:cs typeface="Arial" charset="0"/>
              </a:rPr>
              <a:t> сам придумал</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Правил действий свод простой,</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Получал он проще сумму</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И любой ответ другой.</a:t>
            </a:r>
            <a:endParaRPr lang="ru-RU" sz="1100" dirty="0">
              <a:latin typeface="Arial" charset="0"/>
              <a:cs typeface="Arial" charset="0"/>
            </a:endParaRPr>
          </a:p>
          <a:p>
            <a:pPr eaLnBrk="0" hangingPunct="0">
              <a:defRPr/>
            </a:pPr>
            <a:r>
              <a:rPr lang="ru-RU" sz="1600" b="1" dirty="0">
                <a:latin typeface="Times New Roman" pitchFamily="18" charset="0"/>
                <a:cs typeface="Arial" charset="0"/>
              </a:rPr>
              <a:t>Эти  правила доселе</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Люди учат, помнят, чтут, -</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А науку в самом деле</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АРИФМЕТИКОЙ зовут.</a:t>
            </a:r>
            <a:endParaRPr lang="ru-RU" dirty="0">
              <a:latin typeface="Arial" charset="0"/>
              <a:cs typeface="Arial" charset="0"/>
            </a:endParaRPr>
          </a:p>
        </p:txBody>
      </p:sp>
      <p:sp>
        <p:nvSpPr>
          <p:cNvPr id="14340" name="Rectangle 2"/>
          <p:cNvSpPr>
            <a:spLocks noChangeArrowheads="1"/>
          </p:cNvSpPr>
          <p:nvPr/>
        </p:nvSpPr>
        <p:spPr bwMode="auto">
          <a:xfrm>
            <a:off x="4933156" y="3717032"/>
            <a:ext cx="3203575" cy="2062162"/>
          </a:xfrm>
          <a:prstGeom prst="rect">
            <a:avLst/>
          </a:prstGeom>
          <a:ln>
            <a:noFill/>
            <a:headEnd/>
            <a:tailEnd/>
          </a:ln>
        </p:spPr>
        <p:style>
          <a:lnRef idx="2">
            <a:schemeClr val="accent5"/>
          </a:lnRef>
          <a:fillRef idx="1">
            <a:schemeClr val="lt1"/>
          </a:fillRef>
          <a:effectRef idx="0">
            <a:schemeClr val="accent5"/>
          </a:effectRef>
          <a:fontRef idx="minor">
            <a:schemeClr val="dk1"/>
          </a:fontRef>
        </p:style>
        <p:txBody>
          <a:bodyPr anchor="ctr">
            <a:spAutoFit/>
          </a:bodyPr>
          <a:lstStyle/>
          <a:p>
            <a:pPr eaLnBrk="0" hangingPunct="0">
              <a:defRPr/>
            </a:pPr>
            <a:r>
              <a:rPr lang="ru-RU" sz="1600" b="1" dirty="0">
                <a:latin typeface="Times New Roman" pitchFamily="18" charset="0"/>
                <a:cs typeface="Arial" charset="0"/>
              </a:rPr>
              <a:t>В честь ученого назвали </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Правил новых стиль и ритм,</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Вот тогда и записали:</a:t>
            </a:r>
            <a:endParaRPr lang="ru-RU" sz="1100" dirty="0">
              <a:latin typeface="Arial" charset="0"/>
              <a:cs typeface="Arial" charset="0"/>
            </a:endParaRPr>
          </a:p>
          <a:p>
            <a:pPr eaLnBrk="0" hangingPunct="0">
              <a:defRPr/>
            </a:pPr>
            <a:r>
              <a:rPr lang="ru-RU" sz="1600" b="1" dirty="0" err="1">
                <a:latin typeface="Times New Roman" pitchFamily="18" charset="0"/>
                <a:cs typeface="Arial" charset="0"/>
              </a:rPr>
              <a:t>Ал-Хорезми</a:t>
            </a:r>
            <a:r>
              <a:rPr lang="ru-RU" sz="1600" b="1" dirty="0">
                <a:latin typeface="Times New Roman" pitchFamily="18" charset="0"/>
                <a:cs typeface="Arial" charset="0"/>
              </a:rPr>
              <a:t> </a:t>
            </a:r>
            <a:r>
              <a:rPr lang="ru-RU" sz="1600" b="1" dirty="0">
                <a:latin typeface="Arial" charset="0"/>
                <a:cs typeface="Arial" charset="0"/>
              </a:rPr>
              <a:t>–</a:t>
            </a:r>
            <a:r>
              <a:rPr lang="ru-RU" sz="1600" b="1" dirty="0">
                <a:latin typeface="Times New Roman" pitchFamily="18" charset="0"/>
                <a:cs typeface="Arial" charset="0"/>
              </a:rPr>
              <a:t> алгоритм.</a:t>
            </a:r>
            <a:endParaRPr lang="ru-RU" sz="1100" dirty="0">
              <a:latin typeface="Arial" charset="0"/>
              <a:cs typeface="Arial" charset="0"/>
            </a:endParaRPr>
          </a:p>
          <a:p>
            <a:pPr eaLnBrk="0" hangingPunct="0">
              <a:defRPr/>
            </a:pPr>
            <a:r>
              <a:rPr lang="ru-RU" sz="1600" b="1" dirty="0">
                <a:latin typeface="Times New Roman" pitchFamily="18" charset="0"/>
                <a:cs typeface="Arial" charset="0"/>
              </a:rPr>
              <a:t>Метод или предписанье,</a:t>
            </a:r>
            <a:endParaRPr lang="ru-RU" sz="1100" dirty="0">
              <a:latin typeface="Arial" charset="0"/>
              <a:cs typeface="Arial" charset="0"/>
            </a:endParaRPr>
          </a:p>
          <a:p>
            <a:pPr eaLnBrk="0" hangingPunct="0">
              <a:defRPr/>
            </a:pPr>
            <a:r>
              <a:rPr lang="ru-RU" sz="1600" b="1" dirty="0">
                <a:latin typeface="Times New Roman" pitchFamily="18" charset="0"/>
                <a:cs typeface="Arial" charset="0"/>
              </a:rPr>
              <a:t>Способ или же рецепт </a:t>
            </a:r>
            <a:r>
              <a:rPr lang="ru-RU" sz="1600" b="1" dirty="0">
                <a:latin typeface="Arial" charset="0"/>
                <a:cs typeface="Arial" charset="0"/>
              </a:rPr>
              <a:t>–</a:t>
            </a:r>
            <a:endParaRPr lang="ru-RU" sz="1100" dirty="0">
              <a:latin typeface="Arial" charset="0"/>
              <a:cs typeface="Arial" charset="0"/>
            </a:endParaRPr>
          </a:p>
          <a:p>
            <a:pPr eaLnBrk="0" hangingPunct="0">
              <a:defRPr/>
            </a:pPr>
            <a:r>
              <a:rPr lang="ru-RU" sz="1600" b="1" dirty="0">
                <a:latin typeface="Arial" charset="0"/>
                <a:cs typeface="Arial" charset="0"/>
              </a:rPr>
              <a:t>«</a:t>
            </a:r>
            <a:r>
              <a:rPr lang="ru-RU" sz="1600" b="1" dirty="0">
                <a:latin typeface="Times New Roman" pitchFamily="18" charset="0"/>
                <a:cs typeface="Arial" charset="0"/>
              </a:rPr>
              <a:t>Алгоритм</a:t>
            </a:r>
            <a:r>
              <a:rPr lang="ru-RU" sz="1600" b="1" dirty="0">
                <a:latin typeface="Arial" charset="0"/>
                <a:cs typeface="Arial" charset="0"/>
              </a:rPr>
              <a:t>»</a:t>
            </a:r>
            <a:r>
              <a:rPr lang="ru-RU" sz="1600" b="1" dirty="0">
                <a:latin typeface="Times New Roman" pitchFamily="18" charset="0"/>
                <a:cs typeface="Arial" charset="0"/>
              </a:rPr>
              <a:t> всему названье</a:t>
            </a:r>
            <a:endParaRPr lang="ru-RU" sz="1100" dirty="0">
              <a:latin typeface="Arial" charset="0"/>
              <a:cs typeface="Arial" charset="0"/>
            </a:endParaRPr>
          </a:p>
          <a:p>
            <a:pPr eaLnBrk="0" hangingPunct="0">
              <a:defRPr/>
            </a:pPr>
            <a:r>
              <a:rPr lang="ru-RU" sz="1600" b="1" dirty="0">
                <a:latin typeface="Times New Roman" pitchFamily="18" charset="0"/>
                <a:cs typeface="Arial" charset="0"/>
              </a:rPr>
              <a:t>Уже много-много лет</a:t>
            </a:r>
            <a:endParaRPr lang="ru-RU" dirty="0">
              <a:latin typeface="Arial" charset="0"/>
              <a:cs typeface="Arial" charset="0"/>
            </a:endParaRPr>
          </a:p>
        </p:txBody>
      </p:sp>
      <p:pic>
        <p:nvPicPr>
          <p:cNvPr id="14341" name="Рисунок 1" descr="ХорезмиМонтаж"/>
          <p:cNvPicPr>
            <a:picLocks noChangeAspect="1" noChangeArrowheads="1"/>
          </p:cNvPicPr>
          <p:nvPr/>
        </p:nvPicPr>
        <p:blipFill>
          <a:blip r:embed="rId2">
            <a:extLst>
              <a:ext uri="{28A0092B-C50C-407E-A947-70E740481C1C}">
                <a14:useLocalDpi xmlns:a14="http://schemas.microsoft.com/office/drawing/2010/main" xmlns="" val="0"/>
              </a:ext>
            </a:extLst>
          </a:blip>
          <a:srcRect l="27403" t="9615" r="26604" b="13034"/>
          <a:stretch>
            <a:fillRect/>
          </a:stretch>
        </p:blipFill>
        <p:spPr bwMode="auto">
          <a:xfrm>
            <a:off x="7380287" y="467863"/>
            <a:ext cx="1512887" cy="191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42" name="Прямоугольник 4"/>
          <p:cNvSpPr>
            <a:spLocks noChangeArrowheads="1"/>
          </p:cNvSpPr>
          <p:nvPr/>
        </p:nvSpPr>
        <p:spPr bwMode="auto">
          <a:xfrm>
            <a:off x="755576" y="1628800"/>
            <a:ext cx="6624711" cy="10779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1600" dirty="0"/>
              <a:t>Слово алгоритм происходит от имени великого среднеазиатского ученого  </a:t>
            </a:r>
            <a:r>
              <a:rPr lang="en-US" altLang="ru-RU" sz="1600" dirty="0"/>
              <a:t>VIII</a:t>
            </a:r>
            <a:r>
              <a:rPr lang="ru-RU" altLang="ru-RU" sz="1600" dirty="0"/>
              <a:t>–</a:t>
            </a:r>
            <a:r>
              <a:rPr lang="en-US" altLang="ru-RU" sz="1600" dirty="0"/>
              <a:t>IX</a:t>
            </a:r>
            <a:r>
              <a:rPr lang="ru-RU" altLang="ru-RU" sz="1600" dirty="0"/>
              <a:t> вв. Абу Абдуллах Мухаммеда ибн Мусса аль-Хорезми. Он  описал четыре правила арифметических действий, практически те же, что используются и сейчас.</a:t>
            </a:r>
          </a:p>
        </p:txBody>
      </p:sp>
    </p:spTree>
    <p:extLst>
      <p:ext uri="{BB962C8B-B14F-4D97-AF65-F5344CB8AC3E}">
        <p14:creationId xmlns:p14="http://schemas.microsoft.com/office/powerpoint/2010/main" xmlns="" val="4000444000"/>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Готфрид Лейбниц.jpg"/>
          <p:cNvPicPr>
            <a:picLocks noChangeAspect="1" noChangeArrowheads="1"/>
          </p:cNvPicPr>
          <p:nvPr/>
        </p:nvPicPr>
        <p:blipFill>
          <a:blip r:embed="rId2" r:link="rId3">
            <a:extLst>
              <a:ext uri="{28A0092B-C50C-407E-A947-70E740481C1C}">
                <a14:useLocalDpi xmlns:a14="http://schemas.microsoft.com/office/drawing/2010/main" xmlns="" val="0"/>
              </a:ext>
            </a:extLst>
          </a:blip>
          <a:srcRect/>
          <a:stretch>
            <a:fillRect/>
          </a:stretch>
        </p:blipFill>
        <p:spPr bwMode="auto">
          <a:xfrm>
            <a:off x="1475656" y="1412776"/>
            <a:ext cx="1655762" cy="2081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Picture 7" descr="http://im0-tub-ru.yandex.net/i?id=2bb9f8f81b500ffcb002303c3d03c271-43-144&amp;n=24"/>
          <p:cNvPicPr>
            <a:picLocks noChangeAspect="1" noChangeArrowheads="1"/>
          </p:cNvPicPr>
          <p:nvPr/>
        </p:nvPicPr>
        <p:blipFill>
          <a:blip r:embed="rId4" r:link="rId5">
            <a:extLst>
              <a:ext uri="{28A0092B-C50C-407E-A947-70E740481C1C}">
                <a14:useLocalDpi xmlns:a14="http://schemas.microsoft.com/office/drawing/2010/main" xmlns="" val="0"/>
              </a:ext>
            </a:extLst>
          </a:blip>
          <a:srcRect/>
          <a:stretch>
            <a:fillRect/>
          </a:stretch>
        </p:blipFill>
        <p:spPr bwMode="auto">
          <a:xfrm>
            <a:off x="6012160" y="1376172"/>
            <a:ext cx="1657350" cy="2152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8"/>
          <p:cNvSpPr>
            <a:spLocks noChangeArrowheads="1"/>
          </p:cNvSpPr>
          <p:nvPr/>
        </p:nvSpPr>
        <p:spPr bwMode="auto">
          <a:xfrm>
            <a:off x="395536" y="3923320"/>
            <a:ext cx="4248671" cy="2554545"/>
          </a:xfrm>
          <a:prstGeom prst="rect">
            <a:avLst/>
          </a:prstGeom>
          <a:solidFill>
            <a:schemeClr val="accent1">
              <a:lumMod val="20000"/>
              <a:lumOff val="80000"/>
            </a:schemeClr>
          </a:solidFill>
          <a:ln w="9525">
            <a:solidFill>
              <a:schemeClr val="accent1"/>
            </a:solidFill>
            <a:miter lim="800000"/>
            <a:headEnd/>
            <a:tailEnd/>
          </a:ln>
          <a:effectLst/>
        </p:spPr>
        <p:txBody>
          <a:bodyPr wrap="square" anchor="ctr">
            <a:spAutoFit/>
          </a:bodyPr>
          <a:lstStyle/>
          <a:p>
            <a:pPr eaLnBrk="0" hangingPunct="0">
              <a:defRPr/>
            </a:pPr>
            <a:r>
              <a:rPr lang="ru-RU" sz="2000" dirty="0">
                <a:solidFill>
                  <a:srgbClr val="000000"/>
                </a:solidFill>
                <a:latin typeface="Times New Roman" pitchFamily="18" charset="0"/>
                <a:cs typeface="Times New Roman" pitchFamily="18" charset="0"/>
              </a:rPr>
              <a:t>В 1684 году Готфрид Лейбниц в сочинении  о нахождении максимума и минимума впервые использовал слово «алгоритм» (</a:t>
            </a:r>
            <a:r>
              <a:rPr lang="ru-RU" sz="2000" dirty="0" err="1">
                <a:solidFill>
                  <a:srgbClr val="000000"/>
                </a:solidFill>
                <a:latin typeface="Times New Roman" pitchFamily="18" charset="0"/>
                <a:cs typeface="Times New Roman" pitchFamily="18" charset="0"/>
              </a:rPr>
              <a:t>Algorithmo</a:t>
            </a:r>
            <a:r>
              <a:rPr lang="ru-RU" sz="2000" dirty="0">
                <a:solidFill>
                  <a:srgbClr val="000000"/>
                </a:solidFill>
                <a:latin typeface="Times New Roman" pitchFamily="18" charset="0"/>
                <a:cs typeface="Times New Roman" pitchFamily="18" charset="0"/>
              </a:rPr>
              <a:t>) в ещё более широком смысле: </a:t>
            </a:r>
            <a:r>
              <a:rPr lang="ru-RU" sz="2000" b="1" i="1" dirty="0">
                <a:solidFill>
                  <a:srgbClr val="000000"/>
                </a:solidFill>
                <a:latin typeface="Times New Roman" pitchFamily="18" charset="0"/>
                <a:cs typeface="Times New Roman" pitchFamily="18" charset="0"/>
              </a:rPr>
              <a:t>как систематический способ решения проблем дифференциального исчисления</a:t>
            </a:r>
            <a:endParaRPr lang="ru-RU" sz="2000" dirty="0">
              <a:latin typeface="Times New Roman" pitchFamily="18" charset="0"/>
              <a:cs typeface="Times New Roman" pitchFamily="18" charset="0"/>
            </a:endParaRPr>
          </a:p>
        </p:txBody>
      </p:sp>
      <p:sp>
        <p:nvSpPr>
          <p:cNvPr id="6" name="Rectangle 9"/>
          <p:cNvSpPr>
            <a:spLocks noChangeArrowheads="1"/>
          </p:cNvSpPr>
          <p:nvPr/>
        </p:nvSpPr>
        <p:spPr bwMode="auto">
          <a:xfrm>
            <a:off x="4790360" y="3947060"/>
            <a:ext cx="4174128" cy="2554545"/>
          </a:xfrm>
          <a:prstGeom prst="rect">
            <a:avLst/>
          </a:prstGeom>
          <a:solidFill>
            <a:schemeClr val="accent1">
              <a:lumMod val="20000"/>
              <a:lumOff val="80000"/>
            </a:schemeClr>
          </a:solidFill>
          <a:ln w="9525">
            <a:solidFill>
              <a:schemeClr val="accent1"/>
            </a:solidFill>
            <a:miter lim="800000"/>
            <a:headEnd/>
            <a:tailEnd/>
          </a:ln>
          <a:effectLst/>
        </p:spPr>
        <p:txBody>
          <a:bodyPr wrap="square" anchor="ctr">
            <a:spAutoFit/>
          </a:bodyPr>
          <a:lstStyle/>
          <a:p>
            <a:pPr eaLnBrk="0" hangingPunct="0">
              <a:defRPr/>
            </a:pPr>
            <a:r>
              <a:rPr lang="ru-RU" sz="2000" dirty="0">
                <a:solidFill>
                  <a:srgbClr val="000000"/>
                </a:solidFill>
                <a:latin typeface="Times New Roman" pitchFamily="18" charset="0"/>
                <a:cs typeface="Times New Roman" pitchFamily="18" charset="0"/>
              </a:rPr>
              <a:t>Пользовался словом алгоритм и Леонард Эйлер, одна из работ которого так и называется — «Использование нового алгоритма для решения проблемы </a:t>
            </a:r>
            <a:r>
              <a:rPr lang="ru-RU" sz="2000" dirty="0" err="1">
                <a:solidFill>
                  <a:srgbClr val="000000"/>
                </a:solidFill>
                <a:latin typeface="Times New Roman" pitchFamily="18" charset="0"/>
                <a:cs typeface="Times New Roman" pitchFamily="18" charset="0"/>
              </a:rPr>
              <a:t>Пелля</a:t>
            </a:r>
            <a:r>
              <a:rPr lang="ru-RU" sz="2000" dirty="0">
                <a:solidFill>
                  <a:srgbClr val="000000"/>
                </a:solidFill>
                <a:latin typeface="Times New Roman" pitchFamily="18" charset="0"/>
                <a:cs typeface="Times New Roman" pitchFamily="18" charset="0"/>
              </a:rPr>
              <a:t>». Понимание Эйлером алгоритма </a:t>
            </a:r>
            <a:r>
              <a:rPr lang="ru-RU" sz="2000" b="1" i="1" dirty="0">
                <a:solidFill>
                  <a:srgbClr val="000000"/>
                </a:solidFill>
                <a:latin typeface="Times New Roman" pitchFamily="18" charset="0"/>
                <a:cs typeface="Times New Roman" pitchFamily="18" charset="0"/>
              </a:rPr>
              <a:t>как синонима способа решения задачи уже очень близко к современному.</a:t>
            </a:r>
            <a:endParaRPr lang="ru-RU" sz="2000" b="1" i="1" dirty="0">
              <a:latin typeface="Times New Roman" pitchFamily="18" charset="0"/>
              <a:cs typeface="Times New Roman" pitchFamily="18" charset="0"/>
            </a:endParaRPr>
          </a:p>
        </p:txBody>
      </p:sp>
      <p:sp>
        <p:nvSpPr>
          <p:cNvPr id="7" name="Заголовок 3"/>
          <p:cNvSpPr txBox="1">
            <a:spLocks/>
          </p:cNvSpPr>
          <p:nvPr/>
        </p:nvSpPr>
        <p:spPr>
          <a:xfrm>
            <a:off x="2413625" y="188640"/>
            <a:ext cx="5040560" cy="841248"/>
          </a:xfrm>
          <a:prstGeom prst="rect">
            <a:avLst/>
          </a:prstGeom>
        </p:spPr>
        <p:txBody>
          <a:bodyPr vert="horz" lIns="91440" tIns="45720" rIns="91440" bIns="45720" rtlCol="0" anchor="ctr">
            <a:normAutofit fontScale="82500" lnSpcReduction="2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defRPr/>
            </a:pPr>
            <a:r>
              <a:rPr lang="ru-RU" b="1" dirty="0" smtClean="0"/>
              <a:t>История возникновения</a:t>
            </a:r>
            <a:endParaRPr lang="ru-RU" dirty="0"/>
          </a:p>
        </p:txBody>
      </p:sp>
    </p:spTree>
    <p:extLst>
      <p:ext uri="{BB962C8B-B14F-4D97-AF65-F5344CB8AC3E}">
        <p14:creationId xmlns:p14="http://schemas.microsoft.com/office/powerpoint/2010/main" xmlns="" val="2048454197"/>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трелка вниз 5"/>
          <p:cNvSpPr/>
          <p:nvPr/>
        </p:nvSpPr>
        <p:spPr>
          <a:xfrm>
            <a:off x="2268538" y="2781300"/>
            <a:ext cx="358775" cy="504825"/>
          </a:xfrm>
          <a:prstGeom prst="down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8194" name="Заголовок 1"/>
          <p:cNvSpPr>
            <a:spLocks noGrp="1"/>
          </p:cNvSpPr>
          <p:nvPr>
            <p:ph type="title"/>
          </p:nvPr>
        </p:nvSpPr>
        <p:spPr>
          <a:xfrm>
            <a:off x="2627313" y="212760"/>
            <a:ext cx="6377940" cy="1293028"/>
          </a:xfrm>
        </p:spPr>
        <p:txBody>
          <a:bodyPr>
            <a:normAutofit/>
          </a:bodyPr>
          <a:lstStyle/>
          <a:p>
            <a:pPr eaLnBrk="1" fontAlgn="auto" hangingPunct="1">
              <a:spcAft>
                <a:spcPts val="0"/>
              </a:spcAft>
              <a:defRPr/>
            </a:pPr>
            <a:r>
              <a:rPr lang="ru-RU" b="1" dirty="0" smtClean="0"/>
              <a:t>Понятие алгоритма</a:t>
            </a:r>
            <a:r>
              <a:rPr lang="ru-RU" dirty="0" smtClean="0"/>
              <a:t/>
            </a:r>
            <a:br>
              <a:rPr lang="ru-RU" dirty="0" smtClean="0"/>
            </a:br>
            <a:endParaRPr lang="ru-RU" dirty="0" smtClean="0"/>
          </a:p>
        </p:txBody>
      </p:sp>
      <p:sp>
        <p:nvSpPr>
          <p:cNvPr id="3" name="Содержимое 2"/>
          <p:cNvSpPr>
            <a:spLocks noGrp="1"/>
          </p:cNvSpPr>
          <p:nvPr>
            <p:ph idx="1"/>
          </p:nvPr>
        </p:nvSpPr>
        <p:spPr>
          <a:xfrm>
            <a:off x="468313" y="1052513"/>
            <a:ext cx="8218487" cy="1730375"/>
          </a:xfrm>
          <a:solidFill>
            <a:schemeClr val="accent2">
              <a:lumMod val="40000"/>
              <a:lumOff val="60000"/>
            </a:schemeClr>
          </a:solidFill>
          <a:ln>
            <a:solidFill>
              <a:schemeClr val="accent3">
                <a:lumMod val="75000"/>
              </a:schemeClr>
            </a:solidFill>
          </a:ln>
        </p:spPr>
        <p:txBody>
          <a:bodyPr>
            <a:normAutofit lnSpcReduction="10000"/>
          </a:bodyPr>
          <a:lstStyle/>
          <a:p>
            <a:pPr marL="0" indent="457200" eaLnBrk="1" fontAlgn="auto" hangingPunct="1">
              <a:spcAft>
                <a:spcPts val="0"/>
              </a:spcAft>
              <a:buFont typeface="Arial" charset="0"/>
              <a:buNone/>
              <a:defRPr/>
            </a:pPr>
            <a:r>
              <a:rPr lang="ru-RU" sz="2400" dirty="0" smtClean="0"/>
              <a:t>Многие из тех, кто начинает учить информатику, так и тех, кто уже перешел непосредственно к основам программирования, задавались вопросом</a:t>
            </a:r>
          </a:p>
          <a:p>
            <a:pPr marL="0" indent="457200" algn="ctr" eaLnBrk="1" fontAlgn="auto" hangingPunct="1">
              <a:spcAft>
                <a:spcPts val="0"/>
              </a:spcAft>
              <a:buFont typeface="Arial" charset="0"/>
              <a:buNone/>
              <a:defRPr/>
            </a:pPr>
            <a:r>
              <a:rPr lang="ru-RU" sz="2400" dirty="0" smtClean="0"/>
              <a:t> "</a:t>
            </a:r>
            <a:r>
              <a:rPr lang="ru-RU" sz="2400" b="1" dirty="0" smtClean="0"/>
              <a:t>что такое алгоритм?". </a:t>
            </a:r>
          </a:p>
          <a:p>
            <a:pPr marL="342900" indent="-342900" eaLnBrk="1" fontAlgn="auto" hangingPunct="1">
              <a:spcAft>
                <a:spcPts val="0"/>
              </a:spcAft>
              <a:buFont typeface="Wingdings 2"/>
              <a:buNone/>
              <a:defRPr/>
            </a:pPr>
            <a:endParaRPr lang="ru-RU" dirty="0"/>
          </a:p>
        </p:txBody>
      </p:sp>
      <p:sp>
        <p:nvSpPr>
          <p:cNvPr id="5" name="Прямоугольник 4"/>
          <p:cNvSpPr/>
          <p:nvPr/>
        </p:nvSpPr>
        <p:spPr>
          <a:xfrm>
            <a:off x="395288" y="3213100"/>
            <a:ext cx="4681537" cy="1477963"/>
          </a:xfrm>
          <a:prstGeom prst="rect">
            <a:avLst/>
          </a:prstGeom>
          <a:solidFill>
            <a:schemeClr val="accent3">
              <a:lumMod val="40000"/>
              <a:lumOff val="60000"/>
            </a:schemeClr>
          </a:solidFill>
          <a:ln>
            <a:solidFill>
              <a:schemeClr val="accent3">
                <a:lumMod val="75000"/>
              </a:schemeClr>
            </a:solidFill>
          </a:ln>
        </p:spPr>
        <p:txBody>
          <a:bodyPr>
            <a:spAutoFit/>
          </a:bodyPr>
          <a:lstStyle/>
          <a:p>
            <a:pPr indent="457200" fontAlgn="auto">
              <a:spcAft>
                <a:spcPts val="0"/>
              </a:spcAft>
              <a:buFont typeface="Arial" charset="0"/>
              <a:buNone/>
              <a:defRPr/>
            </a:pPr>
            <a:r>
              <a:rPr lang="ru-RU" b="1" dirty="0">
                <a:latin typeface="Arial" charset="0"/>
                <a:cs typeface="Arial" charset="0"/>
              </a:rPr>
              <a:t>Алгоритм</a:t>
            </a:r>
            <a:r>
              <a:rPr lang="ru-RU" dirty="0">
                <a:latin typeface="Arial" charset="0"/>
                <a:cs typeface="Arial" charset="0"/>
              </a:rPr>
              <a:t> – описание последовательности действий (план), строгое исполнение которых приводит к решению поставленной задачи за конечное число шагов </a:t>
            </a:r>
          </a:p>
        </p:txBody>
      </p:sp>
      <p:sp>
        <p:nvSpPr>
          <p:cNvPr id="4" name="Прямоугольник 3"/>
          <p:cNvSpPr/>
          <p:nvPr/>
        </p:nvSpPr>
        <p:spPr>
          <a:xfrm>
            <a:off x="4572000" y="4868863"/>
            <a:ext cx="4402667" cy="1754187"/>
          </a:xfrm>
          <a:prstGeom prst="rect">
            <a:avLst/>
          </a:prstGeom>
          <a:solidFill>
            <a:schemeClr val="accent3">
              <a:lumMod val="40000"/>
              <a:lumOff val="60000"/>
            </a:schemeClr>
          </a:solidFill>
          <a:ln>
            <a:solidFill>
              <a:schemeClr val="accent3">
                <a:lumMod val="75000"/>
              </a:schemeClr>
            </a:solidFill>
          </a:ln>
        </p:spPr>
        <p:txBody>
          <a:bodyPr wrap="square">
            <a:spAutoFit/>
          </a:bodyPr>
          <a:lstStyle/>
          <a:p>
            <a:pPr indent="457200" fontAlgn="auto">
              <a:spcAft>
                <a:spcPts val="0"/>
              </a:spcAft>
              <a:buFont typeface="Arial" charset="0"/>
              <a:buNone/>
              <a:defRPr/>
            </a:pPr>
            <a:endParaRPr lang="ru-RU" b="1" dirty="0">
              <a:latin typeface="Arial" charset="0"/>
              <a:cs typeface="Arial" charset="0"/>
            </a:endParaRPr>
          </a:p>
          <a:p>
            <a:pPr indent="457200" fontAlgn="auto">
              <a:spcAft>
                <a:spcPts val="0"/>
              </a:spcAft>
              <a:buFont typeface="Arial" charset="0"/>
              <a:buNone/>
              <a:defRPr/>
            </a:pPr>
            <a:r>
              <a:rPr lang="ru-RU" b="1" dirty="0">
                <a:latin typeface="Arial" charset="0"/>
                <a:cs typeface="Arial" charset="0"/>
              </a:rPr>
              <a:t>Алгоритм </a:t>
            </a:r>
            <a:r>
              <a:rPr lang="ru-RU" dirty="0">
                <a:latin typeface="Arial" charset="0"/>
                <a:cs typeface="Arial" charset="0"/>
              </a:rPr>
              <a:t>— это совокупность правил выполнения определенных действий, обеспечивающих решение задачи.</a:t>
            </a:r>
          </a:p>
          <a:p>
            <a:pPr indent="457200" fontAlgn="auto">
              <a:spcAft>
                <a:spcPts val="0"/>
              </a:spcAft>
              <a:buFont typeface="Arial" charset="0"/>
              <a:buNone/>
              <a:defRPr/>
            </a:pPr>
            <a:endParaRPr lang="ru-RU" dirty="0">
              <a:latin typeface="Arial" charset="0"/>
              <a:cs typeface="Arial" charset="0"/>
            </a:endParaRPr>
          </a:p>
        </p:txBody>
      </p:sp>
      <p:sp>
        <p:nvSpPr>
          <p:cNvPr id="8" name="Стрелка вниз 7"/>
          <p:cNvSpPr/>
          <p:nvPr/>
        </p:nvSpPr>
        <p:spPr>
          <a:xfrm>
            <a:off x="6084888" y="2924175"/>
            <a:ext cx="358775" cy="1944688"/>
          </a:xfrm>
          <a:prstGeom prst="downArrow">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5369" name="Прямоугольник 8"/>
          <p:cNvSpPr>
            <a:spLocks noChangeArrowheads="1"/>
          </p:cNvSpPr>
          <p:nvPr/>
        </p:nvSpPr>
        <p:spPr bwMode="auto">
          <a:xfrm>
            <a:off x="1908175" y="4652963"/>
            <a:ext cx="1074738"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a:t>Пример</a:t>
            </a:r>
            <a:endParaRPr lang="ru-RU" altLang="ru-RU"/>
          </a:p>
        </p:txBody>
      </p:sp>
    </p:spTree>
    <p:extLst>
      <p:ext uri="{BB962C8B-B14F-4D97-AF65-F5344CB8AC3E}">
        <p14:creationId xmlns:p14="http://schemas.microsoft.com/office/powerpoint/2010/main" xmlns="" val="3252579162"/>
      </p:ext>
    </p:extLst>
  </p:cSld>
  <p:clrMapOvr>
    <a:masterClrMapping/>
  </p:clrMapOvr>
  <mc:AlternateContent xmlns:mc="http://schemas.openxmlformats.org/markup-compatibility/2006">
    <mc:Choice xmlns:p14="http://schemas.microsoft.com/office/powerpoint/2010/main" xmlns=""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Заголовок 1"/>
          <p:cNvSpPr>
            <a:spLocks noGrp="1"/>
          </p:cNvSpPr>
          <p:nvPr>
            <p:ph type="title"/>
          </p:nvPr>
        </p:nvSpPr>
        <p:spPr>
          <a:xfrm>
            <a:off x="2411760" y="2852936"/>
            <a:ext cx="3670300" cy="1152128"/>
          </a:xfrm>
          <a:ln/>
        </p:spPr>
        <p:style>
          <a:lnRef idx="1">
            <a:schemeClr val="accent1"/>
          </a:lnRef>
          <a:fillRef idx="3">
            <a:schemeClr val="accent1"/>
          </a:fillRef>
          <a:effectRef idx="2">
            <a:schemeClr val="accent1"/>
          </a:effectRef>
          <a:fontRef idx="minor">
            <a:schemeClr val="lt1"/>
          </a:fontRef>
        </p:style>
        <p:txBody>
          <a:bodyPr>
            <a:normAutofit fontScale="90000"/>
          </a:bodyPr>
          <a:lstStyle/>
          <a:p>
            <a:pPr algn="ctr" eaLnBrk="1" fontAlgn="auto" hangingPunct="1">
              <a:spcAft>
                <a:spcPts val="0"/>
              </a:spcAft>
              <a:defRPr/>
            </a:pPr>
            <a:r>
              <a:rPr lang="ru-RU" b="1" dirty="0" smtClean="0"/>
              <a:t/>
            </a:r>
            <a:br>
              <a:rPr lang="ru-RU" b="1" dirty="0" smtClean="0"/>
            </a:br>
            <a:r>
              <a:rPr lang="ru-RU" b="1" dirty="0" smtClean="0"/>
              <a:t>Свойства алгоритмов</a:t>
            </a:r>
            <a:r>
              <a:rPr lang="ru-RU" dirty="0" smtClean="0"/>
              <a:t/>
            </a:r>
            <a:br>
              <a:rPr lang="ru-RU" dirty="0" smtClean="0"/>
            </a:br>
            <a:endParaRPr lang="ru-RU" dirty="0" smtClean="0"/>
          </a:p>
        </p:txBody>
      </p:sp>
      <p:sp>
        <p:nvSpPr>
          <p:cNvPr id="4" name="Прямоугольник 3"/>
          <p:cNvSpPr/>
          <p:nvPr/>
        </p:nvSpPr>
        <p:spPr>
          <a:xfrm>
            <a:off x="35497" y="71836"/>
            <a:ext cx="3960440" cy="2308324"/>
          </a:xfrm>
          <a:prstGeom prst="rect">
            <a:avLst/>
          </a:prstGeom>
          <a:ln/>
        </p:spPr>
        <p:style>
          <a:lnRef idx="1">
            <a:schemeClr val="accent5"/>
          </a:lnRef>
          <a:fillRef idx="3">
            <a:schemeClr val="accent5"/>
          </a:fillRef>
          <a:effectRef idx="2">
            <a:schemeClr val="accent5"/>
          </a:effectRef>
          <a:fontRef idx="minor">
            <a:schemeClr val="lt1"/>
          </a:fontRef>
        </p:style>
        <p:txBody>
          <a:bodyPr wrap="square">
            <a:spAutoFit/>
          </a:bodyPr>
          <a:lstStyle/>
          <a:p>
            <a:pPr fontAlgn="auto">
              <a:spcAft>
                <a:spcPts val="0"/>
              </a:spcAft>
              <a:defRPr/>
            </a:pPr>
            <a:r>
              <a:rPr lang="ru-RU" b="1" i="1" dirty="0">
                <a:latin typeface="Arial" charset="0"/>
                <a:cs typeface="Arial" charset="0"/>
              </a:rPr>
              <a:t>Дискретность</a:t>
            </a:r>
            <a:r>
              <a:rPr lang="ru-RU" b="1" dirty="0">
                <a:latin typeface="Arial" charset="0"/>
                <a:cs typeface="Arial" charset="0"/>
              </a:rPr>
              <a:t> </a:t>
            </a:r>
            <a:r>
              <a:rPr lang="ru-RU" dirty="0">
                <a:latin typeface="Arial" charset="0"/>
                <a:cs typeface="Arial" charset="0"/>
              </a:rPr>
              <a:t>— алгоритм должен представлять процесс решения задачи как последовательное выполнение некоторых простых шагов. Любая команда выполняется только после выполнения предыдущей команды</a:t>
            </a:r>
          </a:p>
        </p:txBody>
      </p:sp>
      <p:sp>
        <p:nvSpPr>
          <p:cNvPr id="5" name="Прямоугольник 4"/>
          <p:cNvSpPr/>
          <p:nvPr/>
        </p:nvSpPr>
        <p:spPr>
          <a:xfrm>
            <a:off x="5046991" y="4061390"/>
            <a:ext cx="4000052" cy="1815882"/>
          </a:xfrm>
          <a:prstGeom prst="rect">
            <a:avLst/>
          </a:prstGeom>
          <a:ln/>
        </p:spPr>
        <p:style>
          <a:lnRef idx="1">
            <a:schemeClr val="accent5"/>
          </a:lnRef>
          <a:fillRef idx="3">
            <a:schemeClr val="accent5"/>
          </a:fillRef>
          <a:effectRef idx="2">
            <a:schemeClr val="accent5"/>
          </a:effectRef>
          <a:fontRef idx="minor">
            <a:schemeClr val="lt1"/>
          </a:fontRef>
        </p:style>
        <p:txBody>
          <a:bodyPr wrap="square">
            <a:spAutoFit/>
          </a:bodyPr>
          <a:lstStyle/>
          <a:p>
            <a:pPr fontAlgn="auto">
              <a:spcAft>
                <a:spcPts val="0"/>
              </a:spcAft>
              <a:defRPr/>
            </a:pPr>
            <a:r>
              <a:rPr lang="ru-RU" sz="1600" b="1" i="1" dirty="0">
                <a:latin typeface="Arial" charset="0"/>
                <a:cs typeface="Arial" charset="0"/>
              </a:rPr>
              <a:t>Детерминированность</a:t>
            </a:r>
            <a:r>
              <a:rPr lang="ru-RU" sz="1600" i="1" dirty="0">
                <a:latin typeface="Arial" charset="0"/>
                <a:cs typeface="Arial" charset="0"/>
              </a:rPr>
              <a:t> (определённость).</a:t>
            </a:r>
            <a:r>
              <a:rPr lang="ru-RU" sz="1600" dirty="0">
                <a:latin typeface="Arial" charset="0"/>
                <a:cs typeface="Arial" charset="0"/>
              </a:rPr>
              <a:t> В каждый момент времени, следующий шаг работы однозначно определяется состоянием системы. Таким образом, алгоритм выдаёт один и тот же результат (ответ) для одних и тех же исходных данных.</a:t>
            </a:r>
          </a:p>
        </p:txBody>
      </p:sp>
      <p:sp>
        <p:nvSpPr>
          <p:cNvPr id="6" name="Прямоугольник 5"/>
          <p:cNvSpPr/>
          <p:nvPr/>
        </p:nvSpPr>
        <p:spPr>
          <a:xfrm>
            <a:off x="30153" y="4166526"/>
            <a:ext cx="3815656" cy="1477328"/>
          </a:xfrm>
          <a:prstGeom prst="rect">
            <a:avLst/>
          </a:prstGeom>
          <a:ln/>
        </p:spPr>
        <p:style>
          <a:lnRef idx="1">
            <a:schemeClr val="accent5"/>
          </a:lnRef>
          <a:fillRef idx="3">
            <a:schemeClr val="accent5"/>
          </a:fillRef>
          <a:effectRef idx="2">
            <a:schemeClr val="accent5"/>
          </a:effectRef>
          <a:fontRef idx="minor">
            <a:schemeClr val="lt1"/>
          </a:fontRef>
        </p:style>
        <p:txBody>
          <a:bodyPr wrap="square">
            <a:spAutoFit/>
          </a:bodyPr>
          <a:lstStyle/>
          <a:p>
            <a:pPr fontAlgn="auto">
              <a:spcAft>
                <a:spcPts val="0"/>
              </a:spcAft>
              <a:defRPr/>
            </a:pPr>
            <a:r>
              <a:rPr lang="ru-RU" b="1" i="1" dirty="0">
                <a:latin typeface="Arial" charset="0"/>
                <a:cs typeface="Arial" charset="0"/>
              </a:rPr>
              <a:t>Понятность</a:t>
            </a:r>
            <a:r>
              <a:rPr lang="ru-RU" i="1" dirty="0">
                <a:latin typeface="Arial" charset="0"/>
                <a:cs typeface="Arial" charset="0"/>
              </a:rPr>
              <a:t> </a:t>
            </a:r>
            <a:r>
              <a:rPr lang="ru-RU" dirty="0">
                <a:latin typeface="Arial" charset="0"/>
                <a:cs typeface="Arial" charset="0"/>
              </a:rPr>
              <a:t>— алгоритм должен включать только те команды, которые доступны исполнителю и входят в его систему команд.</a:t>
            </a:r>
          </a:p>
        </p:txBody>
      </p:sp>
      <p:sp>
        <p:nvSpPr>
          <p:cNvPr id="7" name="Прямоугольник 6"/>
          <p:cNvSpPr/>
          <p:nvPr/>
        </p:nvSpPr>
        <p:spPr>
          <a:xfrm>
            <a:off x="4355976" y="87009"/>
            <a:ext cx="4619860" cy="1477963"/>
          </a:xfrm>
          <a:prstGeom prst="rect">
            <a:avLst/>
          </a:prstGeom>
          <a:ln/>
        </p:spPr>
        <p:style>
          <a:lnRef idx="1">
            <a:schemeClr val="accent5"/>
          </a:lnRef>
          <a:fillRef idx="3">
            <a:schemeClr val="accent5"/>
          </a:fillRef>
          <a:effectRef idx="2">
            <a:schemeClr val="accent5"/>
          </a:effectRef>
          <a:fontRef idx="minor">
            <a:schemeClr val="lt1"/>
          </a:fontRef>
        </p:style>
        <p:txBody>
          <a:bodyPr wrap="square">
            <a:spAutoFit/>
          </a:bodyPr>
          <a:lstStyle/>
          <a:p>
            <a:pPr fontAlgn="auto">
              <a:spcAft>
                <a:spcPts val="0"/>
              </a:spcAft>
              <a:defRPr/>
            </a:pPr>
            <a:r>
              <a:rPr lang="ru-RU" b="1" i="1" dirty="0" err="1">
                <a:latin typeface="Arial" charset="0"/>
                <a:cs typeface="Arial" charset="0"/>
              </a:rPr>
              <a:t>Завершаемость</a:t>
            </a:r>
            <a:r>
              <a:rPr lang="ru-RU" i="1" dirty="0">
                <a:latin typeface="Arial" charset="0"/>
                <a:cs typeface="Arial" charset="0"/>
              </a:rPr>
              <a:t> (конечность</a:t>
            </a:r>
            <a:r>
              <a:rPr lang="ru-RU" dirty="0">
                <a:latin typeface="Arial" charset="0"/>
                <a:cs typeface="Arial" charset="0"/>
              </a:rPr>
              <a:t>) — при корректно заданных исходных данных алгоритм должен завершать работу и выдавать результат за конечное число шагов. </a:t>
            </a:r>
          </a:p>
        </p:txBody>
      </p:sp>
      <p:sp>
        <p:nvSpPr>
          <p:cNvPr id="8" name="Прямоугольник 7"/>
          <p:cNvSpPr/>
          <p:nvPr/>
        </p:nvSpPr>
        <p:spPr>
          <a:xfrm>
            <a:off x="5017493" y="1576778"/>
            <a:ext cx="3958343" cy="1200329"/>
          </a:xfrm>
          <a:prstGeom prst="rect">
            <a:avLst/>
          </a:prstGeom>
          <a:ln/>
        </p:spPr>
        <p:style>
          <a:lnRef idx="1">
            <a:schemeClr val="accent5"/>
          </a:lnRef>
          <a:fillRef idx="3">
            <a:schemeClr val="accent5"/>
          </a:fillRef>
          <a:effectRef idx="2">
            <a:schemeClr val="accent5"/>
          </a:effectRef>
          <a:fontRef idx="minor">
            <a:schemeClr val="lt1"/>
          </a:fontRef>
        </p:style>
        <p:txBody>
          <a:bodyPr wrap="square">
            <a:spAutoFit/>
          </a:bodyPr>
          <a:lstStyle/>
          <a:p>
            <a:pPr fontAlgn="auto">
              <a:spcAft>
                <a:spcPts val="0"/>
              </a:spcAft>
              <a:defRPr/>
            </a:pPr>
            <a:r>
              <a:rPr lang="ru-RU" b="1" i="1" dirty="0">
                <a:latin typeface="Arial" charset="0"/>
                <a:cs typeface="Arial" charset="0"/>
              </a:rPr>
              <a:t>Массовость</a:t>
            </a:r>
            <a:r>
              <a:rPr lang="ru-RU" i="1" dirty="0">
                <a:latin typeface="Arial" charset="0"/>
                <a:cs typeface="Arial" charset="0"/>
              </a:rPr>
              <a:t> (универсальность).</a:t>
            </a:r>
            <a:r>
              <a:rPr lang="ru-RU" dirty="0">
                <a:latin typeface="Arial" charset="0"/>
                <a:cs typeface="Arial" charset="0"/>
              </a:rPr>
              <a:t> Алгоритм должен быть применим к разным наборам исходных данных.</a:t>
            </a:r>
          </a:p>
        </p:txBody>
      </p:sp>
      <p:sp>
        <p:nvSpPr>
          <p:cNvPr id="9" name="Прямоугольник 8"/>
          <p:cNvSpPr/>
          <p:nvPr/>
        </p:nvSpPr>
        <p:spPr>
          <a:xfrm>
            <a:off x="2411760" y="5881093"/>
            <a:ext cx="4103563" cy="922338"/>
          </a:xfrm>
          <a:prstGeom prst="rect">
            <a:avLst/>
          </a:prstGeom>
          <a:ln/>
        </p:spPr>
        <p:style>
          <a:lnRef idx="1">
            <a:schemeClr val="accent5"/>
          </a:lnRef>
          <a:fillRef idx="3">
            <a:schemeClr val="accent5"/>
          </a:fillRef>
          <a:effectRef idx="2">
            <a:schemeClr val="accent5"/>
          </a:effectRef>
          <a:fontRef idx="minor">
            <a:schemeClr val="lt1"/>
          </a:fontRef>
        </p:style>
        <p:txBody>
          <a:bodyPr wrap="square">
            <a:spAutoFit/>
          </a:bodyPr>
          <a:lstStyle/>
          <a:p>
            <a:pPr fontAlgn="auto">
              <a:spcAft>
                <a:spcPts val="0"/>
              </a:spcAft>
              <a:defRPr/>
            </a:pPr>
            <a:r>
              <a:rPr lang="ru-RU" b="1" i="1" dirty="0">
                <a:latin typeface="Arial" charset="0"/>
                <a:cs typeface="Arial" charset="0"/>
              </a:rPr>
              <a:t>Результативность</a:t>
            </a:r>
            <a:r>
              <a:rPr lang="ru-RU" b="1" dirty="0">
                <a:latin typeface="Arial" charset="0"/>
                <a:cs typeface="Arial" charset="0"/>
              </a:rPr>
              <a:t> </a:t>
            </a:r>
            <a:r>
              <a:rPr lang="ru-RU" dirty="0">
                <a:latin typeface="Arial" charset="0"/>
                <a:cs typeface="Arial" charset="0"/>
              </a:rPr>
              <a:t>— завершение алгоритма определёнными результатами.</a:t>
            </a:r>
          </a:p>
        </p:txBody>
      </p:sp>
      <p:cxnSp>
        <p:nvCxnSpPr>
          <p:cNvPr id="11" name="Прямая со стрелкой 10"/>
          <p:cNvCxnSpPr>
            <a:stCxn id="9218" idx="0"/>
            <a:endCxn id="7" idx="1"/>
          </p:cNvCxnSpPr>
          <p:nvPr/>
        </p:nvCxnSpPr>
        <p:spPr>
          <a:xfrm flipV="1">
            <a:off x="4246910" y="825991"/>
            <a:ext cx="109066" cy="202694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stCxn id="9218" idx="0"/>
            <a:endCxn id="8" idx="1"/>
          </p:cNvCxnSpPr>
          <p:nvPr/>
        </p:nvCxnSpPr>
        <p:spPr>
          <a:xfrm flipV="1">
            <a:off x="4246910" y="2176943"/>
            <a:ext cx="770583" cy="67599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a:stCxn id="9218" idx="0"/>
            <a:endCxn id="4" idx="2"/>
          </p:cNvCxnSpPr>
          <p:nvPr/>
        </p:nvCxnSpPr>
        <p:spPr>
          <a:xfrm flipH="1" flipV="1">
            <a:off x="2015717" y="2380160"/>
            <a:ext cx="2231193" cy="4727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a:stCxn id="9218" idx="2"/>
            <a:endCxn id="6" idx="3"/>
          </p:cNvCxnSpPr>
          <p:nvPr/>
        </p:nvCxnSpPr>
        <p:spPr>
          <a:xfrm flipH="1">
            <a:off x="3845809" y="4005064"/>
            <a:ext cx="401101" cy="90012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a:stCxn id="9218" idx="2"/>
            <a:endCxn id="5" idx="1"/>
          </p:cNvCxnSpPr>
          <p:nvPr/>
        </p:nvCxnSpPr>
        <p:spPr>
          <a:xfrm>
            <a:off x="4246910" y="4005064"/>
            <a:ext cx="800081" cy="964267"/>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a:stCxn id="9218" idx="2"/>
            <a:endCxn id="9" idx="0"/>
          </p:cNvCxnSpPr>
          <p:nvPr/>
        </p:nvCxnSpPr>
        <p:spPr>
          <a:xfrm>
            <a:off x="4246910" y="4005064"/>
            <a:ext cx="216632" cy="1876029"/>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12065419"/>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title"/>
          </p:nvPr>
        </p:nvSpPr>
        <p:spPr>
          <a:xfrm>
            <a:off x="304800" y="457200"/>
            <a:ext cx="4915272" cy="838200"/>
          </a:xfrm>
          <a:solidFill>
            <a:schemeClr val="bg2"/>
          </a:solidFill>
          <a:ln>
            <a:solidFill>
              <a:schemeClr val="accent3">
                <a:lumMod val="75000"/>
              </a:schemeClr>
            </a:solidFill>
          </a:ln>
        </p:spPr>
        <p:txBody>
          <a:bodyPr>
            <a:normAutofit fontScale="90000"/>
          </a:bodyPr>
          <a:lstStyle/>
          <a:p>
            <a:pPr eaLnBrk="1" fontAlgn="auto" hangingPunct="1">
              <a:spcAft>
                <a:spcPts val="0"/>
              </a:spcAft>
              <a:defRPr/>
            </a:pPr>
            <a:r>
              <a:rPr lang="ru-RU" b="1" dirty="0" smtClean="0"/>
              <a:t/>
            </a:r>
            <a:br>
              <a:rPr lang="ru-RU" b="1" dirty="0" smtClean="0"/>
            </a:br>
            <a:r>
              <a:rPr lang="ru-RU" b="1" dirty="0" smtClean="0"/>
              <a:t>Виды алгоритмов</a:t>
            </a:r>
            <a:r>
              <a:rPr lang="ru-RU" dirty="0" smtClean="0"/>
              <a:t/>
            </a:r>
            <a:br>
              <a:rPr lang="ru-RU" dirty="0" smtClean="0"/>
            </a:br>
            <a:endParaRPr lang="ru-RU" dirty="0" smtClean="0"/>
          </a:p>
        </p:txBody>
      </p:sp>
      <p:sp>
        <p:nvSpPr>
          <p:cNvPr id="12" name="Содержимое 2"/>
          <p:cNvSpPr>
            <a:spLocks noGrp="1"/>
          </p:cNvSpPr>
          <p:nvPr>
            <p:ph idx="1"/>
          </p:nvPr>
        </p:nvSpPr>
        <p:spPr>
          <a:xfrm>
            <a:off x="304800" y="4080063"/>
            <a:ext cx="3960813" cy="992188"/>
          </a:xfrm>
          <a:solidFill>
            <a:schemeClr val="accent3">
              <a:lumMod val="40000"/>
              <a:lumOff val="60000"/>
            </a:schemeClr>
          </a:solidFill>
          <a:ln>
            <a:solidFill>
              <a:schemeClr val="accent3">
                <a:lumMod val="75000"/>
              </a:schemeClr>
            </a:solidFill>
          </a:ln>
        </p:spPr>
        <p:txBody>
          <a:bodyPr>
            <a:normAutofit fontScale="77500" lnSpcReduction="20000"/>
          </a:bodyPr>
          <a:lstStyle/>
          <a:p>
            <a:pPr marL="0" indent="360363" eaLnBrk="1" fontAlgn="auto" hangingPunct="1">
              <a:spcAft>
                <a:spcPts val="0"/>
              </a:spcAft>
              <a:buFont typeface="Arial" charset="0"/>
              <a:buNone/>
              <a:defRPr/>
            </a:pPr>
            <a:r>
              <a:rPr lang="ru-RU" sz="1800" dirty="0" smtClean="0"/>
              <a:t>Алгоритм составляется с учетом исполнителя. </a:t>
            </a:r>
          </a:p>
          <a:p>
            <a:pPr marL="0" indent="360363" eaLnBrk="1" fontAlgn="auto" hangingPunct="1">
              <a:spcAft>
                <a:spcPts val="0"/>
              </a:spcAft>
              <a:buFont typeface="Arial" charset="0"/>
              <a:buNone/>
              <a:defRPr/>
            </a:pPr>
            <a:r>
              <a:rPr lang="ru-RU" sz="1800" b="1" i="1" dirty="0" smtClean="0"/>
              <a:t>Исполнителем может быть человек, животное, техническое устройство, компьютер.</a:t>
            </a:r>
          </a:p>
          <a:p>
            <a:pPr marL="0" indent="360363" eaLnBrk="1" fontAlgn="auto" hangingPunct="1">
              <a:spcAft>
                <a:spcPts val="0"/>
              </a:spcAft>
              <a:buFont typeface="Arial" charset="0"/>
              <a:buNone/>
              <a:defRPr/>
            </a:pPr>
            <a:endParaRPr lang="ru-RU" sz="1800" dirty="0" smtClean="0"/>
          </a:p>
        </p:txBody>
      </p:sp>
      <p:sp>
        <p:nvSpPr>
          <p:cNvPr id="18436" name="Прямоугольник 3"/>
          <p:cNvSpPr>
            <a:spLocks noChangeArrowheads="1"/>
          </p:cNvSpPr>
          <p:nvPr/>
        </p:nvSpPr>
        <p:spPr bwMode="auto">
          <a:xfrm>
            <a:off x="5435600" y="260350"/>
            <a:ext cx="3267075" cy="369888"/>
          </a:xfrm>
          <a:prstGeom prst="rect">
            <a:avLst/>
          </a:prstGeom>
          <a:solidFill>
            <a:schemeClr val="accent3">
              <a:lumMod val="40000"/>
              <a:lumOff val="60000"/>
            </a:schemeClr>
          </a:solidFill>
          <a:ln w="9525">
            <a:solidFill>
              <a:schemeClr val="accent3">
                <a:lumMod val="75000"/>
              </a:schemeClr>
            </a:solidFill>
            <a:miter lim="800000"/>
            <a:headEnd/>
            <a:tailEnd/>
          </a:ln>
        </p:spPr>
        <p:txBody>
          <a:bodyPr wrap="none">
            <a:spAutoFit/>
          </a:bodyPr>
          <a:lstStyle/>
          <a:p>
            <a:pPr>
              <a:defRPr/>
            </a:pPr>
            <a:r>
              <a:rPr lang="ru-RU" b="1" i="1" dirty="0">
                <a:latin typeface="Arial" charset="0"/>
                <a:cs typeface="Arial" charset="0"/>
              </a:rPr>
              <a:t>Механические алгоритмы</a:t>
            </a:r>
            <a:endParaRPr lang="ru-RU" dirty="0">
              <a:latin typeface="Arial" charset="0"/>
              <a:cs typeface="Arial" charset="0"/>
            </a:endParaRPr>
          </a:p>
        </p:txBody>
      </p:sp>
      <p:sp>
        <p:nvSpPr>
          <p:cNvPr id="18437" name="Прямоугольник 4"/>
          <p:cNvSpPr>
            <a:spLocks noChangeArrowheads="1"/>
          </p:cNvSpPr>
          <p:nvPr/>
        </p:nvSpPr>
        <p:spPr bwMode="auto">
          <a:xfrm>
            <a:off x="5435600" y="836613"/>
            <a:ext cx="3276600" cy="369887"/>
          </a:xfrm>
          <a:prstGeom prst="rect">
            <a:avLst/>
          </a:prstGeom>
          <a:solidFill>
            <a:schemeClr val="accent3">
              <a:lumMod val="40000"/>
              <a:lumOff val="60000"/>
            </a:schemeClr>
          </a:solidFill>
          <a:ln w="9525">
            <a:solidFill>
              <a:schemeClr val="accent3">
                <a:lumMod val="75000"/>
              </a:schemeClr>
            </a:solidFill>
            <a:miter lim="800000"/>
            <a:headEnd/>
            <a:tailEnd/>
          </a:ln>
        </p:spPr>
        <p:txBody>
          <a:bodyPr>
            <a:spAutoFit/>
          </a:bodyPr>
          <a:lstStyle/>
          <a:p>
            <a:pPr>
              <a:defRPr/>
            </a:pPr>
            <a:r>
              <a:rPr lang="ru-RU" b="1" i="1" dirty="0">
                <a:latin typeface="Arial" charset="0"/>
                <a:cs typeface="Arial" charset="0"/>
              </a:rPr>
              <a:t>Гибкие алгоритмы</a:t>
            </a:r>
            <a:endParaRPr lang="ru-RU" dirty="0">
              <a:latin typeface="Arial" charset="0"/>
              <a:cs typeface="Arial" charset="0"/>
            </a:endParaRPr>
          </a:p>
        </p:txBody>
      </p:sp>
      <p:sp>
        <p:nvSpPr>
          <p:cNvPr id="18438" name="Прямоугольник 5"/>
          <p:cNvSpPr>
            <a:spLocks noChangeArrowheads="1"/>
          </p:cNvSpPr>
          <p:nvPr/>
        </p:nvSpPr>
        <p:spPr bwMode="auto">
          <a:xfrm>
            <a:off x="539552" y="1448038"/>
            <a:ext cx="3275013" cy="369887"/>
          </a:xfrm>
          <a:prstGeom prst="rect">
            <a:avLst/>
          </a:prstGeom>
          <a:solidFill>
            <a:schemeClr val="accent3">
              <a:lumMod val="40000"/>
              <a:lumOff val="60000"/>
            </a:schemeClr>
          </a:solidFill>
          <a:ln w="9525">
            <a:solidFill>
              <a:schemeClr val="accent3">
                <a:lumMod val="75000"/>
              </a:schemeClr>
            </a:solidFill>
            <a:miter lim="800000"/>
            <a:headEnd/>
            <a:tailEnd/>
          </a:ln>
        </p:spPr>
        <p:txBody>
          <a:bodyPr>
            <a:spAutoFit/>
          </a:bodyPr>
          <a:lstStyle/>
          <a:p>
            <a:pPr>
              <a:defRPr/>
            </a:pPr>
            <a:r>
              <a:rPr lang="ru-RU" b="1" i="1" dirty="0">
                <a:latin typeface="Arial" charset="0"/>
                <a:cs typeface="Arial" charset="0"/>
              </a:rPr>
              <a:t>Линейный алгоритм</a:t>
            </a:r>
            <a:r>
              <a:rPr lang="ru-RU" dirty="0">
                <a:latin typeface="Arial" charset="0"/>
                <a:cs typeface="Arial" charset="0"/>
              </a:rPr>
              <a:t> </a:t>
            </a:r>
          </a:p>
        </p:txBody>
      </p:sp>
      <p:sp>
        <p:nvSpPr>
          <p:cNvPr id="18439" name="Прямоугольник 6"/>
          <p:cNvSpPr>
            <a:spLocks noChangeArrowheads="1"/>
          </p:cNvSpPr>
          <p:nvPr/>
        </p:nvSpPr>
        <p:spPr bwMode="auto">
          <a:xfrm>
            <a:off x="1763713" y="2060575"/>
            <a:ext cx="3276600" cy="646113"/>
          </a:xfrm>
          <a:prstGeom prst="rect">
            <a:avLst/>
          </a:prstGeom>
          <a:solidFill>
            <a:schemeClr val="accent3">
              <a:lumMod val="40000"/>
              <a:lumOff val="60000"/>
            </a:schemeClr>
          </a:solidFill>
          <a:ln w="9525">
            <a:solidFill>
              <a:schemeClr val="accent3">
                <a:lumMod val="75000"/>
              </a:schemeClr>
            </a:solidFill>
            <a:miter lim="800000"/>
            <a:headEnd/>
            <a:tailEnd/>
          </a:ln>
        </p:spPr>
        <p:txBody>
          <a:bodyPr>
            <a:spAutoFit/>
          </a:bodyPr>
          <a:lstStyle/>
          <a:p>
            <a:pPr>
              <a:defRPr/>
            </a:pPr>
            <a:r>
              <a:rPr lang="ru-RU" b="1" i="1" dirty="0">
                <a:latin typeface="Arial" charset="0"/>
                <a:cs typeface="Arial" charset="0"/>
              </a:rPr>
              <a:t>Разветвляющийся алгоритм</a:t>
            </a:r>
            <a:r>
              <a:rPr lang="ru-RU" dirty="0">
                <a:latin typeface="Arial" charset="0"/>
                <a:cs typeface="Arial" charset="0"/>
              </a:rPr>
              <a:t> </a:t>
            </a:r>
          </a:p>
        </p:txBody>
      </p:sp>
      <p:sp>
        <p:nvSpPr>
          <p:cNvPr id="18440" name="Прямоугольник 7"/>
          <p:cNvSpPr>
            <a:spLocks noChangeArrowheads="1"/>
          </p:cNvSpPr>
          <p:nvPr/>
        </p:nvSpPr>
        <p:spPr bwMode="auto">
          <a:xfrm>
            <a:off x="4500563" y="1484313"/>
            <a:ext cx="3275012" cy="369887"/>
          </a:xfrm>
          <a:prstGeom prst="rect">
            <a:avLst/>
          </a:prstGeom>
          <a:solidFill>
            <a:schemeClr val="accent3">
              <a:lumMod val="40000"/>
              <a:lumOff val="60000"/>
            </a:schemeClr>
          </a:solidFill>
          <a:ln w="9525">
            <a:solidFill>
              <a:schemeClr val="accent3">
                <a:lumMod val="75000"/>
              </a:schemeClr>
            </a:solidFill>
            <a:miter lim="800000"/>
            <a:headEnd/>
            <a:tailEnd/>
          </a:ln>
        </p:spPr>
        <p:txBody>
          <a:bodyPr>
            <a:spAutoFit/>
          </a:bodyPr>
          <a:lstStyle/>
          <a:p>
            <a:pPr>
              <a:defRPr/>
            </a:pPr>
            <a:r>
              <a:rPr lang="ru-RU" b="1" i="1" dirty="0">
                <a:latin typeface="Arial" charset="0"/>
                <a:cs typeface="Arial" charset="0"/>
              </a:rPr>
              <a:t>Циклический алгоритм</a:t>
            </a:r>
            <a:r>
              <a:rPr lang="ru-RU" dirty="0">
                <a:latin typeface="Arial" charset="0"/>
                <a:cs typeface="Arial" charset="0"/>
              </a:rPr>
              <a:t> </a:t>
            </a:r>
          </a:p>
        </p:txBody>
      </p:sp>
      <p:sp>
        <p:nvSpPr>
          <p:cNvPr id="18441" name="Прямоугольник 8"/>
          <p:cNvSpPr>
            <a:spLocks noChangeArrowheads="1"/>
          </p:cNvSpPr>
          <p:nvPr/>
        </p:nvSpPr>
        <p:spPr bwMode="auto">
          <a:xfrm>
            <a:off x="5580063" y="1989138"/>
            <a:ext cx="3276600" cy="646112"/>
          </a:xfrm>
          <a:prstGeom prst="rect">
            <a:avLst/>
          </a:prstGeom>
          <a:solidFill>
            <a:schemeClr val="accent3">
              <a:lumMod val="40000"/>
              <a:lumOff val="60000"/>
            </a:schemeClr>
          </a:solidFill>
          <a:ln w="9525">
            <a:solidFill>
              <a:schemeClr val="accent3">
                <a:lumMod val="75000"/>
              </a:schemeClr>
            </a:solidFill>
            <a:miter lim="800000"/>
            <a:headEnd/>
            <a:tailEnd/>
          </a:ln>
        </p:spPr>
        <p:txBody>
          <a:bodyPr>
            <a:spAutoFit/>
          </a:bodyPr>
          <a:lstStyle/>
          <a:p>
            <a:pPr>
              <a:defRPr/>
            </a:pPr>
            <a:r>
              <a:rPr lang="ru-RU" b="1" i="1" dirty="0">
                <a:latin typeface="Arial" charset="0"/>
                <a:cs typeface="Arial" charset="0"/>
              </a:rPr>
              <a:t>Вспомогательный </a:t>
            </a:r>
          </a:p>
          <a:p>
            <a:pPr>
              <a:defRPr/>
            </a:pPr>
            <a:r>
              <a:rPr lang="ru-RU" b="1" i="1" dirty="0">
                <a:latin typeface="Arial" charset="0"/>
                <a:cs typeface="Arial" charset="0"/>
              </a:rPr>
              <a:t> алгоритм </a:t>
            </a:r>
            <a:r>
              <a:rPr lang="ru-RU" dirty="0">
                <a:latin typeface="Arial" charset="0"/>
                <a:cs typeface="Arial" charset="0"/>
              </a:rPr>
              <a:t> </a:t>
            </a:r>
          </a:p>
        </p:txBody>
      </p:sp>
      <p:sp>
        <p:nvSpPr>
          <p:cNvPr id="11" name="Заголовок 1"/>
          <p:cNvSpPr txBox="1">
            <a:spLocks/>
          </p:cNvSpPr>
          <p:nvPr/>
        </p:nvSpPr>
        <p:spPr>
          <a:xfrm>
            <a:off x="0" y="2757487"/>
            <a:ext cx="4824536" cy="1296144"/>
          </a:xfrm>
          <a:prstGeom prst="rect">
            <a:avLst/>
          </a:prstGeom>
          <a:solidFill>
            <a:schemeClr val="bg2"/>
          </a:solidFill>
          <a:ln>
            <a:solidFill>
              <a:schemeClr val="accent3">
                <a:lumMod val="75000"/>
              </a:schemeClr>
            </a:solidFill>
          </a:ln>
        </p:spPr>
        <p:txBody>
          <a:bodyPr anchor="ctr"/>
          <a:lstStyle/>
          <a:p>
            <a:pPr fontAlgn="auto">
              <a:spcAft>
                <a:spcPts val="0"/>
              </a:spcAft>
              <a:defRPr/>
            </a:pPr>
            <a:endParaRPr lang="ru-RU" sz="3200" b="1" cap="all" dirty="0">
              <a:solidFill>
                <a:schemeClr val="tx2"/>
              </a:solidFill>
              <a:effectLst>
                <a:reflection blurRad="12700" stA="48000" endA="300" endPos="55000" dir="5400000" sy="-90000" algn="bl" rotWithShape="0"/>
              </a:effectLst>
              <a:latin typeface="+mj-lt"/>
              <a:ea typeface="+mj-ea"/>
              <a:cs typeface="+mj-cs"/>
            </a:endParaRPr>
          </a:p>
          <a:p>
            <a:pPr fontAlgn="auto">
              <a:spcAft>
                <a:spcPts val="0"/>
              </a:spcAft>
              <a:defRPr/>
            </a:pPr>
            <a:r>
              <a:rPr lang="ru-RU" sz="3200" b="1" cap="all" dirty="0">
                <a:solidFill>
                  <a:schemeClr val="tx2"/>
                </a:solidFill>
                <a:effectLst>
                  <a:reflection blurRad="12700" stA="48000" endA="300" endPos="55000" dir="5400000" sy="-90000" algn="bl" rotWithShape="0"/>
                </a:effectLst>
                <a:latin typeface="+mj-lt"/>
                <a:ea typeface="+mj-ea"/>
                <a:cs typeface="+mj-cs"/>
              </a:rPr>
              <a:t>Исполнители </a:t>
            </a:r>
          </a:p>
          <a:p>
            <a:pPr fontAlgn="auto">
              <a:spcAft>
                <a:spcPts val="0"/>
              </a:spcAft>
              <a:defRPr/>
            </a:pPr>
            <a:r>
              <a:rPr lang="ru-RU" sz="3200" b="1" cap="all" dirty="0">
                <a:solidFill>
                  <a:schemeClr val="tx2"/>
                </a:solidFill>
                <a:effectLst>
                  <a:reflection blurRad="12700" stA="48000" endA="300" endPos="55000" dir="5400000" sy="-90000" algn="bl" rotWithShape="0"/>
                </a:effectLst>
                <a:latin typeface="+mj-lt"/>
                <a:ea typeface="+mj-ea"/>
                <a:cs typeface="+mj-cs"/>
              </a:rPr>
              <a:t>алгоритмов</a:t>
            </a:r>
            <a:r>
              <a:rPr lang="ru-RU" sz="3200" cap="all" dirty="0">
                <a:solidFill>
                  <a:schemeClr val="tx2"/>
                </a:solidFill>
                <a:effectLst>
                  <a:reflection blurRad="12700" stA="48000" endA="300" endPos="55000" dir="5400000" sy="-90000" algn="bl" rotWithShape="0"/>
                </a:effectLst>
                <a:latin typeface="+mj-lt"/>
                <a:ea typeface="+mj-ea"/>
                <a:cs typeface="+mj-cs"/>
              </a:rPr>
              <a:t/>
            </a:r>
            <a:br>
              <a:rPr lang="ru-RU" sz="3200" cap="all" dirty="0">
                <a:solidFill>
                  <a:schemeClr val="tx2"/>
                </a:solidFill>
                <a:effectLst>
                  <a:reflection blurRad="12700" stA="48000" endA="300" endPos="55000" dir="5400000" sy="-90000" algn="bl" rotWithShape="0"/>
                </a:effectLst>
                <a:latin typeface="+mj-lt"/>
                <a:ea typeface="+mj-ea"/>
                <a:cs typeface="+mj-cs"/>
              </a:rPr>
            </a:br>
            <a:endParaRPr lang="ru-RU" sz="3200" cap="all" dirty="0">
              <a:solidFill>
                <a:schemeClr val="tx2"/>
              </a:solidFill>
              <a:effectLst>
                <a:reflection blurRad="12700" stA="48000" endA="300" endPos="55000" dir="5400000" sy="-90000" algn="bl" rotWithShape="0"/>
              </a:effectLst>
              <a:latin typeface="+mj-lt"/>
              <a:ea typeface="+mj-ea"/>
              <a:cs typeface="+mj-cs"/>
            </a:endParaRPr>
          </a:p>
        </p:txBody>
      </p:sp>
      <p:sp>
        <p:nvSpPr>
          <p:cNvPr id="13" name="Прямоугольник 12"/>
          <p:cNvSpPr/>
          <p:nvPr/>
        </p:nvSpPr>
        <p:spPr>
          <a:xfrm>
            <a:off x="4392613" y="5191125"/>
            <a:ext cx="4572000" cy="1477963"/>
          </a:xfrm>
          <a:prstGeom prst="rect">
            <a:avLst/>
          </a:prstGeom>
          <a:solidFill>
            <a:schemeClr val="accent3">
              <a:lumMod val="40000"/>
              <a:lumOff val="60000"/>
            </a:schemeClr>
          </a:solidFill>
          <a:ln>
            <a:solidFill>
              <a:schemeClr val="accent3">
                <a:lumMod val="75000"/>
              </a:schemeClr>
            </a:solidFill>
          </a:ln>
        </p:spPr>
        <p:txBody>
          <a:bodyPr>
            <a:spAutoFit/>
          </a:bodyPr>
          <a:lstStyle/>
          <a:p>
            <a:pPr indent="360363">
              <a:buFont typeface="Arial" charset="0"/>
              <a:buNone/>
              <a:defRPr/>
            </a:pPr>
            <a:r>
              <a:rPr lang="ru-RU" b="1" i="1" dirty="0">
                <a:latin typeface="Arial" charset="0"/>
                <a:cs typeface="Arial" charset="0"/>
              </a:rPr>
              <a:t>Исполнителя характеризуют:</a:t>
            </a:r>
          </a:p>
          <a:p>
            <a:pPr marL="871538" indent="-342900">
              <a:buFont typeface="Wingdings" panose="05000000000000000000" pitchFamily="2" charset="2"/>
              <a:buChar char="Ø"/>
              <a:defRPr/>
            </a:pPr>
            <a:r>
              <a:rPr lang="ru-RU" dirty="0">
                <a:latin typeface="Arial" charset="0"/>
                <a:cs typeface="Arial" charset="0"/>
              </a:rPr>
              <a:t>среда;</a:t>
            </a:r>
          </a:p>
          <a:p>
            <a:pPr marL="871538" indent="-342900">
              <a:buFont typeface="Wingdings" panose="05000000000000000000" pitchFamily="2" charset="2"/>
              <a:buChar char="Ø"/>
              <a:defRPr/>
            </a:pPr>
            <a:r>
              <a:rPr lang="ru-RU" dirty="0">
                <a:latin typeface="Arial" charset="0"/>
                <a:cs typeface="Arial" charset="0"/>
              </a:rPr>
              <a:t>элементарные действия;</a:t>
            </a:r>
          </a:p>
          <a:p>
            <a:pPr marL="871538" indent="-342900">
              <a:buFont typeface="Wingdings" panose="05000000000000000000" pitchFamily="2" charset="2"/>
              <a:buChar char="Ø"/>
              <a:defRPr/>
            </a:pPr>
            <a:r>
              <a:rPr lang="ru-RU" dirty="0">
                <a:latin typeface="Arial" charset="0"/>
                <a:cs typeface="Arial" charset="0"/>
              </a:rPr>
              <a:t>система команд;</a:t>
            </a:r>
          </a:p>
          <a:p>
            <a:pPr marL="871538" indent="-342900">
              <a:buFont typeface="Wingdings" panose="05000000000000000000" pitchFamily="2" charset="2"/>
              <a:buChar char="Ø"/>
              <a:defRPr/>
            </a:pPr>
            <a:r>
              <a:rPr lang="ru-RU" dirty="0">
                <a:latin typeface="Arial" charset="0"/>
                <a:cs typeface="Arial" charset="0"/>
              </a:rPr>
              <a:t>отказы.</a:t>
            </a:r>
          </a:p>
        </p:txBody>
      </p:sp>
      <p:pic>
        <p:nvPicPr>
          <p:cNvPr id="17420" name="Picture 12"/>
          <p:cNvPicPr>
            <a:picLocks noChangeAspect="1" noChangeArrowheads="1"/>
          </p:cNvPicPr>
          <p:nvPr/>
        </p:nvPicPr>
        <p:blipFill>
          <a:blip r:embed="rId2">
            <a:extLst>
              <a:ext uri="{28A0092B-C50C-407E-A947-70E740481C1C}">
                <a14:useLocalDpi xmlns:a14="http://schemas.microsoft.com/office/drawing/2010/main" xmlns="" val="0"/>
              </a:ext>
            </a:extLst>
          </a:blip>
          <a:srcRect t="13461" r="14735" b="5901"/>
          <a:stretch>
            <a:fillRect/>
          </a:stretch>
        </p:blipFill>
        <p:spPr bwMode="auto">
          <a:xfrm>
            <a:off x="4356100" y="2636838"/>
            <a:ext cx="4548188" cy="2520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21" name="Picture 16" descr="http://im0-tub-ru.yandex.net/i?id=b72f7c9e57aca8a4367a96835ae8f332&amp;n=2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682199" y="5205933"/>
            <a:ext cx="2628900" cy="1428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22" name="Picture 18" descr="http://im1-tub-ru.yandex.net/i?id=2cca35aafce0aad48b3986b2ba9d024e&amp;n=2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9952" y="5098683"/>
            <a:ext cx="885825" cy="1428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23" name="Picture 20" descr="Робот-черепашка - исполнитель алгоритма в Логомирах"/>
          <p:cNvPicPr>
            <a:picLocks noChangeAspect="1" noChangeArrowheads="1" noCrop="1"/>
          </p:cNvPicPr>
          <p:nvPr/>
        </p:nvPicPr>
        <p:blipFill>
          <a:blip r:embed="rId5">
            <a:extLst>
              <a:ext uri="{28A0092B-C50C-407E-A947-70E740481C1C}">
                <a14:useLocalDpi xmlns:a14="http://schemas.microsoft.com/office/drawing/2010/main" xmlns="" val="0"/>
              </a:ext>
            </a:extLst>
          </a:blip>
          <a:srcRect/>
          <a:stretch>
            <a:fillRect/>
          </a:stretch>
        </p:blipFill>
        <p:spPr bwMode="auto">
          <a:xfrm>
            <a:off x="1151061" y="6130924"/>
            <a:ext cx="3673475" cy="796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24" name="Picture 22" descr="Информатика в школе"/>
          <p:cNvPicPr>
            <a:picLocks noChangeAspect="1" noChangeArrowheads="1" noCrop="1"/>
          </p:cNvPicPr>
          <p:nvPr/>
        </p:nvPicPr>
        <p:blipFill>
          <a:blip r:embed="rId6">
            <a:extLst>
              <a:ext uri="{28A0092B-C50C-407E-A947-70E740481C1C}">
                <a14:useLocalDpi xmlns:a14="http://schemas.microsoft.com/office/drawing/2010/main" xmlns="" val="0"/>
              </a:ext>
            </a:extLst>
          </a:blip>
          <a:srcRect/>
          <a:stretch>
            <a:fillRect/>
          </a:stretch>
        </p:blipFill>
        <p:spPr bwMode="auto">
          <a:xfrm>
            <a:off x="890588" y="5515718"/>
            <a:ext cx="801687" cy="1008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529078540"/>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p:cNvSpPr>
            <a:spLocks noGrp="1"/>
          </p:cNvSpPr>
          <p:nvPr>
            <p:ph type="title"/>
          </p:nvPr>
        </p:nvSpPr>
        <p:spPr>
          <a:xfrm>
            <a:off x="2627784" y="226832"/>
            <a:ext cx="6516216" cy="1268760"/>
          </a:xfrm>
        </p:spPr>
        <p:txBody>
          <a:bodyPr>
            <a:normAutofit fontScale="90000"/>
          </a:bodyPr>
          <a:lstStyle/>
          <a:p>
            <a:pPr eaLnBrk="1" fontAlgn="auto" hangingPunct="1">
              <a:spcAft>
                <a:spcPts val="0"/>
              </a:spcAft>
              <a:defRPr/>
            </a:pPr>
            <a:r>
              <a:rPr lang="ru-RU" b="1" dirty="0" smtClean="0">
                <a:effectLst>
                  <a:glow rad="279400">
                    <a:schemeClr val="bg1">
                      <a:alpha val="60000"/>
                    </a:schemeClr>
                  </a:glow>
                </a:effectLst>
              </a:rPr>
              <a:t>Алгоритм  и  программа</a:t>
            </a:r>
            <a:r>
              <a:rPr lang="ru-RU" dirty="0" smtClean="0">
                <a:effectLst>
                  <a:glow rad="279400">
                    <a:schemeClr val="bg1">
                      <a:alpha val="60000"/>
                    </a:schemeClr>
                  </a:glow>
                </a:effectLst>
              </a:rPr>
              <a:t/>
            </a:r>
            <a:br>
              <a:rPr lang="ru-RU" dirty="0" smtClean="0">
                <a:effectLst>
                  <a:glow rad="279400">
                    <a:schemeClr val="bg1">
                      <a:alpha val="60000"/>
                    </a:schemeClr>
                  </a:glow>
                </a:effectLst>
              </a:rPr>
            </a:br>
            <a:endParaRPr lang="ru-RU" dirty="0" smtClean="0">
              <a:effectLst>
                <a:glow rad="279400">
                  <a:schemeClr val="bg1">
                    <a:alpha val="60000"/>
                  </a:schemeClr>
                </a:glow>
              </a:effectLst>
            </a:endParaRPr>
          </a:p>
        </p:txBody>
      </p:sp>
      <p:sp>
        <p:nvSpPr>
          <p:cNvPr id="18435" name="Содержимое 2"/>
          <p:cNvSpPr>
            <a:spLocks noGrp="1"/>
          </p:cNvSpPr>
          <p:nvPr>
            <p:ph idx="1"/>
          </p:nvPr>
        </p:nvSpPr>
        <p:spPr>
          <a:xfrm>
            <a:off x="323850" y="1268413"/>
            <a:ext cx="4824413" cy="2592387"/>
          </a:xfrm>
        </p:spPr>
        <p:txBody>
          <a:bodyPr/>
          <a:lstStyle/>
          <a:p>
            <a:pPr marL="0" indent="265113" defTabSz="912813" eaLnBrk="1" hangingPunct="1">
              <a:buFont typeface="Arial" panose="020B0604020202020204" pitchFamily="34" charset="0"/>
              <a:buNone/>
            </a:pPr>
            <a:r>
              <a:rPr lang="ru-RU" altLang="ru-RU" sz="2400" dirty="0" smtClean="0">
                <a:latin typeface="Times New Roman" panose="02020603050405020304" pitchFamily="18" charset="0"/>
                <a:cs typeface="Times New Roman" panose="02020603050405020304" pitchFamily="18" charset="0"/>
              </a:rPr>
              <a:t>Абсолютно любая наша программа, по сути, это уже и есть алгоритм, т.к. это последовательность определенных и продуманных программистом действий и описанных в виде кода (инструкций компьютеру). </a:t>
            </a:r>
          </a:p>
          <a:p>
            <a:pPr marL="0" indent="265113" defTabSz="912813" eaLnBrk="1" hangingPunct="1">
              <a:buFont typeface="Arial" panose="020B0604020202020204" pitchFamily="34" charset="0"/>
              <a:buNone/>
            </a:pPr>
            <a:endParaRPr lang="ru-RU" altLang="ru-RU" dirty="0" smtClean="0"/>
          </a:p>
        </p:txBody>
      </p:sp>
      <p:sp>
        <p:nvSpPr>
          <p:cNvPr id="19460" name="Rectangle 1"/>
          <p:cNvSpPr>
            <a:spLocks noChangeArrowheads="1"/>
          </p:cNvSpPr>
          <p:nvPr/>
        </p:nvSpPr>
        <p:spPr bwMode="auto">
          <a:xfrm>
            <a:off x="323850" y="3995738"/>
            <a:ext cx="8820150" cy="2862262"/>
          </a:xfrm>
          <a:prstGeom prst="rect">
            <a:avLst/>
          </a:prstGeom>
          <a:solidFill>
            <a:schemeClr val="accent3">
              <a:lumMod val="20000"/>
              <a:lumOff val="80000"/>
            </a:schemeClr>
          </a:solidFill>
          <a:ln w="9525">
            <a:solidFill>
              <a:schemeClr val="accent1"/>
            </a:solidFill>
            <a:miter lim="800000"/>
            <a:headEnd/>
            <a:tailEnd/>
          </a:ln>
        </p:spPr>
        <p:txBody>
          <a:bodyPr anchor="ctr">
            <a:spAutoFit/>
          </a:bodyPr>
          <a:lstStyle/>
          <a:p>
            <a:pPr>
              <a:defRPr/>
            </a:pPr>
            <a:r>
              <a:rPr lang="ru-RU" dirty="0">
                <a:solidFill>
                  <a:srgbClr val="000000"/>
                </a:solidFill>
                <a:latin typeface="Times New Roman" pitchFamily="18" charset="0"/>
                <a:cs typeface="Times New Roman" pitchFamily="18" charset="0"/>
              </a:rPr>
              <a:t>Для успешного решения задачи, требующей составления алгоритма и написания программы, мы должны:</a:t>
            </a:r>
            <a:endParaRPr lang="ru-RU" dirty="0">
              <a:latin typeface="Times New Roman" pitchFamily="18" charset="0"/>
              <a:cs typeface="Times New Roman" pitchFamily="18" charset="0"/>
            </a:endParaRPr>
          </a:p>
          <a:p>
            <a:pPr eaLnBrk="0" hangingPunct="0">
              <a:defRPr/>
            </a:pPr>
            <a:r>
              <a:rPr lang="ru-RU" dirty="0">
                <a:solidFill>
                  <a:srgbClr val="000000"/>
                </a:solidFill>
                <a:latin typeface="Times New Roman" pitchFamily="18" charset="0"/>
                <a:cs typeface="Times New Roman" pitchFamily="18" charset="0"/>
              </a:rPr>
              <a:t>1) четко понять задачу, провести ее детализацию и формализацию;</a:t>
            </a:r>
            <a:endParaRPr lang="ru-RU" dirty="0">
              <a:latin typeface="Times New Roman" pitchFamily="18" charset="0"/>
              <a:cs typeface="Times New Roman" pitchFamily="18" charset="0"/>
            </a:endParaRPr>
          </a:p>
          <a:p>
            <a:pPr eaLnBrk="0" hangingPunct="0">
              <a:defRPr/>
            </a:pPr>
            <a:r>
              <a:rPr lang="ru-RU" dirty="0">
                <a:solidFill>
                  <a:srgbClr val="000000"/>
                </a:solidFill>
                <a:latin typeface="Times New Roman" pitchFamily="18" charset="0"/>
                <a:cs typeface="Times New Roman" pitchFamily="18" charset="0"/>
              </a:rPr>
              <a:t>2) проанализировать, к какому классу задач она относится, какими способами (алгоритмами) ее можно решить;</a:t>
            </a:r>
            <a:endParaRPr lang="ru-RU" dirty="0">
              <a:latin typeface="Times New Roman" pitchFamily="18" charset="0"/>
              <a:cs typeface="Times New Roman" pitchFamily="18" charset="0"/>
            </a:endParaRPr>
          </a:p>
          <a:p>
            <a:pPr eaLnBrk="0" hangingPunct="0">
              <a:defRPr/>
            </a:pPr>
            <a:r>
              <a:rPr lang="ru-RU" dirty="0">
                <a:solidFill>
                  <a:srgbClr val="000000"/>
                </a:solidFill>
                <a:latin typeface="Times New Roman" pitchFamily="18" charset="0"/>
                <a:cs typeface="Times New Roman" pitchFamily="18" charset="0"/>
              </a:rPr>
              <a:t>3) составить алгоритм решения задачи;</a:t>
            </a:r>
            <a:endParaRPr lang="ru-RU" dirty="0">
              <a:latin typeface="Times New Roman" pitchFamily="18" charset="0"/>
              <a:cs typeface="Times New Roman" pitchFamily="18" charset="0"/>
            </a:endParaRPr>
          </a:p>
          <a:p>
            <a:pPr eaLnBrk="0" hangingPunct="0">
              <a:defRPr/>
            </a:pPr>
            <a:r>
              <a:rPr lang="ru-RU" dirty="0">
                <a:solidFill>
                  <a:srgbClr val="000000"/>
                </a:solidFill>
                <a:latin typeface="Times New Roman" pitchFamily="18" charset="0"/>
                <a:cs typeface="Times New Roman" pitchFamily="18" charset="0"/>
              </a:rPr>
              <a:t>4) составить программу, реализующую этот алгоритм;</a:t>
            </a:r>
            <a:endParaRPr lang="ru-RU" dirty="0">
              <a:latin typeface="Times New Roman" pitchFamily="18" charset="0"/>
              <a:cs typeface="Times New Roman" pitchFamily="18" charset="0"/>
            </a:endParaRPr>
          </a:p>
          <a:p>
            <a:pPr eaLnBrk="0" hangingPunct="0">
              <a:defRPr/>
            </a:pPr>
            <a:r>
              <a:rPr lang="ru-RU" dirty="0">
                <a:solidFill>
                  <a:srgbClr val="000000"/>
                </a:solidFill>
                <a:latin typeface="Times New Roman" pitchFamily="18" charset="0"/>
                <a:cs typeface="Times New Roman" pitchFamily="18" charset="0"/>
              </a:rPr>
              <a:t>5) проверить, правильно ли программа работает, ту ли задачу она решает;</a:t>
            </a:r>
            <a:endParaRPr lang="ru-RU" dirty="0">
              <a:latin typeface="Times New Roman" pitchFamily="18" charset="0"/>
              <a:cs typeface="Times New Roman" pitchFamily="18" charset="0"/>
            </a:endParaRPr>
          </a:p>
          <a:p>
            <a:pPr eaLnBrk="0" hangingPunct="0">
              <a:defRPr/>
            </a:pPr>
            <a:r>
              <a:rPr lang="ru-RU" dirty="0">
                <a:solidFill>
                  <a:srgbClr val="000000"/>
                </a:solidFill>
                <a:latin typeface="Times New Roman" pitchFamily="18" charset="0"/>
                <a:cs typeface="Times New Roman" pitchFamily="18" charset="0"/>
              </a:rPr>
              <a:t>6) в случае обнаружения ошибки необходимо проделать все (или некоторые) вышеперечисленные действия заново с целью исправления ошибки.</a:t>
            </a:r>
            <a:endParaRPr lang="ru-RU" dirty="0">
              <a:latin typeface="Times New Roman" pitchFamily="18" charset="0"/>
              <a:cs typeface="Times New Roman" pitchFamily="18" charset="0"/>
            </a:endParaRPr>
          </a:p>
        </p:txBody>
      </p:sp>
      <p:pic>
        <p:nvPicPr>
          <p:cNvPr id="18437" name="Picture 6"/>
          <p:cNvPicPr>
            <a:picLocks noChangeAspect="1" noChangeArrowheads="1"/>
          </p:cNvPicPr>
          <p:nvPr/>
        </p:nvPicPr>
        <p:blipFill>
          <a:blip r:embed="rId2">
            <a:extLst>
              <a:ext uri="{28A0092B-C50C-407E-A947-70E740481C1C}">
                <a14:useLocalDpi xmlns:a14="http://schemas.microsoft.com/office/drawing/2010/main" xmlns="" val="0"/>
              </a:ext>
            </a:extLst>
          </a:blip>
          <a:srcRect l="34238" t="26060" r="19165" b="21021"/>
          <a:stretch>
            <a:fillRect/>
          </a:stretch>
        </p:blipFill>
        <p:spPr bwMode="auto">
          <a:xfrm>
            <a:off x="5166964" y="1279526"/>
            <a:ext cx="3635375" cy="2419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38" name="Прямоугольник 6"/>
          <p:cNvSpPr>
            <a:spLocks noChangeArrowheads="1"/>
          </p:cNvSpPr>
          <p:nvPr/>
        </p:nvSpPr>
        <p:spPr bwMode="auto">
          <a:xfrm>
            <a:off x="6246463" y="755651"/>
            <a:ext cx="1476375"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800" b="1" dirty="0">
                <a:latin typeface="Times New Roman" panose="02020603050405020304" pitchFamily="18" charset="0"/>
                <a:cs typeface="Times New Roman" panose="02020603050405020304" pitchFamily="18" charset="0"/>
              </a:rPr>
              <a:t>Пример</a:t>
            </a:r>
            <a:endParaRPr lang="ru-RU" altLang="ru-RU" sz="2800" b="1" dirty="0"/>
          </a:p>
        </p:txBody>
      </p:sp>
    </p:spTree>
    <p:extLst>
      <p:ext uri="{BB962C8B-B14F-4D97-AF65-F5344CB8AC3E}">
        <p14:creationId xmlns:p14="http://schemas.microsoft.com/office/powerpoint/2010/main" xmlns="" val="3099061665"/>
      </p:ext>
    </p:extLst>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Рисунок 2" descr="povar-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4652963"/>
            <a:ext cx="2124075" cy="1862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27" name="Прямая со стрелкой 26"/>
          <p:cNvCxnSpPr/>
          <p:nvPr/>
        </p:nvCxnSpPr>
        <p:spPr>
          <a:xfrm flipH="1">
            <a:off x="3635375" y="2565400"/>
            <a:ext cx="2449513" cy="251936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a:endCxn id="10" idx="0"/>
          </p:cNvCxnSpPr>
          <p:nvPr/>
        </p:nvCxnSpPr>
        <p:spPr>
          <a:xfrm flipH="1">
            <a:off x="4679950" y="2565400"/>
            <a:ext cx="1404938" cy="33845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3314" name="Заголовок 1"/>
          <p:cNvSpPr>
            <a:spLocks noGrp="1"/>
          </p:cNvSpPr>
          <p:nvPr>
            <p:ph type="title"/>
          </p:nvPr>
        </p:nvSpPr>
        <p:spPr>
          <a:xfrm>
            <a:off x="0" y="0"/>
            <a:ext cx="8988552" cy="1988840"/>
          </a:xfrm>
        </p:spPr>
        <p:txBody>
          <a:bodyPr>
            <a:normAutofit fontScale="90000"/>
          </a:bodyPr>
          <a:lstStyle/>
          <a:p>
            <a:pPr eaLnBrk="1" fontAlgn="auto" hangingPunct="1">
              <a:spcAft>
                <a:spcPts val="0"/>
              </a:spcAft>
              <a:defRPr/>
            </a:pPr>
            <a:r>
              <a:rPr lang="ru-RU" b="1" dirty="0" smtClean="0">
                <a:effectLst>
                  <a:glow rad="368300">
                    <a:schemeClr val="bg1">
                      <a:alpha val="60000"/>
                    </a:schemeClr>
                  </a:glow>
                </a:effectLst>
              </a:rPr>
              <a:t>Как проявляются алгоритмы и их свойства в различных сферах жизни человека?</a:t>
            </a:r>
            <a:r>
              <a:rPr lang="ru-RU" dirty="0" smtClean="0">
                <a:effectLst>
                  <a:glow rad="368300">
                    <a:schemeClr val="bg1">
                      <a:alpha val="60000"/>
                    </a:schemeClr>
                  </a:glow>
                </a:effectLst>
              </a:rPr>
              <a:t/>
            </a:r>
            <a:br>
              <a:rPr lang="ru-RU" dirty="0" smtClean="0">
                <a:effectLst>
                  <a:glow rad="368300">
                    <a:schemeClr val="bg1">
                      <a:alpha val="60000"/>
                    </a:schemeClr>
                  </a:glow>
                </a:effectLst>
              </a:rPr>
            </a:br>
            <a:endParaRPr lang="ru-RU" dirty="0" smtClean="0">
              <a:effectLst>
                <a:glow rad="368300">
                  <a:schemeClr val="bg1">
                    <a:alpha val="60000"/>
                  </a:schemeClr>
                </a:glow>
              </a:effectLst>
            </a:endParaRPr>
          </a:p>
        </p:txBody>
      </p:sp>
      <p:sp>
        <p:nvSpPr>
          <p:cNvPr id="19462" name="Rectangle 4"/>
          <p:cNvSpPr>
            <a:spLocks noChangeArrowheads="1"/>
          </p:cNvSpPr>
          <p:nvPr/>
        </p:nvSpPr>
        <p:spPr bwMode="auto">
          <a:xfrm>
            <a:off x="0" y="1484313"/>
            <a:ext cx="91440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ru-RU" altLang="ru-RU" dirty="0">
                <a:latin typeface="Times New Roman" panose="02020603050405020304" pitchFamily="18" charset="0"/>
                <a:cs typeface="Times New Roman" panose="02020603050405020304" pitchFamily="18" charset="0"/>
              </a:rPr>
              <a:t>В повседневной жизни мы даже не замечаем, как используем те или иные алгоритмы. </a:t>
            </a:r>
            <a:endParaRPr lang="ru-RU" altLang="ru-RU" dirty="0"/>
          </a:p>
        </p:txBody>
      </p:sp>
      <p:sp>
        <p:nvSpPr>
          <p:cNvPr id="21509" name="Rectangle 5"/>
          <p:cNvSpPr>
            <a:spLocks noChangeArrowheads="1"/>
          </p:cNvSpPr>
          <p:nvPr/>
        </p:nvSpPr>
        <p:spPr bwMode="auto">
          <a:xfrm>
            <a:off x="4859338" y="2924175"/>
            <a:ext cx="1692275" cy="647700"/>
          </a:xfrm>
          <a:prstGeom prst="rect">
            <a:avLst/>
          </a:prstGeom>
          <a:solidFill>
            <a:schemeClr val="accent2">
              <a:lumMod val="40000"/>
              <a:lumOff val="60000"/>
            </a:schemeClr>
          </a:solidFill>
          <a:ln w="9525">
            <a:solidFill>
              <a:schemeClr val="accent3">
                <a:lumMod val="75000"/>
              </a:schemeClr>
            </a:solidFill>
            <a:miter lim="800000"/>
            <a:headEnd/>
            <a:tailEnd/>
          </a:ln>
          <a:effectLst/>
        </p:spPr>
        <p:txBody>
          <a:bodyPr anchor="ctr">
            <a:spAutoFit/>
          </a:bodyPr>
          <a:lstStyle/>
          <a:p>
            <a:pPr eaLnBrk="0" hangingPunct="0">
              <a:defRPr/>
            </a:pPr>
            <a:r>
              <a:rPr lang="ru-RU" i="1">
                <a:latin typeface="Arial" charset="0"/>
                <a:cs typeface="Times New Roman" pitchFamily="18" charset="0"/>
              </a:rPr>
              <a:t>Алгоритмы в природе</a:t>
            </a:r>
            <a:endParaRPr lang="ru-RU">
              <a:latin typeface="Arial" charset="0"/>
              <a:cs typeface="Arial" charset="0"/>
            </a:endParaRPr>
          </a:p>
        </p:txBody>
      </p:sp>
      <p:sp>
        <p:nvSpPr>
          <p:cNvPr id="21510" name="Rectangle 6"/>
          <p:cNvSpPr>
            <a:spLocks noChangeArrowheads="1"/>
          </p:cNvSpPr>
          <p:nvPr/>
        </p:nvSpPr>
        <p:spPr bwMode="auto">
          <a:xfrm>
            <a:off x="6804025" y="3068638"/>
            <a:ext cx="1655763" cy="646112"/>
          </a:xfrm>
          <a:prstGeom prst="rect">
            <a:avLst/>
          </a:prstGeom>
          <a:solidFill>
            <a:schemeClr val="accent2">
              <a:lumMod val="40000"/>
              <a:lumOff val="60000"/>
            </a:schemeClr>
          </a:solidFill>
          <a:ln w="9525">
            <a:solidFill>
              <a:schemeClr val="accent3">
                <a:lumMod val="75000"/>
              </a:schemeClr>
            </a:solidFill>
            <a:miter lim="800000"/>
            <a:headEnd/>
            <a:tailEnd/>
          </a:ln>
          <a:effectLst/>
        </p:spPr>
        <p:txBody>
          <a:bodyPr anchor="ctr">
            <a:spAutoFit/>
          </a:bodyPr>
          <a:lstStyle/>
          <a:p>
            <a:pPr eaLnBrk="0" hangingPunct="0">
              <a:defRPr/>
            </a:pPr>
            <a:r>
              <a:rPr lang="ru-RU" i="1">
                <a:latin typeface="Arial" charset="0"/>
                <a:cs typeface="Times New Roman" pitchFamily="18" charset="0"/>
              </a:rPr>
              <a:t>Алгоритмы</a:t>
            </a:r>
          </a:p>
          <a:p>
            <a:pPr eaLnBrk="0" hangingPunct="0">
              <a:defRPr/>
            </a:pPr>
            <a:r>
              <a:rPr lang="ru-RU" i="1">
                <a:latin typeface="Arial" charset="0"/>
                <a:cs typeface="Times New Roman" pitchFamily="18" charset="0"/>
              </a:rPr>
              <a:t> в науке</a:t>
            </a:r>
            <a:endParaRPr lang="ru-RU">
              <a:latin typeface="Arial" charset="0"/>
              <a:cs typeface="Arial" charset="0"/>
            </a:endParaRPr>
          </a:p>
        </p:txBody>
      </p:sp>
      <p:sp>
        <p:nvSpPr>
          <p:cNvPr id="10" name="Прямоугольник 9"/>
          <p:cNvSpPr/>
          <p:nvPr/>
        </p:nvSpPr>
        <p:spPr>
          <a:xfrm>
            <a:off x="3779838" y="5949950"/>
            <a:ext cx="1800225" cy="646113"/>
          </a:xfrm>
          <a:prstGeom prst="rect">
            <a:avLst/>
          </a:prstGeom>
          <a:solidFill>
            <a:schemeClr val="accent2">
              <a:lumMod val="40000"/>
              <a:lumOff val="60000"/>
            </a:schemeClr>
          </a:solidFill>
          <a:ln>
            <a:solidFill>
              <a:schemeClr val="accent3">
                <a:lumMod val="75000"/>
              </a:schemeClr>
            </a:solidFill>
          </a:ln>
        </p:spPr>
        <p:txBody>
          <a:bodyPr>
            <a:spAutoFit/>
          </a:bodyPr>
          <a:lstStyle/>
          <a:p>
            <a:pPr>
              <a:defRPr/>
            </a:pPr>
            <a:r>
              <a:rPr lang="ru-RU" i="1" dirty="0"/>
              <a:t>Алгоритмы в быту</a:t>
            </a:r>
            <a:endParaRPr lang="ru-RU" dirty="0"/>
          </a:p>
        </p:txBody>
      </p:sp>
      <p:sp>
        <p:nvSpPr>
          <p:cNvPr id="11" name="Прямоугольник 10"/>
          <p:cNvSpPr/>
          <p:nvPr/>
        </p:nvSpPr>
        <p:spPr>
          <a:xfrm>
            <a:off x="1547813" y="5157788"/>
            <a:ext cx="2573337" cy="646112"/>
          </a:xfrm>
          <a:prstGeom prst="rect">
            <a:avLst/>
          </a:prstGeom>
          <a:solidFill>
            <a:schemeClr val="accent2">
              <a:lumMod val="40000"/>
              <a:lumOff val="60000"/>
            </a:schemeClr>
          </a:solidFill>
          <a:ln>
            <a:solidFill>
              <a:schemeClr val="accent3">
                <a:lumMod val="75000"/>
              </a:schemeClr>
            </a:solidFill>
          </a:ln>
        </p:spPr>
        <p:txBody>
          <a:bodyPr>
            <a:spAutoFit/>
          </a:bodyPr>
          <a:lstStyle/>
          <a:p>
            <a:pPr>
              <a:defRPr/>
            </a:pPr>
            <a:r>
              <a:rPr lang="ru-RU" i="1" dirty="0"/>
              <a:t>Алгоритмы в нашей повседневной жизни</a:t>
            </a:r>
            <a:endParaRPr lang="ru-RU" dirty="0"/>
          </a:p>
        </p:txBody>
      </p:sp>
      <p:sp>
        <p:nvSpPr>
          <p:cNvPr id="12" name="Прямоугольник 11"/>
          <p:cNvSpPr/>
          <p:nvPr/>
        </p:nvSpPr>
        <p:spPr>
          <a:xfrm>
            <a:off x="5435600" y="4076700"/>
            <a:ext cx="2139950" cy="646113"/>
          </a:xfrm>
          <a:prstGeom prst="rect">
            <a:avLst/>
          </a:prstGeom>
          <a:solidFill>
            <a:schemeClr val="accent2">
              <a:lumMod val="40000"/>
              <a:lumOff val="60000"/>
            </a:schemeClr>
          </a:solidFill>
          <a:ln>
            <a:solidFill>
              <a:schemeClr val="accent3">
                <a:lumMod val="75000"/>
              </a:schemeClr>
            </a:solidFill>
          </a:ln>
        </p:spPr>
        <p:txBody>
          <a:bodyPr>
            <a:spAutoFit/>
          </a:bodyPr>
          <a:lstStyle/>
          <a:p>
            <a:pPr>
              <a:defRPr/>
            </a:pPr>
            <a:r>
              <a:rPr lang="ru-RU" i="1" dirty="0"/>
              <a:t>Алгоритмы в литературе</a:t>
            </a:r>
            <a:endParaRPr lang="ru-RU" dirty="0"/>
          </a:p>
        </p:txBody>
      </p:sp>
      <p:sp>
        <p:nvSpPr>
          <p:cNvPr id="13" name="Прямоугольник 12"/>
          <p:cNvSpPr/>
          <p:nvPr/>
        </p:nvSpPr>
        <p:spPr>
          <a:xfrm>
            <a:off x="0" y="1916113"/>
            <a:ext cx="4572000" cy="2586037"/>
          </a:xfrm>
          <a:prstGeom prst="rect">
            <a:avLst/>
          </a:prstGeom>
          <a:solidFill>
            <a:schemeClr val="accent1">
              <a:lumMod val="40000"/>
              <a:lumOff val="60000"/>
            </a:schemeClr>
          </a:solidFill>
          <a:ln>
            <a:solidFill>
              <a:schemeClr val="accent3">
                <a:lumMod val="75000"/>
              </a:schemeClr>
            </a:solidFill>
          </a:ln>
        </p:spPr>
        <p:txBody>
          <a:bodyPr>
            <a:spAutoFit/>
          </a:bodyPr>
          <a:lstStyle/>
          <a:p>
            <a:pPr eaLnBrk="0" hangingPunct="0">
              <a:defRPr/>
            </a:pPr>
            <a:r>
              <a:rPr lang="ru-RU" dirty="0">
                <a:latin typeface="Times New Roman" pitchFamily="18" charset="0"/>
                <a:cs typeface="Times New Roman" pitchFamily="18" charset="0"/>
              </a:rPr>
              <a:t>Например:</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завести машину,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приготовить еду,</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правила сложения, вычитания, деления,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умножения чисел;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грамматические правила правописания слов и предложений,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различные инструкции и правила,</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 рецепты и указания</a:t>
            </a:r>
            <a:endParaRPr lang="ru-RU" dirty="0">
              <a:latin typeface="Arial" charset="0"/>
              <a:cs typeface="Arial" charset="0"/>
            </a:endParaRPr>
          </a:p>
        </p:txBody>
      </p:sp>
      <p:sp>
        <p:nvSpPr>
          <p:cNvPr id="14" name="Прямоугольник 13"/>
          <p:cNvSpPr/>
          <p:nvPr/>
        </p:nvSpPr>
        <p:spPr>
          <a:xfrm>
            <a:off x="6157913" y="4941888"/>
            <a:ext cx="2986087" cy="368300"/>
          </a:xfrm>
          <a:prstGeom prst="rect">
            <a:avLst/>
          </a:prstGeom>
          <a:solidFill>
            <a:schemeClr val="accent3">
              <a:lumMod val="40000"/>
              <a:lumOff val="60000"/>
            </a:schemeClr>
          </a:solidFill>
          <a:ln>
            <a:solidFill>
              <a:schemeClr val="accent3">
                <a:lumMod val="75000"/>
              </a:schemeClr>
            </a:solidFill>
          </a:ln>
        </p:spPr>
        <p:txBody>
          <a:bodyPr wrap="none">
            <a:spAutoFit/>
          </a:bodyPr>
          <a:lstStyle/>
          <a:p>
            <a:pPr>
              <a:defRPr/>
            </a:pPr>
            <a:r>
              <a:rPr lang="ru-RU" i="1" dirty="0"/>
              <a:t>Алгоритмы в пословицах</a:t>
            </a:r>
            <a:endParaRPr lang="ru-RU" dirty="0"/>
          </a:p>
        </p:txBody>
      </p:sp>
      <p:sp>
        <p:nvSpPr>
          <p:cNvPr id="21514" name="Rectangle 10"/>
          <p:cNvSpPr>
            <a:spLocks noChangeArrowheads="1"/>
          </p:cNvSpPr>
          <p:nvPr/>
        </p:nvSpPr>
        <p:spPr bwMode="auto">
          <a:xfrm>
            <a:off x="6156325" y="5511800"/>
            <a:ext cx="2987675" cy="369888"/>
          </a:xfrm>
          <a:prstGeom prst="rect">
            <a:avLst/>
          </a:prstGeom>
          <a:solidFill>
            <a:schemeClr val="accent3">
              <a:lumMod val="40000"/>
              <a:lumOff val="60000"/>
            </a:schemeClr>
          </a:solidFill>
          <a:ln w="9525">
            <a:solidFill>
              <a:schemeClr val="accent3">
                <a:lumMod val="75000"/>
              </a:schemeClr>
            </a:solidFill>
            <a:miter lim="800000"/>
            <a:headEnd/>
            <a:tailEnd/>
          </a:ln>
          <a:effectLst/>
        </p:spPr>
        <p:txBody>
          <a:bodyPr anchor="ctr">
            <a:spAutoFit/>
          </a:bodyPr>
          <a:lstStyle/>
          <a:p>
            <a:pPr eaLnBrk="0" hangingPunct="0">
              <a:defRPr/>
            </a:pPr>
            <a:r>
              <a:rPr lang="ru-RU" i="1">
                <a:latin typeface="Arial" charset="0"/>
                <a:cs typeface="Times New Roman" pitchFamily="18" charset="0"/>
              </a:rPr>
              <a:t>Алгоритмы в песнях</a:t>
            </a:r>
            <a:endParaRPr lang="ru-RU">
              <a:latin typeface="Arial" charset="0"/>
              <a:cs typeface="Arial" charset="0"/>
            </a:endParaRPr>
          </a:p>
        </p:txBody>
      </p:sp>
      <p:sp>
        <p:nvSpPr>
          <p:cNvPr id="21515" name="Rectangle 11"/>
          <p:cNvSpPr>
            <a:spLocks noChangeArrowheads="1"/>
          </p:cNvSpPr>
          <p:nvPr/>
        </p:nvSpPr>
        <p:spPr bwMode="auto">
          <a:xfrm>
            <a:off x="6156325" y="6032500"/>
            <a:ext cx="2987675" cy="369888"/>
          </a:xfrm>
          <a:prstGeom prst="rect">
            <a:avLst/>
          </a:prstGeom>
          <a:solidFill>
            <a:schemeClr val="accent3">
              <a:lumMod val="40000"/>
              <a:lumOff val="60000"/>
            </a:schemeClr>
          </a:solidFill>
          <a:ln w="9525">
            <a:solidFill>
              <a:schemeClr val="accent3">
                <a:lumMod val="75000"/>
              </a:schemeClr>
            </a:solidFill>
            <a:miter lim="800000"/>
            <a:headEnd/>
            <a:tailEnd/>
          </a:ln>
          <a:effectLst/>
        </p:spPr>
        <p:txBody>
          <a:bodyPr anchor="ctr">
            <a:spAutoFit/>
          </a:bodyPr>
          <a:lstStyle/>
          <a:p>
            <a:pPr eaLnBrk="0" hangingPunct="0">
              <a:defRPr/>
            </a:pPr>
            <a:r>
              <a:rPr lang="ru-RU" i="1">
                <a:solidFill>
                  <a:srgbClr val="333333"/>
                </a:solidFill>
                <a:latin typeface="Arial" charset="0"/>
                <a:cs typeface="Times New Roman" pitchFamily="18" charset="0"/>
              </a:rPr>
              <a:t>Алгоритмы в сказках</a:t>
            </a:r>
            <a:endParaRPr lang="ru-RU">
              <a:latin typeface="Arial" charset="0"/>
              <a:cs typeface="Arial" charset="0"/>
            </a:endParaRPr>
          </a:p>
        </p:txBody>
      </p:sp>
      <p:sp>
        <p:nvSpPr>
          <p:cNvPr id="17" name="Rectangle 5"/>
          <p:cNvSpPr>
            <a:spLocks noChangeArrowheads="1"/>
          </p:cNvSpPr>
          <p:nvPr/>
        </p:nvSpPr>
        <p:spPr bwMode="auto">
          <a:xfrm>
            <a:off x="4859338" y="2082800"/>
            <a:ext cx="4284662" cy="460375"/>
          </a:xfrm>
          <a:prstGeom prst="rect">
            <a:avLst/>
          </a:prstGeom>
          <a:solidFill>
            <a:schemeClr val="accent2">
              <a:lumMod val="40000"/>
              <a:lumOff val="60000"/>
            </a:schemeClr>
          </a:solidFill>
          <a:ln w="9525">
            <a:solidFill>
              <a:schemeClr val="accent3">
                <a:lumMod val="75000"/>
              </a:schemeClr>
            </a:solidFill>
            <a:miter lim="800000"/>
            <a:headEnd/>
            <a:tailEnd/>
          </a:ln>
          <a:effectLst/>
        </p:spPr>
        <p:txBody>
          <a:bodyPr anchor="ctr">
            <a:spAutoFit/>
          </a:bodyPr>
          <a:lstStyle/>
          <a:p>
            <a:pPr algn="ctr" eaLnBrk="0" hangingPunct="0">
              <a:defRPr/>
            </a:pPr>
            <a:r>
              <a:rPr lang="ru-RU" sz="2400" b="1" i="1" dirty="0">
                <a:latin typeface="Arial" charset="0"/>
                <a:cs typeface="Times New Roman" pitchFamily="18" charset="0"/>
              </a:rPr>
              <a:t>Алгоритмы вокруг нас </a:t>
            </a:r>
            <a:endParaRPr lang="ru-RU" sz="2400" b="1" dirty="0">
              <a:latin typeface="Arial" charset="0"/>
              <a:cs typeface="Arial" charset="0"/>
            </a:endParaRPr>
          </a:p>
        </p:txBody>
      </p:sp>
      <p:cxnSp>
        <p:nvCxnSpPr>
          <p:cNvPr id="19" name="Прямая со стрелкой 18"/>
          <p:cNvCxnSpPr/>
          <p:nvPr/>
        </p:nvCxnSpPr>
        <p:spPr>
          <a:xfrm flipH="1">
            <a:off x="5435600" y="2565400"/>
            <a:ext cx="649288" cy="3587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a:off x="6659563" y="2565400"/>
            <a:ext cx="0" cy="15113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a:endCxn id="21510" idx="0"/>
          </p:cNvCxnSpPr>
          <p:nvPr/>
        </p:nvCxnSpPr>
        <p:spPr>
          <a:xfrm>
            <a:off x="6732588" y="2565400"/>
            <a:ext cx="900112" cy="50323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1" name="Прямая соединительная линия 30"/>
          <p:cNvCxnSpPr/>
          <p:nvPr/>
        </p:nvCxnSpPr>
        <p:spPr>
          <a:xfrm>
            <a:off x="5724525" y="4724400"/>
            <a:ext cx="0" cy="1512888"/>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3" name="Прямая соединительная линия 32"/>
          <p:cNvCxnSpPr>
            <a:endCxn id="14" idx="1"/>
          </p:cNvCxnSpPr>
          <p:nvPr/>
        </p:nvCxnSpPr>
        <p:spPr>
          <a:xfrm flipV="1">
            <a:off x="5724525" y="5126038"/>
            <a:ext cx="433388" cy="3175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5" name="Прямая соединительная линия 34"/>
          <p:cNvCxnSpPr>
            <a:endCxn id="21514" idx="1"/>
          </p:cNvCxnSpPr>
          <p:nvPr/>
        </p:nvCxnSpPr>
        <p:spPr>
          <a:xfrm flipV="1">
            <a:off x="5724525" y="5697538"/>
            <a:ext cx="431800" cy="3492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7" name="Прямая соединительная линия 36"/>
          <p:cNvCxnSpPr>
            <a:endCxn id="21515" idx="1"/>
          </p:cNvCxnSpPr>
          <p:nvPr/>
        </p:nvCxnSpPr>
        <p:spPr>
          <a:xfrm flipV="1">
            <a:off x="5724525" y="6216650"/>
            <a:ext cx="431800" cy="20638"/>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88669392"/>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188640"/>
            <a:ext cx="4414264" cy="1057272"/>
          </a:xfrm>
        </p:spPr>
        <p:txBody>
          <a:bodyPr>
            <a:normAutofit fontScale="90000"/>
          </a:bodyPr>
          <a:lstStyle/>
          <a:p>
            <a:pPr eaLnBrk="1" fontAlgn="auto" hangingPunct="1">
              <a:spcAft>
                <a:spcPts val="0"/>
              </a:spcAft>
              <a:defRPr/>
            </a:pPr>
            <a:r>
              <a:rPr lang="ru-RU" i="1" cap="none" dirty="0" smtClean="0">
                <a:solidFill>
                  <a:schemeClr val="tx1"/>
                </a:solidFill>
                <a:effectLst>
                  <a:glow rad="342900">
                    <a:schemeClr val="bg1">
                      <a:alpha val="60000"/>
                    </a:schemeClr>
                  </a:glow>
                </a:effectLst>
                <a:latin typeface="Times New Roman" pitchFamily="18" charset="0"/>
                <a:ea typeface="Times New Roman" pitchFamily="18" charset="0"/>
                <a:cs typeface="Arial" pitchFamily="34" charset="0"/>
              </a:rPr>
              <a:t>Алгоритмы в природе:</a:t>
            </a:r>
            <a:endParaRPr lang="ru-RU" dirty="0">
              <a:effectLst>
                <a:glow rad="342900">
                  <a:schemeClr val="bg1">
                    <a:alpha val="60000"/>
                  </a:schemeClr>
                </a:glow>
              </a:effectLst>
            </a:endParaRPr>
          </a:p>
        </p:txBody>
      </p:sp>
      <p:sp>
        <p:nvSpPr>
          <p:cNvPr id="20483" name="Rectangle 4"/>
          <p:cNvSpPr>
            <a:spLocks noChangeArrowheads="1"/>
          </p:cNvSpPr>
          <p:nvPr/>
        </p:nvSpPr>
        <p:spPr bwMode="auto">
          <a:xfrm>
            <a:off x="0" y="1125538"/>
            <a:ext cx="4500563" cy="230822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Tx/>
              <a:buChar char="•"/>
            </a:pPr>
            <a:r>
              <a:rPr lang="ru-RU" altLang="ru-RU" dirty="0">
                <a:solidFill>
                  <a:srgbClr val="000000"/>
                </a:solidFill>
                <a:latin typeface="Times New Roman" panose="02020603050405020304" pitchFamily="18" charset="0"/>
                <a:cs typeface="Times New Roman" panose="02020603050405020304" pitchFamily="18" charset="0"/>
              </a:rPr>
              <a:t>день сменяет ночь, после ночи вновь наступает день; </a:t>
            </a:r>
            <a:endParaRPr lang="ru-RU" altLang="ru-RU" dirty="0"/>
          </a:p>
          <a:p>
            <a:pPr>
              <a:buFontTx/>
              <a:buChar char="•"/>
            </a:pPr>
            <a:r>
              <a:rPr lang="ru-RU" altLang="ru-RU" dirty="0">
                <a:solidFill>
                  <a:srgbClr val="000000"/>
                </a:solidFill>
                <a:latin typeface="Times New Roman" panose="02020603050405020304" pitchFamily="18" charset="0"/>
                <a:cs typeface="Times New Roman" panose="02020603050405020304" pitchFamily="18" charset="0"/>
              </a:rPr>
              <a:t>из года в год чередуются весна, лето, осень,</a:t>
            </a:r>
            <a:r>
              <a:rPr lang="ru-RU" altLang="ru-RU" i="1" dirty="0">
                <a:solidFill>
                  <a:srgbClr val="000000"/>
                </a:solidFill>
                <a:cs typeface="Times New Roman" panose="02020603050405020304" pitchFamily="18" charset="0"/>
              </a:rPr>
              <a:t> </a:t>
            </a:r>
            <a:r>
              <a:rPr lang="ru-RU" altLang="ru-RU" dirty="0">
                <a:solidFill>
                  <a:srgbClr val="000000"/>
                </a:solidFill>
                <a:latin typeface="Times New Roman" panose="02020603050405020304" pitchFamily="18" charset="0"/>
                <a:cs typeface="Times New Roman" panose="02020603050405020304" pitchFamily="18" charset="0"/>
              </a:rPr>
              <a:t>зима;</a:t>
            </a:r>
            <a:endParaRPr lang="ru-RU" altLang="ru-RU" dirty="0"/>
          </a:p>
          <a:p>
            <a:pPr>
              <a:buFontTx/>
              <a:buChar char="•"/>
            </a:pPr>
            <a:r>
              <a:rPr lang="ru-RU" altLang="ru-RU" dirty="0">
                <a:solidFill>
                  <a:srgbClr val="000000"/>
                </a:solidFill>
                <a:latin typeface="Times New Roman" panose="02020603050405020304" pitchFamily="18" charset="0"/>
                <a:cs typeface="Times New Roman" panose="02020603050405020304" pitchFamily="18" charset="0"/>
              </a:rPr>
              <a:t>появляется листва на деревьях;</a:t>
            </a:r>
          </a:p>
          <a:p>
            <a:pPr>
              <a:buFontTx/>
              <a:buChar char="•"/>
            </a:pPr>
            <a:r>
              <a:rPr lang="ru-RU" altLang="ru-RU" dirty="0">
                <a:solidFill>
                  <a:srgbClr val="000000"/>
                </a:solidFill>
                <a:latin typeface="Times New Roman" panose="02020603050405020304" pitchFamily="18" charset="0"/>
                <a:cs typeface="Times New Roman" panose="02020603050405020304" pitchFamily="18" charset="0"/>
              </a:rPr>
              <a:t>Круговорот воды в природе;</a:t>
            </a:r>
            <a:endParaRPr lang="ru-RU" altLang="ru-RU" dirty="0"/>
          </a:p>
          <a:p>
            <a:pPr>
              <a:buFontTx/>
              <a:buChar char="•"/>
            </a:pPr>
            <a:r>
              <a:rPr lang="ru-RU" altLang="ru-RU" dirty="0">
                <a:solidFill>
                  <a:srgbClr val="000000"/>
                </a:solidFill>
                <a:latin typeface="Times New Roman" panose="02020603050405020304" pitchFamily="18" charset="0"/>
                <a:cs typeface="Times New Roman" panose="02020603050405020304" pitchFamily="18" charset="0"/>
              </a:rPr>
              <a:t>прилетают птицы</a:t>
            </a:r>
            <a:endParaRPr lang="ru-RU" altLang="ru-RU" dirty="0"/>
          </a:p>
          <a:p>
            <a:pPr>
              <a:buFontTx/>
              <a:buChar char="•"/>
            </a:pPr>
            <a:r>
              <a:rPr lang="ru-RU" altLang="ru-RU" dirty="0">
                <a:solidFill>
                  <a:srgbClr val="000000"/>
                </a:solidFill>
                <a:latin typeface="Times New Roman" panose="02020603050405020304" pitchFamily="18" charset="0"/>
                <a:cs typeface="Times New Roman" panose="02020603050405020304" pitchFamily="18" charset="0"/>
              </a:rPr>
              <a:t>пчелы производят мед </a:t>
            </a:r>
            <a:endParaRPr lang="ru-RU" altLang="ru-RU" dirty="0"/>
          </a:p>
        </p:txBody>
      </p:sp>
      <p:sp>
        <p:nvSpPr>
          <p:cNvPr id="5" name="Заголовок 3"/>
          <p:cNvSpPr txBox="1">
            <a:spLocks/>
          </p:cNvSpPr>
          <p:nvPr/>
        </p:nvSpPr>
        <p:spPr>
          <a:xfrm>
            <a:off x="5233792" y="332656"/>
            <a:ext cx="3910208" cy="841248"/>
          </a:xfrm>
          <a:prstGeom prst="rect">
            <a:avLst/>
          </a:prstGeom>
        </p:spPr>
        <p:txBody>
          <a:bodyPr anchor="ctr">
            <a:normAutofit fontScale="82500" lnSpcReduction="20000"/>
          </a:bodyPr>
          <a:lstStyle/>
          <a:p>
            <a:pPr fontAlgn="auto">
              <a:spcAft>
                <a:spcPts val="0"/>
              </a:spcAft>
              <a:defRPr/>
            </a:pPr>
            <a:r>
              <a:rPr lang="ru-RU" sz="3600" i="1" dirty="0">
                <a:latin typeface="Times New Roman" pitchFamily="18" charset="0"/>
                <a:ea typeface="Times New Roman" pitchFamily="18" charset="0"/>
              </a:rPr>
              <a:t>Алгоритмы в науке:</a:t>
            </a:r>
            <a:r>
              <a:rPr lang="ru-RU" sz="3600" dirty="0">
                <a:ea typeface="+mj-ea"/>
              </a:rPr>
              <a:t/>
            </a:r>
            <a:br>
              <a:rPr lang="ru-RU" sz="3600" dirty="0">
                <a:ea typeface="+mj-ea"/>
              </a:rPr>
            </a:br>
            <a:endParaRPr lang="ru-RU" sz="3600" cap="all" dirty="0">
              <a:solidFill>
                <a:schemeClr val="tx2"/>
              </a:solidFill>
              <a:effectLst>
                <a:reflection blurRad="12700" stA="48000" endA="300" endPos="55000" dir="5400000" sy="-90000" algn="bl" rotWithShape="0"/>
              </a:effectLst>
              <a:latin typeface="+mj-lt"/>
              <a:ea typeface="+mj-ea"/>
              <a:cs typeface="+mj-cs"/>
            </a:endParaRPr>
          </a:p>
        </p:txBody>
      </p:sp>
      <p:sp>
        <p:nvSpPr>
          <p:cNvPr id="6" name="Rectangle 4"/>
          <p:cNvSpPr>
            <a:spLocks noChangeArrowheads="1"/>
          </p:cNvSpPr>
          <p:nvPr/>
        </p:nvSpPr>
        <p:spPr bwMode="auto">
          <a:xfrm>
            <a:off x="4572000" y="1196975"/>
            <a:ext cx="4572000" cy="1754188"/>
          </a:xfrm>
          <a:prstGeom prst="rect">
            <a:avLst/>
          </a:prstGeom>
          <a:solidFill>
            <a:schemeClr val="accent3">
              <a:lumMod val="20000"/>
              <a:lumOff val="80000"/>
            </a:schemeClr>
          </a:solidFill>
          <a:ln w="9525">
            <a:solidFill>
              <a:schemeClr val="accent1"/>
            </a:solidFill>
            <a:miter lim="800000"/>
            <a:headEnd/>
            <a:tailEnd/>
          </a:ln>
          <a:effectLst/>
        </p:spPr>
        <p:txBody>
          <a:bodyPr anchor="ctr">
            <a:spAutoFit/>
          </a:bodyPr>
          <a:lstStyle/>
          <a:p>
            <a:pPr eaLnBrk="0" hangingPunct="0">
              <a:defRPr/>
            </a:pPr>
            <a:r>
              <a:rPr lang="ru-RU" dirty="0">
                <a:latin typeface="Times New Roman" pitchFamily="18" charset="0"/>
                <a:cs typeface="Times New Roman" pitchFamily="18" charset="0"/>
              </a:rPr>
              <a:t>В кибернетике, психологии и других науках разработаны эффективные алгоритмы: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распознавания ситуаций,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сбора и обработки информации,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оптимизации, </a:t>
            </a:r>
          </a:p>
          <a:p>
            <a:pPr marL="285750" indent="-285750" eaLnBrk="0" hangingPunct="0">
              <a:buFont typeface="Wingdings" panose="05000000000000000000" pitchFamily="2" charset="2"/>
              <a:buChar char="Ø"/>
              <a:defRPr/>
            </a:pPr>
            <a:r>
              <a:rPr lang="ru-RU" dirty="0">
                <a:latin typeface="Times New Roman" pitchFamily="18" charset="0"/>
                <a:cs typeface="Times New Roman" pitchFamily="18" charset="0"/>
              </a:rPr>
              <a:t>разрешения конфликтов и др. </a:t>
            </a:r>
            <a:endParaRPr lang="ru-RU" dirty="0">
              <a:latin typeface="Arial" charset="0"/>
              <a:cs typeface="Arial" charset="0"/>
            </a:endParaRPr>
          </a:p>
        </p:txBody>
      </p:sp>
      <p:sp>
        <p:nvSpPr>
          <p:cNvPr id="20486" name="Прямоугольник 5"/>
          <p:cNvSpPr>
            <a:spLocks noChangeArrowheads="1"/>
          </p:cNvSpPr>
          <p:nvPr/>
        </p:nvSpPr>
        <p:spPr bwMode="auto">
          <a:xfrm>
            <a:off x="3708400" y="3068638"/>
            <a:ext cx="5435600" cy="3416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400" dirty="0">
                <a:latin typeface="Times New Roman" panose="02020603050405020304" pitchFamily="18" charset="0"/>
                <a:cs typeface="Times New Roman" panose="02020603050405020304" pitchFamily="18" charset="0"/>
              </a:rPr>
              <a:t>Многие из этих алгоритмов могут быть сформулированы в такой форме, что каждый сможет их понять и непосредственно применять для решения своих житейских проблем. Другие алгоритмы более сложны: экспертные системы, тренажеры, обучающие игры и другие компьютерные программы.</a:t>
            </a:r>
            <a:endParaRPr lang="ru-RU" altLang="ru-RU" sz="2400" dirty="0"/>
          </a:p>
        </p:txBody>
      </p:sp>
      <p:pic>
        <p:nvPicPr>
          <p:cNvPr id="20487" name="Picture 7" descr="Круговоротводы.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388" y="4024313"/>
            <a:ext cx="3433762" cy="2357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488" name="Прямоугольник 8"/>
          <p:cNvSpPr>
            <a:spLocks noChangeArrowheads="1"/>
          </p:cNvSpPr>
          <p:nvPr/>
        </p:nvSpPr>
        <p:spPr bwMode="auto">
          <a:xfrm>
            <a:off x="1403350" y="3429000"/>
            <a:ext cx="1474788"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800" b="1">
                <a:latin typeface="Times New Roman" panose="02020603050405020304" pitchFamily="18" charset="0"/>
                <a:cs typeface="Times New Roman" panose="02020603050405020304" pitchFamily="18" charset="0"/>
              </a:rPr>
              <a:t>Пример</a:t>
            </a:r>
            <a:endParaRPr lang="ru-RU" altLang="ru-RU" sz="2800" b="1"/>
          </a:p>
        </p:txBody>
      </p:sp>
    </p:spTree>
    <p:extLst>
      <p:ext uri="{BB962C8B-B14F-4D97-AF65-F5344CB8AC3E}">
        <p14:creationId xmlns:p14="http://schemas.microsoft.com/office/powerpoint/2010/main" xmlns="" val="15782481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226611"/>
            <a:ext cx="6377940" cy="1293028"/>
          </a:xfrm>
        </p:spPr>
        <p:txBody>
          <a:bodyPr>
            <a:normAutofit/>
          </a:bodyPr>
          <a:lstStyle/>
          <a:p>
            <a:pPr eaLnBrk="1" fontAlgn="auto" hangingPunct="1">
              <a:spcAft>
                <a:spcPts val="0"/>
              </a:spcAft>
              <a:defRPr/>
            </a:pPr>
            <a:r>
              <a:rPr lang="ru-RU" i="1" dirty="0" smtClean="0"/>
              <a:t>Алгоритмы в быту: </a:t>
            </a:r>
            <a:r>
              <a:rPr lang="ru-RU" dirty="0" smtClean="0"/>
              <a:t/>
            </a:r>
            <a:br>
              <a:rPr lang="ru-RU" dirty="0" smtClean="0"/>
            </a:br>
            <a:endParaRPr lang="ru-RU" dirty="0"/>
          </a:p>
        </p:txBody>
      </p:sp>
      <p:sp>
        <p:nvSpPr>
          <p:cNvPr id="21507" name="Rectangle 4"/>
          <p:cNvSpPr>
            <a:spLocks noChangeArrowheads="1"/>
          </p:cNvSpPr>
          <p:nvPr/>
        </p:nvSpPr>
        <p:spPr bwMode="auto">
          <a:xfrm>
            <a:off x="323850" y="1196975"/>
            <a:ext cx="7848600" cy="4092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Tx/>
              <a:buChar char="•"/>
            </a:pPr>
            <a:r>
              <a:rPr lang="ru-RU" altLang="ru-RU" sz="2000" dirty="0">
                <a:solidFill>
                  <a:srgbClr val="000000"/>
                </a:solidFill>
                <a:latin typeface="Times New Roman" panose="02020603050405020304" pitchFamily="18" charset="0"/>
                <a:cs typeface="Times New Roman" panose="02020603050405020304" pitchFamily="18" charset="0"/>
              </a:rPr>
              <a:t>приготовление еды,</a:t>
            </a:r>
            <a:endParaRPr lang="ru-RU" altLang="ru-RU" sz="2000" dirty="0"/>
          </a:p>
          <a:p>
            <a:pPr>
              <a:buFontTx/>
              <a:buChar char="•"/>
            </a:pPr>
            <a:r>
              <a:rPr lang="ru-RU" altLang="ru-RU" sz="2000" dirty="0">
                <a:solidFill>
                  <a:srgbClr val="000000"/>
                </a:solidFill>
                <a:latin typeface="Times New Roman" panose="02020603050405020304" pitchFamily="18" charset="0"/>
                <a:cs typeface="Times New Roman" panose="02020603050405020304" pitchFamily="18" charset="0"/>
              </a:rPr>
              <a:t>чистка картофеля, </a:t>
            </a:r>
            <a:endParaRPr lang="ru-RU" altLang="ru-RU" sz="2000" dirty="0"/>
          </a:p>
          <a:p>
            <a:pPr>
              <a:buFontTx/>
              <a:buChar char="•"/>
            </a:pPr>
            <a:r>
              <a:rPr lang="ru-RU" altLang="ru-RU" sz="2000" dirty="0">
                <a:solidFill>
                  <a:srgbClr val="000000"/>
                </a:solidFill>
                <a:latin typeface="Times New Roman" panose="02020603050405020304" pitchFamily="18" charset="0"/>
                <a:cs typeface="Times New Roman" panose="02020603050405020304" pitchFamily="18" charset="0"/>
              </a:rPr>
              <a:t>мытье тарелок,</a:t>
            </a:r>
            <a:endParaRPr lang="ru-RU" altLang="ru-RU" sz="2000" dirty="0"/>
          </a:p>
          <a:p>
            <a:pPr>
              <a:buFontTx/>
              <a:buChar char="•"/>
            </a:pPr>
            <a:r>
              <a:rPr lang="ru-RU" altLang="ru-RU" sz="2000" dirty="0">
                <a:solidFill>
                  <a:srgbClr val="000000"/>
                </a:solidFill>
                <a:latin typeface="Times New Roman" panose="02020603050405020304" pitchFamily="18" charset="0"/>
                <a:cs typeface="Times New Roman" panose="02020603050405020304" pitchFamily="18" charset="0"/>
              </a:rPr>
              <a:t>включение бытовых приборов,</a:t>
            </a:r>
            <a:endParaRPr lang="ru-RU" altLang="ru-RU" sz="2000" dirty="0"/>
          </a:p>
          <a:p>
            <a:pPr>
              <a:buFontTx/>
              <a:buChar char="•"/>
            </a:pPr>
            <a:r>
              <a:rPr lang="ru-RU" altLang="ru-RU" sz="2000" dirty="0">
                <a:solidFill>
                  <a:srgbClr val="000000"/>
                </a:solidFill>
                <a:latin typeface="Times New Roman" panose="02020603050405020304" pitchFamily="18" charset="0"/>
                <a:cs typeface="Times New Roman" panose="02020603050405020304" pitchFamily="18" charset="0"/>
              </a:rPr>
              <a:t>подготовка к путешествию,</a:t>
            </a:r>
            <a:endParaRPr lang="ru-RU" altLang="ru-RU" sz="2000" dirty="0"/>
          </a:p>
          <a:p>
            <a:pPr>
              <a:buFontTx/>
              <a:buChar char="•"/>
            </a:pPr>
            <a:r>
              <a:rPr lang="ru-RU" altLang="ru-RU" sz="2000" dirty="0">
                <a:solidFill>
                  <a:srgbClr val="000000"/>
                </a:solidFill>
                <a:latin typeface="Times New Roman" panose="02020603050405020304" pitchFamily="18" charset="0"/>
                <a:cs typeface="Times New Roman" panose="02020603050405020304" pitchFamily="18" charset="0"/>
              </a:rPr>
              <a:t>затачивание карандашей,</a:t>
            </a:r>
            <a:endParaRPr lang="ru-RU" altLang="ru-RU" sz="2000" dirty="0"/>
          </a:p>
          <a:p>
            <a:pPr>
              <a:buFontTx/>
              <a:buChar char="•"/>
            </a:pPr>
            <a:r>
              <a:rPr lang="ru-RU" altLang="ru-RU" sz="2000" dirty="0">
                <a:latin typeface="Times New Roman" panose="02020603050405020304" pitchFamily="18" charset="0"/>
                <a:cs typeface="Times New Roman" panose="02020603050405020304" pitchFamily="18" charset="0"/>
              </a:rPr>
              <a:t>прополка грядки, огорода, </a:t>
            </a:r>
            <a:endParaRPr lang="ru-RU" altLang="ru-RU" sz="2000" dirty="0"/>
          </a:p>
          <a:p>
            <a:pPr>
              <a:buFontTx/>
              <a:buChar char="•"/>
            </a:pPr>
            <a:r>
              <a:rPr lang="ru-RU" altLang="ru-RU" sz="2000" dirty="0">
                <a:latin typeface="Times New Roman" panose="02020603050405020304" pitchFamily="18" charset="0"/>
                <a:cs typeface="Times New Roman" panose="02020603050405020304" pitchFamily="18" charset="0"/>
              </a:rPr>
              <a:t>посадка растений</a:t>
            </a:r>
            <a:endParaRPr lang="ru-RU" altLang="ru-RU" sz="2000" dirty="0">
              <a:cs typeface="Times New Roman" panose="02020603050405020304" pitchFamily="18" charset="0"/>
            </a:endParaRPr>
          </a:p>
          <a:p>
            <a:r>
              <a:rPr lang="ru-RU" altLang="ru-RU" sz="2000" dirty="0">
                <a:cs typeface="Times New Roman" panose="02020603050405020304" pitchFamily="18" charset="0"/>
              </a:rPr>
              <a:t>алгоритм пользования автоматической междугородной телефонной связью: </a:t>
            </a:r>
            <a:br>
              <a:rPr lang="ru-RU" altLang="ru-RU" sz="2000" dirty="0">
                <a:cs typeface="Times New Roman" panose="02020603050405020304" pitchFamily="18" charset="0"/>
              </a:rPr>
            </a:br>
            <a:r>
              <a:rPr lang="ru-RU" altLang="ru-RU" sz="2000" dirty="0">
                <a:cs typeface="Times New Roman" panose="02020603050405020304" pitchFamily="18" charset="0"/>
              </a:rPr>
              <a:t>    1.Наберите цифру 8 и дождитесь непрерывного гудка. </a:t>
            </a:r>
            <a:br>
              <a:rPr lang="ru-RU" altLang="ru-RU" sz="2000" dirty="0">
                <a:cs typeface="Times New Roman" panose="02020603050405020304" pitchFamily="18" charset="0"/>
              </a:rPr>
            </a:br>
            <a:r>
              <a:rPr lang="ru-RU" altLang="ru-RU" sz="2000" dirty="0">
                <a:cs typeface="Times New Roman" panose="02020603050405020304" pitchFamily="18" charset="0"/>
              </a:rPr>
              <a:t>    2.Наберите код вызываемого города. </a:t>
            </a:r>
            <a:br>
              <a:rPr lang="ru-RU" altLang="ru-RU" sz="2000" dirty="0">
                <a:cs typeface="Times New Roman" panose="02020603050405020304" pitchFamily="18" charset="0"/>
              </a:rPr>
            </a:br>
            <a:r>
              <a:rPr lang="ru-RU" altLang="ru-RU" sz="2000" dirty="0">
                <a:cs typeface="Times New Roman" panose="02020603050405020304" pitchFamily="18" charset="0"/>
              </a:rPr>
              <a:t>    3.Наберите номер телефона вызываемого абонента.     </a:t>
            </a:r>
            <a:r>
              <a:rPr lang="ru-RU" altLang="ru-RU" sz="2000" dirty="0"/>
              <a:t> </a:t>
            </a:r>
          </a:p>
        </p:txBody>
      </p:sp>
      <p:pic>
        <p:nvPicPr>
          <p:cNvPr id="21508" name="Picture 7"/>
          <p:cNvPicPr>
            <a:picLocks noChangeAspect="1" noChangeArrowheads="1"/>
          </p:cNvPicPr>
          <p:nvPr/>
        </p:nvPicPr>
        <p:blipFill>
          <a:blip r:embed="rId2">
            <a:extLst>
              <a:ext uri="{28A0092B-C50C-407E-A947-70E740481C1C}">
                <a14:useLocalDpi xmlns:a14="http://schemas.microsoft.com/office/drawing/2010/main" xmlns="" val="0"/>
              </a:ext>
            </a:extLst>
          </a:blip>
          <a:srcRect l="49091" t="46220" r="24709" b="21355"/>
          <a:stretch>
            <a:fillRect/>
          </a:stretch>
        </p:blipFill>
        <p:spPr bwMode="auto">
          <a:xfrm>
            <a:off x="5076825" y="981075"/>
            <a:ext cx="3382963" cy="2454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8967476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7744" y="291742"/>
            <a:ext cx="6377940" cy="1293028"/>
          </a:xfrm>
        </p:spPr>
        <p:txBody>
          <a:bodyPr>
            <a:normAutofit fontScale="90000"/>
          </a:bodyPr>
          <a:lstStyle/>
          <a:p>
            <a:pPr eaLnBrk="1" fontAlgn="auto" hangingPunct="1">
              <a:spcAft>
                <a:spcPts val="0"/>
              </a:spcAft>
              <a:defRPr/>
            </a:pPr>
            <a:r>
              <a:rPr lang="ru-RU" dirty="0" smtClean="0">
                <a:effectLst>
                  <a:glow rad="101600">
                    <a:schemeClr val="bg1">
                      <a:alpha val="60000"/>
                    </a:schemeClr>
                  </a:glow>
                </a:effectLst>
              </a:rPr>
              <a:t>Алгоритмы в нашей повседневной жизни:</a:t>
            </a:r>
            <a:br>
              <a:rPr lang="ru-RU" dirty="0" smtClean="0">
                <a:effectLst>
                  <a:glow rad="101600">
                    <a:schemeClr val="bg1">
                      <a:alpha val="60000"/>
                    </a:schemeClr>
                  </a:glow>
                </a:effectLst>
              </a:rPr>
            </a:br>
            <a:endParaRPr lang="ru-RU" dirty="0">
              <a:effectLst>
                <a:glow rad="101600">
                  <a:schemeClr val="bg1">
                    <a:alpha val="60000"/>
                  </a:schemeClr>
                </a:glow>
              </a:effectLst>
            </a:endParaRPr>
          </a:p>
        </p:txBody>
      </p:sp>
      <p:sp>
        <p:nvSpPr>
          <p:cNvPr id="22531" name="Rectangle 2"/>
          <p:cNvSpPr>
            <a:spLocks noChangeArrowheads="1"/>
          </p:cNvSpPr>
          <p:nvPr/>
        </p:nvSpPr>
        <p:spPr bwMode="auto">
          <a:xfrm>
            <a:off x="0" y="1484313"/>
            <a:ext cx="3851275"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Tx/>
              <a:buChar char="•"/>
            </a:pPr>
            <a:r>
              <a:rPr lang="ru-RU" altLang="ru-RU" sz="2000" dirty="0">
                <a:latin typeface="Times New Roman" panose="02020603050405020304" pitchFamily="18" charset="0"/>
                <a:cs typeface="Times New Roman" panose="02020603050405020304" pitchFamily="18" charset="0"/>
              </a:rPr>
              <a:t>сборы в школу,</a:t>
            </a:r>
            <a:endParaRPr lang="ru-RU" altLang="ru-RU" sz="2000" dirty="0"/>
          </a:p>
          <a:p>
            <a:pPr>
              <a:buFontTx/>
              <a:buChar char="•"/>
            </a:pPr>
            <a:r>
              <a:rPr lang="ru-RU" altLang="ru-RU" sz="2000" dirty="0">
                <a:latin typeface="Times New Roman" panose="02020603050405020304" pitchFamily="18" charset="0"/>
                <a:cs typeface="Times New Roman" panose="02020603050405020304" pitchFamily="18" charset="0"/>
              </a:rPr>
              <a:t>чистка зубов,</a:t>
            </a:r>
            <a:endParaRPr lang="ru-RU" altLang="ru-RU" sz="2000" dirty="0"/>
          </a:p>
          <a:p>
            <a:pPr>
              <a:buFontTx/>
              <a:buChar char="•"/>
            </a:pPr>
            <a:r>
              <a:rPr lang="ru-RU" altLang="ru-RU" sz="2000" dirty="0">
                <a:latin typeface="Times New Roman" panose="02020603050405020304" pitchFamily="18" charset="0"/>
                <a:cs typeface="Times New Roman" panose="02020603050405020304" pitchFamily="18" charset="0"/>
              </a:rPr>
              <a:t>выполнение домашнего задания,</a:t>
            </a:r>
            <a:endParaRPr lang="ru-RU" altLang="ru-RU" sz="2000" dirty="0"/>
          </a:p>
          <a:p>
            <a:endParaRPr lang="ru-RU" altLang="ru-RU" sz="2000" dirty="0"/>
          </a:p>
        </p:txBody>
      </p:sp>
      <p:pic>
        <p:nvPicPr>
          <p:cNvPr id="22532" name="Рисунок 5" descr="perehod_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659563" y="1196975"/>
            <a:ext cx="2124075" cy="1247775"/>
          </a:xfrm>
          <a:prstGeom prst="rect">
            <a:avLst/>
          </a:prstGeom>
          <a:noFill/>
          <a:ln w="38100">
            <a:solidFill>
              <a:srgbClr val="714B25"/>
            </a:solidFill>
            <a:miter lim="800000"/>
            <a:headEnd/>
            <a:tailEnd/>
          </a:ln>
          <a:extLst>
            <a:ext uri="{909E8E84-426E-40DD-AFC4-6F175D3DCCD1}">
              <a14:hiddenFill xmlns:a14="http://schemas.microsoft.com/office/drawing/2010/main" xmlns="">
                <a:solidFill>
                  <a:srgbClr val="FFFFFF"/>
                </a:solidFill>
              </a14:hiddenFill>
            </a:ext>
          </a:extLst>
        </p:spPr>
      </p:pic>
      <p:sp>
        <p:nvSpPr>
          <p:cNvPr id="22533" name="Rectangle 3"/>
          <p:cNvSpPr>
            <a:spLocks noChangeArrowheads="1"/>
          </p:cNvSpPr>
          <p:nvPr/>
        </p:nvSpPr>
        <p:spPr bwMode="auto">
          <a:xfrm>
            <a:off x="0" y="2565400"/>
            <a:ext cx="5219700" cy="3476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 typeface="Arial" panose="020B0604020202020204" pitchFamily="34" charset="0"/>
              <a:buChar char="•"/>
            </a:pPr>
            <a:r>
              <a:rPr lang="ru-RU" altLang="ru-RU" sz="2000" dirty="0">
                <a:latin typeface="Times New Roman" panose="02020603050405020304" pitchFamily="18" charset="0"/>
                <a:cs typeface="Times New Roman" panose="02020603050405020304" pitchFamily="18" charset="0"/>
              </a:rPr>
              <a:t>пришивание пуговицы,</a:t>
            </a:r>
            <a:endParaRPr lang="ru-RU" altLang="ru-RU" sz="2000" dirty="0"/>
          </a:p>
          <a:p>
            <a:pPr>
              <a:buFontTx/>
              <a:buChar char="•"/>
            </a:pPr>
            <a:r>
              <a:rPr lang="ru-RU" altLang="ru-RU" sz="2000" dirty="0">
                <a:latin typeface="Times New Roman" panose="02020603050405020304" pitchFamily="18" charset="0"/>
                <a:cs typeface="Times New Roman" panose="02020603050405020304" pitchFamily="18" charset="0"/>
              </a:rPr>
              <a:t>уборка дома </a:t>
            </a:r>
            <a:endParaRPr lang="ru-RU" altLang="ru-RU" sz="2000" dirty="0"/>
          </a:p>
          <a:p>
            <a:pPr>
              <a:buFontTx/>
              <a:buChar char="•"/>
            </a:pPr>
            <a:r>
              <a:rPr lang="ru-RU" altLang="ru-RU" sz="2000" dirty="0">
                <a:latin typeface="Times New Roman" panose="02020603050405020304" pitchFamily="18" charset="0"/>
                <a:cs typeface="Times New Roman" panose="02020603050405020304" pitchFamily="18" charset="0"/>
              </a:rPr>
              <a:t>правила перехода через улицу.</a:t>
            </a:r>
            <a:endParaRPr lang="ru-RU" altLang="ru-RU" sz="2000" dirty="0"/>
          </a:p>
          <a:p>
            <a:pPr>
              <a:buFontTx/>
              <a:buChar char="•"/>
            </a:pPr>
            <a:r>
              <a:rPr lang="ru-RU" altLang="ru-RU" sz="2000" dirty="0">
                <a:solidFill>
                  <a:srgbClr val="333333"/>
                </a:solidFill>
                <a:latin typeface="Times New Roman" panose="02020603050405020304" pitchFamily="18" charset="0"/>
                <a:cs typeface="Times New Roman" panose="02020603050405020304" pitchFamily="18" charset="0"/>
              </a:rPr>
              <a:t>алгоритмы из школьной жизни</a:t>
            </a:r>
            <a:endParaRPr lang="ru-RU" altLang="ru-RU" sz="2000" dirty="0"/>
          </a:p>
          <a:p>
            <a:pPr lvl="1" indent="0">
              <a:buFont typeface="Symbol" panose="05050102010706020507" pitchFamily="18" charset="2"/>
              <a:buChar char=""/>
            </a:pPr>
            <a:r>
              <a:rPr lang="ru-RU" altLang="ru-RU" sz="2000" dirty="0">
                <a:solidFill>
                  <a:srgbClr val="333333"/>
                </a:solidFill>
                <a:latin typeface="Times New Roman" panose="02020603050405020304" pitchFamily="18" charset="0"/>
                <a:cs typeface="Times New Roman" panose="02020603050405020304" pitchFamily="18" charset="0"/>
              </a:rPr>
              <a:t>расписание уроков</a:t>
            </a:r>
            <a:endParaRPr lang="ru-RU" altLang="ru-RU" sz="2000" dirty="0"/>
          </a:p>
          <a:p>
            <a:pPr lvl="1" indent="0">
              <a:buFont typeface="Symbol" panose="05050102010706020507" pitchFamily="18" charset="2"/>
              <a:buChar char=""/>
            </a:pPr>
            <a:r>
              <a:rPr lang="ru-RU" altLang="ru-RU" sz="2000" dirty="0">
                <a:solidFill>
                  <a:srgbClr val="333333"/>
                </a:solidFill>
                <a:latin typeface="Times New Roman" panose="02020603050405020304" pitchFamily="18" charset="0"/>
                <a:cs typeface="Times New Roman" panose="02020603050405020304" pitchFamily="18" charset="0"/>
              </a:rPr>
              <a:t>график подачи звонков</a:t>
            </a:r>
            <a:endParaRPr lang="ru-RU" altLang="ru-RU" sz="2000" dirty="0"/>
          </a:p>
          <a:p>
            <a:pPr lvl="1" indent="0">
              <a:buFont typeface="Symbol" panose="05050102010706020507" pitchFamily="18" charset="2"/>
              <a:buChar char=""/>
            </a:pPr>
            <a:r>
              <a:rPr lang="ru-RU" altLang="ru-RU" sz="2000" dirty="0">
                <a:solidFill>
                  <a:srgbClr val="333333"/>
                </a:solidFill>
                <a:latin typeface="Times New Roman" panose="02020603050405020304" pitchFamily="18" charset="0"/>
                <a:cs typeface="Times New Roman" panose="02020603050405020304" pitchFamily="18" charset="0"/>
              </a:rPr>
              <a:t>расписание кружков</a:t>
            </a:r>
            <a:endParaRPr lang="ru-RU" altLang="ru-RU" sz="2000" dirty="0"/>
          </a:p>
          <a:p>
            <a:r>
              <a:rPr lang="ru-RU" altLang="ru-RU" sz="2000" dirty="0">
                <a:solidFill>
                  <a:srgbClr val="333333"/>
                </a:solidFill>
                <a:latin typeface="Times New Roman" panose="02020603050405020304" pitchFamily="18" charset="0"/>
                <a:cs typeface="Times New Roman" panose="02020603050405020304" pitchFamily="18" charset="0"/>
              </a:rPr>
              <a:t>Учебные алгоритмы</a:t>
            </a:r>
            <a:endParaRPr lang="ru-RU" altLang="ru-RU" sz="2000" dirty="0"/>
          </a:p>
          <a:p>
            <a:pPr lvl="1" indent="0">
              <a:buFont typeface="Symbol" panose="05050102010706020507" pitchFamily="18" charset="2"/>
              <a:buChar char=""/>
            </a:pPr>
            <a:r>
              <a:rPr lang="ru-RU" altLang="ru-RU" sz="2000" dirty="0">
                <a:solidFill>
                  <a:srgbClr val="333333"/>
                </a:solidFill>
                <a:latin typeface="Times New Roman" panose="02020603050405020304" pitchFamily="18" charset="0"/>
                <a:cs typeface="Times New Roman" panose="02020603050405020304" pitchFamily="18" charset="0"/>
              </a:rPr>
              <a:t>как писать изложение, диктант</a:t>
            </a:r>
            <a:endParaRPr lang="ru-RU" altLang="ru-RU" sz="2000" dirty="0"/>
          </a:p>
          <a:p>
            <a:pPr lvl="1" indent="0">
              <a:buFont typeface="Symbol" panose="05050102010706020507" pitchFamily="18" charset="2"/>
              <a:buChar char=""/>
            </a:pPr>
            <a:r>
              <a:rPr lang="ru-RU" altLang="ru-RU" sz="2000" dirty="0">
                <a:solidFill>
                  <a:srgbClr val="333333"/>
                </a:solidFill>
                <a:latin typeface="Times New Roman" panose="02020603050405020304" pitchFamily="18" charset="0"/>
                <a:cs typeface="Times New Roman" panose="02020603050405020304" pitchFamily="18" charset="0"/>
              </a:rPr>
              <a:t>как выучить стихотворение </a:t>
            </a:r>
            <a:endParaRPr lang="ru-RU" altLang="ru-RU" sz="2000" dirty="0"/>
          </a:p>
          <a:p>
            <a:pPr lvl="1" indent="0">
              <a:buFont typeface="Symbol" panose="05050102010706020507" pitchFamily="18" charset="2"/>
              <a:buChar char=""/>
            </a:pPr>
            <a:r>
              <a:rPr lang="ru-RU" altLang="ru-RU" sz="2000" dirty="0">
                <a:solidFill>
                  <a:srgbClr val="333333"/>
                </a:solidFill>
                <a:latin typeface="Times New Roman" panose="02020603050405020304" pitchFamily="18" charset="0"/>
                <a:cs typeface="Times New Roman" panose="02020603050405020304" pitchFamily="18" charset="0"/>
              </a:rPr>
              <a:t>как решать задачи по математике</a:t>
            </a:r>
            <a:endParaRPr lang="ru-RU" altLang="ru-RU" sz="2000" dirty="0"/>
          </a:p>
        </p:txBody>
      </p:sp>
      <p:pic>
        <p:nvPicPr>
          <p:cNvPr id="22534" name="Picture 4" descr="picter6"/>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14069" y="4662488"/>
            <a:ext cx="4252912" cy="172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5" name="Picture 8"/>
          <p:cNvPicPr>
            <a:picLocks noChangeAspect="1" noChangeArrowheads="1"/>
          </p:cNvPicPr>
          <p:nvPr/>
        </p:nvPicPr>
        <p:blipFill>
          <a:blip r:embed="rId4">
            <a:extLst>
              <a:ext uri="{28A0092B-C50C-407E-A947-70E740481C1C}">
                <a14:useLocalDpi xmlns:a14="http://schemas.microsoft.com/office/drawing/2010/main" xmlns="" val="0"/>
              </a:ext>
            </a:extLst>
          </a:blip>
          <a:srcRect l="28418" t="34880" r="30238" b="22279"/>
          <a:stretch>
            <a:fillRect/>
          </a:stretch>
        </p:blipFill>
        <p:spPr bwMode="auto">
          <a:xfrm>
            <a:off x="5219700" y="2665857"/>
            <a:ext cx="3257550" cy="1976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6" name="Прямоугольник 8"/>
          <p:cNvSpPr>
            <a:spLocks noChangeArrowheads="1"/>
          </p:cNvSpPr>
          <p:nvPr/>
        </p:nvSpPr>
        <p:spPr bwMode="auto">
          <a:xfrm>
            <a:off x="4716463" y="1341438"/>
            <a:ext cx="1755775" cy="522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800" b="1">
                <a:latin typeface="Times New Roman" panose="02020603050405020304" pitchFamily="18" charset="0"/>
                <a:cs typeface="Times New Roman" panose="02020603050405020304" pitchFamily="18" charset="0"/>
              </a:rPr>
              <a:t>Примеры</a:t>
            </a:r>
            <a:endParaRPr lang="ru-RU" altLang="ru-RU" sz="2800" b="1"/>
          </a:p>
        </p:txBody>
      </p:sp>
    </p:spTree>
    <p:extLst>
      <p:ext uri="{BB962C8B-B14F-4D97-AF65-F5344CB8AC3E}">
        <p14:creationId xmlns:p14="http://schemas.microsoft.com/office/powerpoint/2010/main" xmlns="" val="194240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24015" y="-157205"/>
            <a:ext cx="7166656" cy="1407384"/>
          </a:xfrm>
        </p:spPr>
        <p:txBody>
          <a:bodyPr>
            <a:normAutofit/>
          </a:bodyPr>
          <a:lstStyle/>
          <a:p>
            <a:pPr eaLnBrk="1" fontAlgn="auto" hangingPunct="1">
              <a:spcAft>
                <a:spcPts val="0"/>
              </a:spcAft>
              <a:defRPr/>
            </a:pPr>
            <a:r>
              <a:rPr lang="ru-RU" dirty="0" smtClean="0">
                <a:effectLst>
                  <a:glow rad="254000">
                    <a:schemeClr val="bg1">
                      <a:alpha val="60000"/>
                    </a:schemeClr>
                  </a:glow>
                </a:effectLst>
              </a:rPr>
              <a:t>Алгоритмы в литературе:</a:t>
            </a:r>
            <a:br>
              <a:rPr lang="ru-RU" dirty="0" smtClean="0">
                <a:effectLst>
                  <a:glow rad="254000">
                    <a:schemeClr val="bg1">
                      <a:alpha val="60000"/>
                    </a:schemeClr>
                  </a:glow>
                </a:effectLst>
              </a:rPr>
            </a:br>
            <a:endParaRPr lang="ru-RU" dirty="0">
              <a:effectLst>
                <a:glow rad="254000">
                  <a:schemeClr val="bg1">
                    <a:alpha val="60000"/>
                  </a:schemeClr>
                </a:glow>
              </a:effectLst>
            </a:endParaRPr>
          </a:p>
        </p:txBody>
      </p:sp>
      <p:sp>
        <p:nvSpPr>
          <p:cNvPr id="25603" name="Rectangle 1"/>
          <p:cNvSpPr>
            <a:spLocks noChangeArrowheads="1"/>
          </p:cNvSpPr>
          <p:nvPr/>
        </p:nvSpPr>
        <p:spPr bwMode="auto">
          <a:xfrm>
            <a:off x="179388" y="836613"/>
            <a:ext cx="4464050" cy="461962"/>
          </a:xfrm>
          <a:prstGeom prst="rect">
            <a:avLst/>
          </a:prstGeom>
          <a:solidFill>
            <a:schemeClr val="accent2">
              <a:lumMod val="40000"/>
              <a:lumOff val="60000"/>
            </a:schemeClr>
          </a:solidFill>
          <a:ln w="9525">
            <a:solidFill>
              <a:schemeClr val="accent2">
                <a:lumMod val="75000"/>
              </a:schemeClr>
            </a:solidFill>
            <a:miter lim="800000"/>
            <a:headEnd/>
            <a:tailEnd/>
          </a:ln>
        </p:spPr>
        <p:txBody>
          <a:bodyPr anchor="ctr">
            <a:spAutoFit/>
          </a:bodyPr>
          <a:lstStyle/>
          <a:p>
            <a:pPr eaLnBrk="0" hangingPunct="0">
              <a:defRPr/>
            </a:pPr>
            <a:r>
              <a:rPr lang="ru-RU" sz="2400" b="1" i="1" dirty="0">
                <a:latin typeface="Times New Roman" pitchFamily="18" charset="0"/>
                <a:cs typeface="Times New Roman" pitchFamily="18" charset="0"/>
              </a:rPr>
              <a:t>Алгоритмы в пословицах:</a:t>
            </a:r>
          </a:p>
        </p:txBody>
      </p:sp>
      <p:sp>
        <p:nvSpPr>
          <p:cNvPr id="25605" name="Rectangle 3"/>
          <p:cNvSpPr>
            <a:spLocks noChangeArrowheads="1"/>
          </p:cNvSpPr>
          <p:nvPr/>
        </p:nvSpPr>
        <p:spPr bwMode="auto">
          <a:xfrm>
            <a:off x="179388" y="1341438"/>
            <a:ext cx="4464050" cy="1938337"/>
          </a:xfrm>
          <a:prstGeom prst="rect">
            <a:avLst/>
          </a:prstGeom>
          <a:solidFill>
            <a:schemeClr val="accent3">
              <a:lumMod val="20000"/>
              <a:lumOff val="80000"/>
            </a:schemeClr>
          </a:solidFill>
          <a:ln w="9525">
            <a:solidFill>
              <a:schemeClr val="accent2">
                <a:lumMod val="75000"/>
              </a:schemeClr>
            </a:solidFill>
            <a:miter lim="800000"/>
            <a:headEnd/>
            <a:tailEnd/>
          </a:ln>
        </p:spPr>
        <p:txBody>
          <a:bodyPr anchor="ctr">
            <a:spAutoFit/>
          </a:bodyPr>
          <a:lstStyle/>
          <a:p>
            <a:pPr eaLnBrk="0" hangingPunct="0">
              <a:buFontTx/>
              <a:buChar char="•"/>
              <a:defRPr/>
            </a:pPr>
            <a:r>
              <a:rPr lang="ru-RU" sz="2000" dirty="0">
                <a:latin typeface="Times New Roman" pitchFamily="18" charset="0"/>
                <a:cs typeface="Times New Roman" pitchFamily="18" charset="0"/>
              </a:rPr>
              <a:t>Тише едешь, дольше будешь.</a:t>
            </a:r>
            <a:endParaRPr lang="ru-RU" sz="2000" dirty="0">
              <a:latin typeface="Arial" charset="0"/>
              <a:cs typeface="Arial" charset="0"/>
            </a:endParaRPr>
          </a:p>
          <a:p>
            <a:pPr eaLnBrk="0" hangingPunct="0">
              <a:buFontTx/>
              <a:buChar char="•"/>
              <a:defRPr/>
            </a:pPr>
            <a:r>
              <a:rPr lang="ru-RU" sz="2000" dirty="0">
                <a:latin typeface="Times New Roman" pitchFamily="18" charset="0"/>
                <a:cs typeface="Times New Roman" pitchFamily="18" charset="0"/>
              </a:rPr>
              <a:t>Хочешь, есть пироги, не сиди на печи.</a:t>
            </a:r>
            <a:endParaRPr lang="ru-RU" sz="2000" dirty="0">
              <a:latin typeface="Arial" charset="0"/>
              <a:cs typeface="Arial" charset="0"/>
            </a:endParaRPr>
          </a:p>
          <a:p>
            <a:pPr eaLnBrk="0" hangingPunct="0">
              <a:buFontTx/>
              <a:buChar char="•"/>
              <a:defRPr/>
            </a:pPr>
            <a:r>
              <a:rPr lang="ru-RU" sz="2000" dirty="0">
                <a:latin typeface="Times New Roman" pitchFamily="18" charset="0"/>
                <a:cs typeface="Times New Roman" pitchFamily="18" charset="0"/>
              </a:rPr>
              <a:t>Болен лечись, а здоров берегись. </a:t>
            </a:r>
          </a:p>
          <a:p>
            <a:pPr eaLnBrk="0" hangingPunct="0">
              <a:buFontTx/>
              <a:buChar char="•"/>
              <a:defRPr/>
            </a:pPr>
            <a:r>
              <a:rPr lang="ru-RU" sz="2000" dirty="0">
                <a:latin typeface="Times New Roman" pitchFamily="18" charset="0"/>
                <a:cs typeface="Times New Roman" pitchFamily="18" charset="0"/>
              </a:rPr>
              <a:t>Готовь сани летом, а телегу зимой.</a:t>
            </a:r>
          </a:p>
          <a:p>
            <a:pPr eaLnBrk="0" hangingPunct="0">
              <a:buFontTx/>
              <a:buChar char="•"/>
              <a:defRPr/>
            </a:pPr>
            <a:r>
              <a:rPr lang="ru-RU" sz="2000" dirty="0">
                <a:latin typeface="Times New Roman" pitchFamily="18" charset="0"/>
                <a:cs typeface="Times New Roman" pitchFamily="18" charset="0"/>
              </a:rPr>
              <a:t>Книги читать скуки не знать</a:t>
            </a:r>
          </a:p>
          <a:p>
            <a:pPr eaLnBrk="0" hangingPunct="0">
              <a:buFont typeface="Arial" pitchFamily="34" charset="0"/>
              <a:buChar char="•"/>
              <a:defRPr/>
            </a:pPr>
            <a:r>
              <a:rPr lang="ru-RU" sz="2000" dirty="0">
                <a:latin typeface="Times New Roman" pitchFamily="18" charset="0"/>
                <a:cs typeface="Times New Roman" pitchFamily="18" charset="0"/>
              </a:rPr>
              <a:t>Семь раз отмерь, один раз отрешь </a:t>
            </a:r>
            <a:endParaRPr lang="ru-RU" sz="2000" dirty="0">
              <a:latin typeface="Arial" charset="0"/>
              <a:cs typeface="Arial" charset="0"/>
            </a:endParaRPr>
          </a:p>
        </p:txBody>
      </p:sp>
      <p:sp>
        <p:nvSpPr>
          <p:cNvPr id="25609" name="Rectangle 7"/>
          <p:cNvSpPr>
            <a:spLocks noChangeArrowheads="1"/>
          </p:cNvSpPr>
          <p:nvPr/>
        </p:nvSpPr>
        <p:spPr bwMode="auto">
          <a:xfrm>
            <a:off x="179388" y="4005263"/>
            <a:ext cx="3168650" cy="2554287"/>
          </a:xfrm>
          <a:prstGeom prst="rect">
            <a:avLst/>
          </a:prstGeom>
          <a:solidFill>
            <a:schemeClr val="accent3">
              <a:lumMod val="20000"/>
              <a:lumOff val="80000"/>
            </a:schemeClr>
          </a:solidFill>
          <a:ln w="9525">
            <a:solidFill>
              <a:schemeClr val="accent2">
                <a:lumMod val="75000"/>
              </a:schemeClr>
            </a:solidFill>
            <a:miter lim="800000"/>
            <a:headEnd/>
            <a:tailEnd/>
          </a:ln>
        </p:spPr>
        <p:txBody>
          <a:bodyPr anchor="ctr">
            <a:spAutoFit/>
          </a:bodyPr>
          <a:lstStyle/>
          <a:p>
            <a:pPr eaLnBrk="0" hangingPunct="0">
              <a:buFontTx/>
              <a:buChar char="•"/>
              <a:defRPr/>
            </a:pPr>
            <a:r>
              <a:rPr lang="ru-RU" sz="2000" dirty="0">
                <a:solidFill>
                  <a:srgbClr val="000000"/>
                </a:solidFill>
                <a:latin typeface="Times New Roman" pitchFamily="18" charset="0"/>
                <a:cs typeface="Times New Roman" pitchFamily="18" charset="0"/>
              </a:rPr>
              <a:t>в песнях повторяются припевы,</a:t>
            </a:r>
            <a:endParaRPr lang="ru-RU" sz="2000" dirty="0">
              <a:latin typeface="Arial" charset="0"/>
              <a:cs typeface="Arial" charset="0"/>
            </a:endParaRPr>
          </a:p>
          <a:p>
            <a:pPr eaLnBrk="0" hangingPunct="0">
              <a:buFontTx/>
              <a:buChar char="•"/>
              <a:defRPr/>
            </a:pPr>
            <a:r>
              <a:rPr lang="ru-RU" sz="2000" dirty="0">
                <a:latin typeface="Times New Roman" pitchFamily="18" charset="0"/>
                <a:cs typeface="Times New Roman" pitchFamily="18" charset="0"/>
              </a:rPr>
              <a:t>Песня из фильма </a:t>
            </a:r>
            <a:r>
              <a:rPr lang="ru-RU" sz="2000" dirty="0">
                <a:latin typeface="Arial" charset="0"/>
                <a:cs typeface="Times New Roman" pitchFamily="18" charset="0"/>
              </a:rPr>
              <a:t>«</a:t>
            </a:r>
            <a:r>
              <a:rPr lang="ru-RU" sz="2000" dirty="0">
                <a:latin typeface="Times New Roman" pitchFamily="18" charset="0"/>
                <a:cs typeface="Times New Roman" pitchFamily="18" charset="0"/>
              </a:rPr>
              <a:t>Золотой ключик</a:t>
            </a:r>
            <a:r>
              <a:rPr lang="ru-RU" sz="2000" dirty="0">
                <a:latin typeface="Arial" charset="0"/>
                <a:cs typeface="Times New Roman" pitchFamily="18" charset="0"/>
              </a:rPr>
              <a:t>»</a:t>
            </a:r>
            <a:endParaRPr lang="ru-RU" sz="2000" dirty="0">
              <a:latin typeface="Arial" charset="0"/>
              <a:cs typeface="Arial" charset="0"/>
            </a:endParaRPr>
          </a:p>
          <a:p>
            <a:pPr eaLnBrk="0" hangingPunct="0">
              <a:defRPr/>
            </a:pPr>
            <a:r>
              <a:rPr lang="ru-RU" sz="2000" dirty="0">
                <a:latin typeface="Arial" charset="0"/>
                <a:cs typeface="Times New Roman" pitchFamily="18" charset="0"/>
              </a:rPr>
              <a:t>«</a:t>
            </a:r>
            <a:r>
              <a:rPr lang="ru-RU" sz="2000" dirty="0">
                <a:latin typeface="Times New Roman" pitchFamily="18" charset="0"/>
                <a:cs typeface="Times New Roman" pitchFamily="18" charset="0"/>
              </a:rPr>
              <a:t>Если с другом вышел в путь</a:t>
            </a:r>
            <a:r>
              <a:rPr lang="ru-RU" sz="2000" dirty="0">
                <a:latin typeface="Arial" charset="0"/>
                <a:cs typeface="Times New Roman" pitchFamily="18" charset="0"/>
              </a:rPr>
              <a:t>»</a:t>
            </a:r>
            <a:r>
              <a:rPr lang="ru-RU" sz="2000" dirty="0">
                <a:latin typeface="Times New Roman" pitchFamily="18" charset="0"/>
                <a:cs typeface="Times New Roman" pitchFamily="18" charset="0"/>
              </a:rPr>
              <a:t> Если с другом вышел в путь То веселей дорога Все </a:t>
            </a:r>
            <a:endParaRPr lang="ru-RU" sz="2000" dirty="0">
              <a:latin typeface="Arial" charset="0"/>
              <a:cs typeface="Arial" charset="0"/>
            </a:endParaRPr>
          </a:p>
        </p:txBody>
      </p:sp>
      <p:sp>
        <p:nvSpPr>
          <p:cNvPr id="23558" name="Прямоугольник 9"/>
          <p:cNvSpPr>
            <a:spLocks noChangeArrowheads="1"/>
          </p:cNvSpPr>
          <p:nvPr/>
        </p:nvSpPr>
        <p:spPr bwMode="auto">
          <a:xfrm>
            <a:off x="6732588" y="332656"/>
            <a:ext cx="130492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sz="2000" b="1" dirty="0">
                <a:latin typeface="Times New Roman" panose="02020603050405020304" pitchFamily="18" charset="0"/>
                <a:cs typeface="Times New Roman" panose="02020603050405020304" pitchFamily="18" charset="0"/>
              </a:rPr>
              <a:t>Примеры</a:t>
            </a:r>
            <a:endParaRPr lang="ru-RU" altLang="ru-RU" sz="2000" b="1" dirty="0"/>
          </a:p>
        </p:txBody>
      </p:sp>
      <p:grpSp>
        <p:nvGrpSpPr>
          <p:cNvPr id="23559" name="Группа 10"/>
          <p:cNvGrpSpPr>
            <a:grpSpLocks/>
          </p:cNvGrpSpPr>
          <p:nvPr/>
        </p:nvGrpSpPr>
        <p:grpSpPr bwMode="auto">
          <a:xfrm>
            <a:off x="5724525" y="908720"/>
            <a:ext cx="3419475" cy="2879725"/>
            <a:chOff x="179512" y="692696"/>
            <a:chExt cx="3822210" cy="3384376"/>
          </a:xfrm>
        </p:grpSpPr>
        <p:pic>
          <p:nvPicPr>
            <p:cNvPr id="23586" name="Picture 2" descr="qCRlpgt8OUzzLxbx-E2B8E"/>
            <p:cNvPicPr>
              <a:picLocks noChangeAspect="1" noChangeArrowheads="1"/>
            </p:cNvPicPr>
            <p:nvPr/>
          </p:nvPicPr>
          <p:blipFill>
            <a:blip r:embed="rId2">
              <a:extLst>
                <a:ext uri="{28A0092B-C50C-407E-A947-70E740481C1C}">
                  <a14:useLocalDpi xmlns:a14="http://schemas.microsoft.com/office/drawing/2010/main" xmlns="" val="0"/>
                </a:ext>
              </a:extLst>
            </a:blip>
            <a:srcRect l="60823" t="25037" r="-64" b="24892"/>
            <a:stretch>
              <a:fillRect/>
            </a:stretch>
          </p:blipFill>
          <p:spPr bwMode="auto">
            <a:xfrm>
              <a:off x="3209634" y="1961837"/>
              <a:ext cx="792088" cy="792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 name="Скругленный прямоугольник 12"/>
            <p:cNvSpPr/>
            <p:nvPr/>
          </p:nvSpPr>
          <p:spPr>
            <a:xfrm>
              <a:off x="1403897" y="692696"/>
              <a:ext cx="1439096" cy="4328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t>Начало</a:t>
              </a:r>
            </a:p>
          </p:txBody>
        </p:sp>
        <p:sp>
          <p:nvSpPr>
            <p:cNvPr id="14" name="Скругленный прямоугольник 13"/>
            <p:cNvSpPr/>
            <p:nvPr/>
          </p:nvSpPr>
          <p:spPr>
            <a:xfrm>
              <a:off x="1474876" y="3644230"/>
              <a:ext cx="1440870" cy="4328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t>Конец</a:t>
              </a:r>
            </a:p>
          </p:txBody>
        </p:sp>
        <p:sp>
          <p:nvSpPr>
            <p:cNvPr id="15" name="Прямоугольник 14"/>
            <p:cNvSpPr/>
            <p:nvPr/>
          </p:nvSpPr>
          <p:spPr>
            <a:xfrm>
              <a:off x="1547630" y="3069595"/>
              <a:ext cx="1368116" cy="3600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t>Отрежь</a:t>
              </a:r>
            </a:p>
          </p:txBody>
        </p:sp>
        <p:sp>
          <p:nvSpPr>
            <p:cNvPr id="16" name="Прямоугольник 15"/>
            <p:cNvSpPr/>
            <p:nvPr/>
          </p:nvSpPr>
          <p:spPr>
            <a:xfrm>
              <a:off x="1403897" y="2276673"/>
              <a:ext cx="1368118" cy="36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t>Отмерь</a:t>
              </a:r>
            </a:p>
          </p:txBody>
        </p:sp>
        <p:sp>
          <p:nvSpPr>
            <p:cNvPr id="17" name="Ромб 16"/>
            <p:cNvSpPr/>
            <p:nvPr/>
          </p:nvSpPr>
          <p:spPr>
            <a:xfrm>
              <a:off x="756216" y="1485617"/>
              <a:ext cx="2663480" cy="503738"/>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t>Меньше 7?</a:t>
              </a:r>
            </a:p>
          </p:txBody>
        </p:sp>
        <p:cxnSp>
          <p:nvCxnSpPr>
            <p:cNvPr id="18" name="Прямая со стрелкой 17"/>
            <p:cNvCxnSpPr>
              <a:stCxn id="13" idx="2"/>
            </p:cNvCxnSpPr>
            <p:nvPr/>
          </p:nvCxnSpPr>
          <p:spPr>
            <a:xfrm>
              <a:off x="2124332" y="1125538"/>
              <a:ext cx="0" cy="28731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a:stCxn id="17" idx="2"/>
              <a:endCxn id="16" idx="0"/>
            </p:cNvCxnSpPr>
            <p:nvPr/>
          </p:nvCxnSpPr>
          <p:spPr>
            <a:xfrm>
              <a:off x="2087069" y="1989355"/>
              <a:ext cx="0" cy="28731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a:stCxn id="17" idx="3"/>
            </p:cNvCxnSpPr>
            <p:nvPr/>
          </p:nvCxnSpPr>
          <p:spPr>
            <a:xfrm>
              <a:off x="3419696" y="1737487"/>
              <a:ext cx="287464" cy="7463"/>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p:nvPr/>
          </p:nvCxnSpPr>
          <p:spPr>
            <a:xfrm>
              <a:off x="3707160" y="1772934"/>
              <a:ext cx="0" cy="115113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p:cNvCxnSpPr/>
            <p:nvPr/>
          </p:nvCxnSpPr>
          <p:spPr>
            <a:xfrm flipH="1">
              <a:off x="395997" y="2493094"/>
              <a:ext cx="10078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Прямая соединительная линия 22"/>
            <p:cNvCxnSpPr/>
            <p:nvPr/>
          </p:nvCxnSpPr>
          <p:spPr>
            <a:xfrm>
              <a:off x="395997" y="1737487"/>
              <a:ext cx="0" cy="755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p:nvPr/>
          </p:nvCxnSpPr>
          <p:spPr>
            <a:xfrm flipH="1">
              <a:off x="2124332" y="2924071"/>
              <a:ext cx="158282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a:off x="2124332" y="2924071"/>
              <a:ext cx="0" cy="1455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a:off x="2124332" y="3356913"/>
              <a:ext cx="0" cy="28731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a:off x="395997" y="1700173"/>
              <a:ext cx="36021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Прямоугольник 27"/>
            <p:cNvSpPr/>
            <p:nvPr/>
          </p:nvSpPr>
          <p:spPr>
            <a:xfrm>
              <a:off x="3318551" y="1369944"/>
              <a:ext cx="574929" cy="36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solidFill>
                    <a:schemeClr val="tx1"/>
                  </a:solidFill>
                </a:rPr>
                <a:t>Нет</a:t>
              </a:r>
            </a:p>
          </p:txBody>
        </p:sp>
        <p:sp>
          <p:nvSpPr>
            <p:cNvPr id="29" name="Прямоугольник 28"/>
            <p:cNvSpPr/>
            <p:nvPr/>
          </p:nvSpPr>
          <p:spPr>
            <a:xfrm>
              <a:off x="1474876" y="1916594"/>
              <a:ext cx="576704" cy="3600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solidFill>
                    <a:schemeClr val="tx1"/>
                  </a:solidFill>
                </a:rPr>
                <a:t>Да</a:t>
              </a:r>
            </a:p>
          </p:txBody>
        </p:sp>
        <p:pic>
          <p:nvPicPr>
            <p:cNvPr id="23604" name="Picture 2" descr="qCRlpgt8OUzzLxbx-E2B8E"/>
            <p:cNvPicPr>
              <a:picLocks noChangeAspect="1" noChangeArrowheads="1"/>
            </p:cNvPicPr>
            <p:nvPr/>
          </p:nvPicPr>
          <p:blipFill>
            <a:blip r:embed="rId3">
              <a:extLst>
                <a:ext uri="{28A0092B-C50C-407E-A947-70E740481C1C}">
                  <a14:useLocalDpi xmlns:a14="http://schemas.microsoft.com/office/drawing/2010/main" xmlns="" val="0"/>
                </a:ext>
              </a:extLst>
            </a:blip>
            <a:srcRect t="9723" r="66875" b="25183"/>
            <a:stretch>
              <a:fillRect/>
            </a:stretch>
          </p:blipFill>
          <p:spPr bwMode="auto">
            <a:xfrm>
              <a:off x="179512" y="2204864"/>
              <a:ext cx="648072" cy="9980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23560" name="Прямоугольник 30"/>
          <p:cNvSpPr>
            <a:spLocks noChangeArrowheads="1"/>
          </p:cNvSpPr>
          <p:nvPr/>
        </p:nvSpPr>
        <p:spPr bwMode="auto">
          <a:xfrm>
            <a:off x="5292725" y="548680"/>
            <a:ext cx="3817938"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ru-RU" altLang="ru-RU" b="1" dirty="0">
                <a:latin typeface="Times New Roman" panose="02020603050405020304" pitchFamily="18" charset="0"/>
                <a:cs typeface="Times New Roman" panose="02020603050405020304" pitchFamily="18" charset="0"/>
              </a:rPr>
              <a:t>Семь раз отмерь, один раз отрешь </a:t>
            </a:r>
          </a:p>
        </p:txBody>
      </p:sp>
      <p:grpSp>
        <p:nvGrpSpPr>
          <p:cNvPr id="23561" name="Группа 31"/>
          <p:cNvGrpSpPr>
            <a:grpSpLocks/>
          </p:cNvGrpSpPr>
          <p:nvPr/>
        </p:nvGrpSpPr>
        <p:grpSpPr bwMode="auto">
          <a:xfrm>
            <a:off x="3779838" y="4221163"/>
            <a:ext cx="5113337" cy="2636837"/>
            <a:chOff x="611560" y="692696"/>
            <a:chExt cx="4979922" cy="3456384"/>
          </a:xfrm>
        </p:grpSpPr>
        <p:sp>
          <p:nvSpPr>
            <p:cNvPr id="33" name="Скругленный прямоугольник 32"/>
            <p:cNvSpPr/>
            <p:nvPr/>
          </p:nvSpPr>
          <p:spPr>
            <a:xfrm>
              <a:off x="1274828" y="692696"/>
              <a:ext cx="1287885" cy="3683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t>Начало</a:t>
              </a:r>
            </a:p>
          </p:txBody>
        </p:sp>
        <p:sp>
          <p:nvSpPr>
            <p:cNvPr id="34" name="Скругленный прямоугольник 33"/>
            <p:cNvSpPr/>
            <p:nvPr/>
          </p:nvSpPr>
          <p:spPr>
            <a:xfrm>
              <a:off x="1259367" y="3572670"/>
              <a:ext cx="1289430" cy="3683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t>Конец</a:t>
              </a:r>
            </a:p>
          </p:txBody>
        </p:sp>
        <p:sp>
          <p:nvSpPr>
            <p:cNvPr id="35" name="Прямоугольник 34"/>
            <p:cNvSpPr/>
            <p:nvPr/>
          </p:nvSpPr>
          <p:spPr>
            <a:xfrm>
              <a:off x="1259367" y="2059851"/>
              <a:ext cx="1224495" cy="3079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t>Готовь сани</a:t>
              </a:r>
            </a:p>
          </p:txBody>
        </p:sp>
        <p:sp>
          <p:nvSpPr>
            <p:cNvPr id="36" name="Ромб 35"/>
            <p:cNvSpPr/>
            <p:nvPr/>
          </p:nvSpPr>
          <p:spPr>
            <a:xfrm>
              <a:off x="695048" y="1366910"/>
              <a:ext cx="2384055" cy="428667"/>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t>Лето?</a:t>
              </a:r>
            </a:p>
          </p:txBody>
        </p:sp>
        <p:cxnSp>
          <p:nvCxnSpPr>
            <p:cNvPr id="37" name="Прямая со стрелкой 36"/>
            <p:cNvCxnSpPr>
              <a:stCxn id="33" idx="2"/>
            </p:cNvCxnSpPr>
            <p:nvPr/>
          </p:nvCxnSpPr>
          <p:spPr>
            <a:xfrm>
              <a:off x="1919543" y="1061016"/>
              <a:ext cx="0" cy="24554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a:stCxn id="36" idx="2"/>
              <a:endCxn id="35" idx="0"/>
            </p:cNvCxnSpPr>
            <p:nvPr/>
          </p:nvCxnSpPr>
          <p:spPr>
            <a:xfrm flipH="1">
              <a:off x="1871614" y="1795576"/>
              <a:ext cx="15461" cy="2642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Прямая соединительная линия 38"/>
            <p:cNvCxnSpPr/>
            <p:nvPr/>
          </p:nvCxnSpPr>
          <p:spPr>
            <a:xfrm>
              <a:off x="3060550" y="1556271"/>
              <a:ext cx="70037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Прямая соединительная линия 39"/>
            <p:cNvCxnSpPr/>
            <p:nvPr/>
          </p:nvCxnSpPr>
          <p:spPr>
            <a:xfrm>
              <a:off x="5435328" y="2205514"/>
              <a:ext cx="0" cy="1223573"/>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p:cNvCxnSpPr/>
            <p:nvPr/>
          </p:nvCxnSpPr>
          <p:spPr>
            <a:xfrm>
              <a:off x="3779477" y="1556271"/>
              <a:ext cx="0" cy="359997"/>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Прямая соединительная линия 41"/>
            <p:cNvCxnSpPr/>
            <p:nvPr/>
          </p:nvCxnSpPr>
          <p:spPr>
            <a:xfrm flipH="1">
              <a:off x="1907175" y="3429087"/>
              <a:ext cx="350960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Прямая со стрелкой 42"/>
            <p:cNvCxnSpPr>
              <a:endCxn id="34" idx="0"/>
            </p:cNvCxnSpPr>
            <p:nvPr/>
          </p:nvCxnSpPr>
          <p:spPr>
            <a:xfrm flipH="1">
              <a:off x="1904083" y="2349097"/>
              <a:ext cx="3092" cy="12235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Прямоугольник 43"/>
            <p:cNvSpPr/>
            <p:nvPr/>
          </p:nvSpPr>
          <p:spPr>
            <a:xfrm>
              <a:off x="2987884" y="1125524"/>
              <a:ext cx="514845" cy="3058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solidFill>
                    <a:schemeClr val="tx1"/>
                  </a:solidFill>
                </a:rPr>
                <a:t>Нет</a:t>
              </a:r>
            </a:p>
          </p:txBody>
        </p:sp>
        <p:sp>
          <p:nvSpPr>
            <p:cNvPr id="45" name="Прямоугольник 44"/>
            <p:cNvSpPr/>
            <p:nvPr/>
          </p:nvSpPr>
          <p:spPr>
            <a:xfrm>
              <a:off x="1339763" y="1735229"/>
              <a:ext cx="514845" cy="3058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solidFill>
                    <a:schemeClr val="tx1"/>
                  </a:solidFill>
                </a:rPr>
                <a:t>Да</a:t>
              </a:r>
            </a:p>
          </p:txBody>
        </p:sp>
        <p:pic>
          <p:nvPicPr>
            <p:cNvPr id="23577" name="Picture 6"/>
            <p:cNvPicPr>
              <a:picLocks noChangeAspect="1" noChangeArrowheads="1"/>
            </p:cNvPicPr>
            <p:nvPr/>
          </p:nvPicPr>
          <p:blipFill>
            <a:blip r:embed="rId4">
              <a:extLst>
                <a:ext uri="{28A0092B-C50C-407E-A947-70E740481C1C}">
                  <a14:useLocalDpi xmlns:a14="http://schemas.microsoft.com/office/drawing/2010/main" xmlns="" val="0"/>
                </a:ext>
              </a:extLst>
            </a:blip>
            <a:srcRect l="45132" t="31557" r="39198" b="52341"/>
            <a:stretch>
              <a:fillRect/>
            </a:stretch>
          </p:blipFill>
          <p:spPr bwMode="auto">
            <a:xfrm>
              <a:off x="611560" y="2492896"/>
              <a:ext cx="1080120" cy="6480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7" name="Ромб 46"/>
            <p:cNvSpPr/>
            <p:nvPr/>
          </p:nvSpPr>
          <p:spPr>
            <a:xfrm>
              <a:off x="2700313" y="1989100"/>
              <a:ext cx="2384055" cy="428667"/>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t>Зима?</a:t>
              </a:r>
            </a:p>
          </p:txBody>
        </p:sp>
        <p:sp>
          <p:nvSpPr>
            <p:cNvPr id="48" name="Прямоугольник 47"/>
            <p:cNvSpPr/>
            <p:nvPr/>
          </p:nvSpPr>
          <p:spPr>
            <a:xfrm>
              <a:off x="3275455" y="2654988"/>
              <a:ext cx="1224495" cy="5576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t>Готовь  телегу</a:t>
              </a:r>
            </a:p>
          </p:txBody>
        </p:sp>
        <p:cxnSp>
          <p:nvCxnSpPr>
            <p:cNvPr id="49" name="Прямая со стрелкой 48"/>
            <p:cNvCxnSpPr/>
            <p:nvPr/>
          </p:nvCxnSpPr>
          <p:spPr>
            <a:xfrm>
              <a:off x="3852143" y="2492679"/>
              <a:ext cx="0" cy="2642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0" name="Прямоугольник 49"/>
            <p:cNvSpPr/>
            <p:nvPr/>
          </p:nvSpPr>
          <p:spPr>
            <a:xfrm>
              <a:off x="3204335" y="2328287"/>
              <a:ext cx="514845" cy="3058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dirty="0">
                  <a:solidFill>
                    <a:schemeClr val="tx1"/>
                  </a:solidFill>
                </a:rPr>
                <a:t>Да</a:t>
              </a:r>
            </a:p>
          </p:txBody>
        </p:sp>
        <p:sp>
          <p:nvSpPr>
            <p:cNvPr id="51" name="Прямоугольник 50"/>
            <p:cNvSpPr/>
            <p:nvPr/>
          </p:nvSpPr>
          <p:spPr>
            <a:xfrm>
              <a:off x="5076638" y="1845518"/>
              <a:ext cx="514844" cy="3058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dirty="0">
                  <a:solidFill>
                    <a:schemeClr val="tx1"/>
                  </a:solidFill>
                </a:rPr>
                <a:t>Нет</a:t>
              </a:r>
            </a:p>
          </p:txBody>
        </p:sp>
        <p:cxnSp>
          <p:nvCxnSpPr>
            <p:cNvPr id="52" name="Прямая соединительная линия 51"/>
            <p:cNvCxnSpPr/>
            <p:nvPr/>
          </p:nvCxnSpPr>
          <p:spPr>
            <a:xfrm>
              <a:off x="5147758" y="2205514"/>
              <a:ext cx="287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Прямая соединительная линия 52"/>
            <p:cNvCxnSpPr/>
            <p:nvPr/>
          </p:nvCxnSpPr>
          <p:spPr>
            <a:xfrm>
              <a:off x="3852143" y="3069091"/>
              <a:ext cx="0" cy="359996"/>
            </a:xfrm>
            <a:prstGeom prst="line">
              <a:avLst/>
            </a:prstGeom>
          </p:spPr>
          <p:style>
            <a:lnRef idx="1">
              <a:schemeClr val="accent1"/>
            </a:lnRef>
            <a:fillRef idx="0">
              <a:schemeClr val="accent1"/>
            </a:fillRef>
            <a:effectRef idx="0">
              <a:schemeClr val="accent1"/>
            </a:effectRef>
            <a:fontRef idx="minor">
              <a:schemeClr val="tx1"/>
            </a:fontRef>
          </p:style>
        </p:cxnSp>
        <p:pic>
          <p:nvPicPr>
            <p:cNvPr id="23585" name="Picture 6"/>
            <p:cNvPicPr>
              <a:picLocks noChangeAspect="1" noChangeArrowheads="1"/>
            </p:cNvPicPr>
            <p:nvPr/>
          </p:nvPicPr>
          <p:blipFill>
            <a:blip r:embed="rId4">
              <a:extLst>
                <a:ext uri="{28A0092B-C50C-407E-A947-70E740481C1C}">
                  <a14:useLocalDpi xmlns:a14="http://schemas.microsoft.com/office/drawing/2010/main" xmlns="" val="0"/>
                </a:ext>
              </a:extLst>
            </a:blip>
            <a:srcRect l="3134" t="58395" r="76495" b="17451"/>
            <a:stretch>
              <a:fillRect/>
            </a:stretch>
          </p:blipFill>
          <p:spPr bwMode="auto">
            <a:xfrm>
              <a:off x="3419872" y="3501008"/>
              <a:ext cx="936104" cy="6480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23562" name="Прямоугольник 54"/>
          <p:cNvSpPr>
            <a:spLocks noChangeArrowheads="1"/>
          </p:cNvSpPr>
          <p:nvPr/>
        </p:nvSpPr>
        <p:spPr bwMode="auto">
          <a:xfrm>
            <a:off x="4699000" y="3848017"/>
            <a:ext cx="38862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ru-RU" altLang="ru-RU" b="1" dirty="0">
                <a:latin typeface="Times New Roman" panose="02020603050405020304" pitchFamily="18" charset="0"/>
                <a:cs typeface="Times New Roman" panose="02020603050405020304" pitchFamily="18" charset="0"/>
              </a:rPr>
              <a:t>Готовь сани летом, а телегу зимой.</a:t>
            </a:r>
            <a:endParaRPr lang="ru-RU" altLang="ru-RU" b="1" dirty="0"/>
          </a:p>
        </p:txBody>
      </p:sp>
      <p:sp>
        <p:nvSpPr>
          <p:cNvPr id="56" name="Прямоугольник 55"/>
          <p:cNvSpPr/>
          <p:nvPr/>
        </p:nvSpPr>
        <p:spPr>
          <a:xfrm>
            <a:off x="179388" y="3357563"/>
            <a:ext cx="3168650" cy="460375"/>
          </a:xfrm>
          <a:prstGeom prst="rect">
            <a:avLst/>
          </a:prstGeom>
          <a:solidFill>
            <a:schemeClr val="accent2">
              <a:lumMod val="40000"/>
              <a:lumOff val="60000"/>
            </a:schemeClr>
          </a:solidFill>
          <a:ln>
            <a:solidFill>
              <a:schemeClr val="accent2">
                <a:lumMod val="75000"/>
              </a:schemeClr>
            </a:solidFill>
          </a:ln>
        </p:spPr>
        <p:txBody>
          <a:bodyPr>
            <a:spAutoFit/>
          </a:bodyPr>
          <a:lstStyle/>
          <a:p>
            <a:pPr eaLnBrk="0" hangingPunct="0">
              <a:defRPr/>
            </a:pPr>
            <a:r>
              <a:rPr lang="ru-RU" sz="2400" b="1" i="1" dirty="0">
                <a:latin typeface="Times New Roman" pitchFamily="18" charset="0"/>
                <a:cs typeface="Times New Roman" pitchFamily="18" charset="0"/>
              </a:rPr>
              <a:t>Алгоритмы в песнях</a:t>
            </a:r>
            <a:endParaRPr lang="ru-RU" sz="2400" b="1" dirty="0">
              <a:latin typeface="Arial" charset="0"/>
              <a:cs typeface="Arial" charset="0"/>
            </a:endParaRPr>
          </a:p>
        </p:txBody>
      </p:sp>
    </p:spTree>
    <p:extLst>
      <p:ext uri="{BB962C8B-B14F-4D97-AF65-F5344CB8AC3E}">
        <p14:creationId xmlns:p14="http://schemas.microsoft.com/office/powerpoint/2010/main" xmlns="" val="32631375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
          <p:cNvSpPr>
            <a:spLocks noChangeArrowheads="1"/>
          </p:cNvSpPr>
          <p:nvPr/>
        </p:nvSpPr>
        <p:spPr bwMode="auto">
          <a:xfrm>
            <a:off x="4427538" y="476250"/>
            <a:ext cx="3097212" cy="400050"/>
          </a:xfrm>
          <a:prstGeom prst="rect">
            <a:avLst/>
          </a:prstGeom>
          <a:solidFill>
            <a:schemeClr val="accent2">
              <a:lumMod val="20000"/>
              <a:lumOff val="80000"/>
            </a:schemeClr>
          </a:solidFill>
          <a:ln w="9525">
            <a:solidFill>
              <a:schemeClr val="accent4">
                <a:lumMod val="75000"/>
              </a:schemeClr>
            </a:solidFill>
            <a:miter lim="800000"/>
            <a:headEnd/>
            <a:tailEnd/>
          </a:ln>
        </p:spPr>
        <p:txBody>
          <a:bodyPr anchor="ctr">
            <a:spAutoFit/>
          </a:bodyPr>
          <a:lstStyle/>
          <a:p>
            <a:pPr eaLnBrk="0" hangingPunct="0">
              <a:buFontTx/>
              <a:buChar char="•"/>
              <a:defRPr/>
            </a:pPr>
            <a:r>
              <a:rPr lang="ru-RU" sz="2000" dirty="0">
                <a:solidFill>
                  <a:srgbClr val="000000"/>
                </a:solidFill>
                <a:latin typeface="Times New Roman" pitchFamily="18" charset="0"/>
                <a:cs typeface="Times New Roman" pitchFamily="18" charset="0"/>
              </a:rPr>
              <a:t>Сказка </a:t>
            </a:r>
            <a:r>
              <a:rPr lang="ru-RU" sz="2000" dirty="0">
                <a:solidFill>
                  <a:srgbClr val="000000"/>
                </a:solidFill>
                <a:latin typeface="Arial" charset="0"/>
                <a:cs typeface="Times New Roman" pitchFamily="18" charset="0"/>
              </a:rPr>
              <a:t>«</a:t>
            </a:r>
            <a:r>
              <a:rPr lang="ru-RU" sz="2000" dirty="0">
                <a:solidFill>
                  <a:srgbClr val="000000"/>
                </a:solidFill>
                <a:latin typeface="Times New Roman" pitchFamily="18" charset="0"/>
                <a:cs typeface="Times New Roman" pitchFamily="18" charset="0"/>
              </a:rPr>
              <a:t>Курочка Ряба</a:t>
            </a:r>
            <a:r>
              <a:rPr lang="ru-RU" sz="2000" dirty="0">
                <a:solidFill>
                  <a:srgbClr val="000000"/>
                </a:solidFill>
                <a:latin typeface="Arial" charset="0"/>
                <a:cs typeface="Times New Roman" pitchFamily="18" charset="0"/>
              </a:rPr>
              <a:t>»</a:t>
            </a:r>
            <a:endParaRPr lang="ru-RU" sz="2000" dirty="0">
              <a:latin typeface="Arial" charset="0"/>
              <a:cs typeface="Arial" charset="0"/>
            </a:endParaRPr>
          </a:p>
        </p:txBody>
      </p:sp>
      <p:sp>
        <p:nvSpPr>
          <p:cNvPr id="26628" name="Rectangle 2"/>
          <p:cNvSpPr>
            <a:spLocks noChangeArrowheads="1"/>
          </p:cNvSpPr>
          <p:nvPr/>
        </p:nvSpPr>
        <p:spPr bwMode="auto">
          <a:xfrm>
            <a:off x="0" y="2492375"/>
            <a:ext cx="3249613" cy="401638"/>
          </a:xfrm>
          <a:prstGeom prst="rect">
            <a:avLst/>
          </a:prstGeom>
          <a:solidFill>
            <a:schemeClr val="accent2">
              <a:lumMod val="20000"/>
              <a:lumOff val="80000"/>
            </a:schemeClr>
          </a:solidFill>
          <a:ln w="9525">
            <a:solidFill>
              <a:schemeClr val="accent4">
                <a:lumMod val="75000"/>
              </a:schemeClr>
            </a:solidFill>
            <a:miter lim="800000"/>
            <a:headEnd/>
            <a:tailEnd/>
          </a:ln>
        </p:spPr>
        <p:txBody>
          <a:bodyPr wrap="none" anchor="ctr">
            <a:spAutoFit/>
          </a:bodyPr>
          <a:lstStyle/>
          <a:p>
            <a:pPr eaLnBrk="0" hangingPunct="0">
              <a:buFontTx/>
              <a:buChar char="•"/>
              <a:defRPr/>
            </a:pPr>
            <a:r>
              <a:rPr lang="ru-RU" sz="2000" dirty="0">
                <a:solidFill>
                  <a:srgbClr val="333333"/>
                </a:solidFill>
                <a:latin typeface="Times New Roman" pitchFamily="18" charset="0"/>
                <a:cs typeface="Times New Roman" pitchFamily="18" charset="0"/>
              </a:rPr>
              <a:t>Сказка </a:t>
            </a:r>
            <a:r>
              <a:rPr lang="ru-RU" sz="2000" dirty="0">
                <a:solidFill>
                  <a:srgbClr val="333333"/>
                </a:solidFill>
                <a:latin typeface="Arial" charset="0"/>
                <a:cs typeface="Times New Roman" pitchFamily="18" charset="0"/>
              </a:rPr>
              <a:t>«</a:t>
            </a:r>
            <a:r>
              <a:rPr lang="ru-RU" sz="2000" dirty="0">
                <a:solidFill>
                  <a:srgbClr val="333333"/>
                </a:solidFill>
                <a:latin typeface="Times New Roman" pitchFamily="18" charset="0"/>
                <a:cs typeface="Times New Roman" pitchFamily="18" charset="0"/>
              </a:rPr>
              <a:t>Золотой петушок</a:t>
            </a:r>
            <a:r>
              <a:rPr lang="ru-RU" sz="2000" dirty="0">
                <a:solidFill>
                  <a:srgbClr val="333333"/>
                </a:solidFill>
                <a:latin typeface="Arial" charset="0"/>
                <a:cs typeface="Times New Roman" pitchFamily="18" charset="0"/>
              </a:rPr>
              <a:t>»</a:t>
            </a:r>
            <a:endParaRPr lang="ru-RU" sz="2000" dirty="0">
              <a:latin typeface="Arial" charset="0"/>
              <a:cs typeface="Arial" charset="0"/>
            </a:endParaRPr>
          </a:p>
        </p:txBody>
      </p:sp>
      <p:sp>
        <p:nvSpPr>
          <p:cNvPr id="26630" name="Rectangle 4"/>
          <p:cNvSpPr>
            <a:spLocks noChangeArrowheads="1"/>
          </p:cNvSpPr>
          <p:nvPr/>
        </p:nvSpPr>
        <p:spPr bwMode="auto">
          <a:xfrm>
            <a:off x="4572000" y="6149975"/>
            <a:ext cx="4572000" cy="708025"/>
          </a:xfrm>
          <a:prstGeom prst="rect">
            <a:avLst/>
          </a:prstGeom>
          <a:solidFill>
            <a:schemeClr val="accent2">
              <a:lumMod val="20000"/>
              <a:lumOff val="80000"/>
            </a:schemeClr>
          </a:solidFill>
          <a:ln w="9525">
            <a:solidFill>
              <a:schemeClr val="accent4">
                <a:lumMod val="75000"/>
              </a:schemeClr>
            </a:solidFill>
            <a:miter lim="800000"/>
            <a:headEnd/>
            <a:tailEnd/>
          </a:ln>
        </p:spPr>
        <p:txBody>
          <a:bodyPr anchor="ctr">
            <a:spAutoFit/>
          </a:bodyPr>
          <a:lstStyle/>
          <a:p>
            <a:pPr eaLnBrk="0" hangingPunct="0">
              <a:buFontTx/>
              <a:buChar char="•"/>
              <a:defRPr/>
            </a:pPr>
            <a:r>
              <a:rPr lang="ru-RU" sz="2000" dirty="0">
                <a:solidFill>
                  <a:srgbClr val="000000"/>
                </a:solidFill>
                <a:latin typeface="Times New Roman" pitchFamily="18" charset="0"/>
                <a:cs typeface="Times New Roman" pitchFamily="18" charset="0"/>
              </a:rPr>
              <a:t>Сказка </a:t>
            </a:r>
            <a:r>
              <a:rPr lang="ru-RU" sz="2000" dirty="0">
                <a:solidFill>
                  <a:srgbClr val="000000"/>
                </a:solidFill>
                <a:latin typeface="Arial" charset="0"/>
                <a:cs typeface="Times New Roman" pitchFamily="18" charset="0"/>
              </a:rPr>
              <a:t>«</a:t>
            </a:r>
            <a:r>
              <a:rPr lang="ru-RU" sz="2000" dirty="0">
                <a:solidFill>
                  <a:srgbClr val="000000"/>
                </a:solidFill>
                <a:latin typeface="Times New Roman" pitchFamily="18" charset="0"/>
                <a:cs typeface="Times New Roman" pitchFamily="18" charset="0"/>
              </a:rPr>
              <a:t>Сестрица </a:t>
            </a:r>
            <a:r>
              <a:rPr lang="ru-RU" sz="2000" dirty="0" err="1">
                <a:solidFill>
                  <a:srgbClr val="000000"/>
                </a:solidFill>
                <a:latin typeface="Times New Roman" pitchFamily="18" charset="0"/>
                <a:cs typeface="Times New Roman" pitchFamily="18" charset="0"/>
              </a:rPr>
              <a:t>Алёнушка</a:t>
            </a:r>
            <a:r>
              <a:rPr lang="ru-RU" sz="2000" dirty="0">
                <a:solidFill>
                  <a:srgbClr val="000000"/>
                </a:solidFill>
                <a:latin typeface="Times New Roman" pitchFamily="18" charset="0"/>
                <a:cs typeface="Times New Roman" pitchFamily="18" charset="0"/>
              </a:rPr>
              <a:t> и братец Иванушка</a:t>
            </a:r>
            <a:r>
              <a:rPr lang="ru-RU" sz="2000" dirty="0">
                <a:solidFill>
                  <a:srgbClr val="000000"/>
                </a:solidFill>
                <a:latin typeface="Arial" charset="0"/>
                <a:cs typeface="Times New Roman" pitchFamily="18" charset="0"/>
              </a:rPr>
              <a:t>»</a:t>
            </a:r>
            <a:endParaRPr lang="ru-RU" sz="2000" dirty="0">
              <a:latin typeface="Arial" charset="0"/>
              <a:cs typeface="Arial" charset="0"/>
            </a:endParaRPr>
          </a:p>
        </p:txBody>
      </p:sp>
      <p:sp>
        <p:nvSpPr>
          <p:cNvPr id="26632" name="Rectangle 6"/>
          <p:cNvSpPr>
            <a:spLocks noChangeArrowheads="1"/>
          </p:cNvSpPr>
          <p:nvPr/>
        </p:nvSpPr>
        <p:spPr bwMode="auto">
          <a:xfrm>
            <a:off x="179388" y="2997200"/>
            <a:ext cx="3384550" cy="3140075"/>
          </a:xfrm>
          <a:prstGeom prst="rect">
            <a:avLst/>
          </a:prstGeom>
          <a:noFill/>
          <a:ln w="9525">
            <a:solidFill>
              <a:schemeClr val="accent4">
                <a:lumMod val="75000"/>
              </a:schemeClr>
            </a:solidFill>
            <a:miter lim="800000"/>
            <a:headEnd/>
            <a:tailEnd/>
          </a:ln>
        </p:spPr>
        <p:txBody>
          <a:bodyPr wrap="square" anchor="ctr">
            <a:spAutoFit/>
          </a:bodyPr>
          <a:lstStyle/>
          <a:p>
            <a:pPr eaLnBrk="0" hangingPunct="0">
              <a:defRPr/>
            </a:pPr>
            <a:r>
              <a:rPr lang="ru-RU" dirty="0">
                <a:latin typeface="Times New Roman" pitchFamily="18" charset="0"/>
                <a:cs typeface="Times New Roman" pitchFamily="18" charset="0"/>
              </a:rPr>
              <a:t>Коль кругом всё будет мирно,</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Так сидеть он будет смирно;</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Но лишь чуть со стороны</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Ожидать тебе войны,</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Иль набега силы бранной,</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Иль другой беды </a:t>
            </a:r>
            <a:r>
              <a:rPr lang="ru-RU" dirty="0" err="1">
                <a:latin typeface="Times New Roman" pitchFamily="18" charset="0"/>
                <a:cs typeface="Times New Roman" pitchFamily="18" charset="0"/>
              </a:rPr>
              <a:t>незванной</a:t>
            </a:r>
            <a:r>
              <a:rPr lang="ru-RU" dirty="0">
                <a:latin typeface="Times New Roman" pitchFamily="18" charset="0"/>
                <a:cs typeface="Times New Roman" pitchFamily="18" charset="0"/>
              </a:rPr>
              <a:t>,</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Вмиг тогда мой петушок</a:t>
            </a:r>
            <a:br>
              <a:rPr lang="ru-RU" dirty="0">
                <a:latin typeface="Times New Roman" pitchFamily="18" charset="0"/>
                <a:cs typeface="Times New Roman" pitchFamily="18" charset="0"/>
              </a:rPr>
            </a:br>
            <a:r>
              <a:rPr lang="ru-RU" dirty="0" err="1">
                <a:latin typeface="Times New Roman" pitchFamily="18" charset="0"/>
                <a:cs typeface="Times New Roman" pitchFamily="18" charset="0"/>
              </a:rPr>
              <a:t>Приподымет</a:t>
            </a:r>
            <a:r>
              <a:rPr lang="ru-RU" dirty="0">
                <a:latin typeface="Times New Roman" pitchFamily="18" charset="0"/>
                <a:cs typeface="Times New Roman" pitchFamily="18" charset="0"/>
              </a:rPr>
              <a:t> гребешок,</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Закричит и встрепенётся</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И в то место обернётся.</a:t>
            </a:r>
            <a:endParaRPr lang="ru-RU" dirty="0">
              <a:latin typeface="Arial" charset="0"/>
              <a:cs typeface="Arial" charset="0"/>
            </a:endParaRPr>
          </a:p>
          <a:p>
            <a:pPr eaLnBrk="0" hangingPunct="0">
              <a:defRPr/>
            </a:pPr>
            <a:r>
              <a:rPr lang="ru-RU" dirty="0">
                <a:latin typeface="Times New Roman" pitchFamily="18" charset="0"/>
                <a:cs typeface="Times New Roman" pitchFamily="18" charset="0"/>
              </a:rPr>
              <a:t>А.С. Пушкин</a:t>
            </a:r>
            <a:endParaRPr lang="ru-RU" dirty="0">
              <a:latin typeface="Arial" charset="0"/>
              <a:cs typeface="Arial" charset="0"/>
            </a:endParaRPr>
          </a:p>
        </p:txBody>
      </p:sp>
      <p:sp>
        <p:nvSpPr>
          <p:cNvPr id="10" name="Прямоугольник 9"/>
          <p:cNvSpPr/>
          <p:nvPr/>
        </p:nvSpPr>
        <p:spPr>
          <a:xfrm>
            <a:off x="250825" y="260350"/>
            <a:ext cx="3457575" cy="461963"/>
          </a:xfrm>
          <a:prstGeom prst="rect">
            <a:avLst/>
          </a:prstGeom>
          <a:solidFill>
            <a:schemeClr val="accent2">
              <a:lumMod val="40000"/>
              <a:lumOff val="60000"/>
            </a:schemeClr>
          </a:solidFill>
          <a:ln>
            <a:solidFill>
              <a:schemeClr val="accent2">
                <a:lumMod val="75000"/>
              </a:schemeClr>
            </a:solidFill>
          </a:ln>
        </p:spPr>
        <p:txBody>
          <a:bodyPr>
            <a:spAutoFit/>
          </a:bodyPr>
          <a:lstStyle/>
          <a:p>
            <a:pPr>
              <a:defRPr/>
            </a:pPr>
            <a:r>
              <a:rPr lang="ru-RU" sz="2400" b="1" i="1" dirty="0">
                <a:latin typeface="Times New Roman" pitchFamily="18" charset="0"/>
                <a:cs typeface="Times New Roman" pitchFamily="18" charset="0"/>
              </a:rPr>
              <a:t>Алгоритмы в сказках</a:t>
            </a:r>
            <a:endParaRPr lang="ru-RU" sz="2400" b="1" i="1" dirty="0">
              <a:latin typeface="Arial" charset="0"/>
              <a:cs typeface="Arial" charset="0"/>
            </a:endParaRPr>
          </a:p>
        </p:txBody>
      </p:sp>
      <p:grpSp>
        <p:nvGrpSpPr>
          <p:cNvPr id="2" name="Group 2"/>
          <p:cNvGrpSpPr>
            <a:grpSpLocks/>
          </p:cNvGrpSpPr>
          <p:nvPr/>
        </p:nvGrpSpPr>
        <p:grpSpPr bwMode="auto">
          <a:xfrm>
            <a:off x="2341116" y="2276872"/>
            <a:ext cx="6802884" cy="4320479"/>
            <a:chOff x="80" y="1994"/>
            <a:chExt cx="10940" cy="6957"/>
          </a:xfrm>
          <a:solidFill>
            <a:schemeClr val="accent4">
              <a:lumMod val="20000"/>
              <a:lumOff val="80000"/>
            </a:schemeClr>
          </a:solidFill>
        </p:grpSpPr>
        <p:sp>
          <p:nvSpPr>
            <p:cNvPr id="12" name="AutoShape 3"/>
            <p:cNvSpPr>
              <a:spLocks noChangeArrowheads="1"/>
            </p:cNvSpPr>
            <p:nvPr/>
          </p:nvSpPr>
          <p:spPr bwMode="auto">
            <a:xfrm>
              <a:off x="8640" y="1994"/>
              <a:ext cx="1220" cy="420"/>
            </a:xfrm>
            <a:prstGeom prst="roundRect">
              <a:avLst>
                <a:gd name="adj" fmla="val 16667"/>
              </a:avLst>
            </a:prstGeom>
            <a:grpFill/>
            <a:ln w="9525">
              <a:solidFill>
                <a:schemeClr val="accent4">
                  <a:lumMod val="75000"/>
                </a:schemeClr>
              </a:solidFill>
              <a:round/>
              <a:headEnd/>
              <a:tailEnd/>
            </a:ln>
          </p:spPr>
          <p:txBody>
            <a:bodyPr/>
            <a:lstStyle/>
            <a:p>
              <a:pPr>
                <a:spcAft>
                  <a:spcPts val="1000"/>
                </a:spcAft>
                <a:defRPr/>
              </a:pPr>
              <a:r>
                <a:rPr lang="ru-RU" sz="1100" b="1">
                  <a:latin typeface="Calibri" pitchFamily="34" charset="0"/>
                </a:rPr>
                <a:t>начало</a:t>
              </a:r>
              <a:endParaRPr lang="ru-RU" b="1"/>
            </a:p>
          </p:txBody>
        </p:sp>
        <p:sp>
          <p:nvSpPr>
            <p:cNvPr id="13" name="AutoShape 4"/>
            <p:cNvSpPr>
              <a:spLocks noChangeArrowheads="1"/>
            </p:cNvSpPr>
            <p:nvPr/>
          </p:nvSpPr>
          <p:spPr bwMode="auto">
            <a:xfrm>
              <a:off x="1280" y="8531"/>
              <a:ext cx="1220" cy="420"/>
            </a:xfrm>
            <a:prstGeom prst="roundRect">
              <a:avLst>
                <a:gd name="adj" fmla="val 16667"/>
              </a:avLst>
            </a:prstGeom>
            <a:grpFill/>
            <a:ln w="9525">
              <a:solidFill>
                <a:schemeClr val="accent4">
                  <a:lumMod val="75000"/>
                </a:schemeClr>
              </a:solidFill>
              <a:round/>
              <a:headEnd/>
              <a:tailEnd/>
            </a:ln>
          </p:spPr>
          <p:txBody>
            <a:bodyPr/>
            <a:lstStyle/>
            <a:p>
              <a:pPr>
                <a:spcAft>
                  <a:spcPts val="1000"/>
                </a:spcAft>
                <a:defRPr/>
              </a:pPr>
              <a:r>
                <a:rPr lang="ru-RU" sz="1100" b="1">
                  <a:latin typeface="Calibri" pitchFamily="34" charset="0"/>
                </a:rPr>
                <a:t>конец</a:t>
              </a:r>
              <a:endParaRPr lang="ru-RU" b="1"/>
            </a:p>
          </p:txBody>
        </p:sp>
        <p:sp>
          <p:nvSpPr>
            <p:cNvPr id="14" name="AutoShape 5"/>
            <p:cNvSpPr>
              <a:spLocks noChangeArrowheads="1"/>
            </p:cNvSpPr>
            <p:nvPr/>
          </p:nvSpPr>
          <p:spPr bwMode="auto">
            <a:xfrm>
              <a:off x="7580" y="2813"/>
              <a:ext cx="3440" cy="1320"/>
            </a:xfrm>
            <a:prstGeom prst="diamond">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Не пил братец из колодца?</a:t>
              </a:r>
              <a:endParaRPr lang="ru-RU" b="1"/>
            </a:p>
          </p:txBody>
        </p:sp>
        <p:sp>
          <p:nvSpPr>
            <p:cNvPr id="15" name="AutoShape 6"/>
            <p:cNvSpPr>
              <a:spLocks noChangeArrowheads="1"/>
            </p:cNvSpPr>
            <p:nvPr/>
          </p:nvSpPr>
          <p:spPr bwMode="auto">
            <a:xfrm>
              <a:off x="5200" y="4713"/>
              <a:ext cx="3440" cy="1320"/>
            </a:xfrm>
            <a:prstGeom prst="diamond">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Не пил братец из колодца?</a:t>
              </a:r>
              <a:endParaRPr lang="ru-RU" b="1"/>
            </a:p>
          </p:txBody>
        </p:sp>
        <p:sp>
          <p:nvSpPr>
            <p:cNvPr id="16" name="AutoShape 7"/>
            <p:cNvSpPr>
              <a:spLocks noChangeArrowheads="1"/>
            </p:cNvSpPr>
            <p:nvPr/>
          </p:nvSpPr>
          <p:spPr bwMode="auto">
            <a:xfrm>
              <a:off x="2900" y="6633"/>
              <a:ext cx="3440" cy="1320"/>
            </a:xfrm>
            <a:prstGeom prst="diamond">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Пил братец из колодца?</a:t>
              </a:r>
              <a:endParaRPr lang="ru-RU" b="1"/>
            </a:p>
          </p:txBody>
        </p:sp>
        <p:cxnSp>
          <p:nvCxnSpPr>
            <p:cNvPr id="17" name="AutoShape 8"/>
            <p:cNvCxnSpPr>
              <a:cxnSpLocks noChangeShapeType="1"/>
            </p:cNvCxnSpPr>
            <p:nvPr/>
          </p:nvCxnSpPr>
          <p:spPr bwMode="auto">
            <a:xfrm>
              <a:off x="9360" y="2414"/>
              <a:ext cx="0" cy="400"/>
            </a:xfrm>
            <a:prstGeom prst="straightConnector1">
              <a:avLst/>
            </a:prstGeom>
            <a:grpFill/>
            <a:ln w="9525">
              <a:solidFill>
                <a:schemeClr val="accent4">
                  <a:lumMod val="75000"/>
                </a:schemeClr>
              </a:solidFill>
              <a:round/>
              <a:headEnd/>
              <a:tailEnd/>
            </a:ln>
          </p:spPr>
        </p:cxnSp>
        <p:cxnSp>
          <p:nvCxnSpPr>
            <p:cNvPr id="18" name="AutoShape 9"/>
            <p:cNvCxnSpPr>
              <a:cxnSpLocks noChangeShapeType="1"/>
            </p:cNvCxnSpPr>
            <p:nvPr/>
          </p:nvCxnSpPr>
          <p:spPr bwMode="auto">
            <a:xfrm flipH="1">
              <a:off x="6720" y="3493"/>
              <a:ext cx="860" cy="0"/>
            </a:xfrm>
            <a:prstGeom prst="straightConnector1">
              <a:avLst/>
            </a:prstGeom>
            <a:grpFill/>
            <a:ln w="9525">
              <a:solidFill>
                <a:schemeClr val="accent4">
                  <a:lumMod val="75000"/>
                </a:schemeClr>
              </a:solidFill>
              <a:round/>
              <a:headEnd/>
              <a:tailEnd/>
            </a:ln>
          </p:spPr>
        </p:cxnSp>
        <p:cxnSp>
          <p:nvCxnSpPr>
            <p:cNvPr id="19" name="AutoShape 10"/>
            <p:cNvCxnSpPr>
              <a:cxnSpLocks noChangeShapeType="1"/>
            </p:cNvCxnSpPr>
            <p:nvPr/>
          </p:nvCxnSpPr>
          <p:spPr bwMode="auto">
            <a:xfrm>
              <a:off x="6720" y="3493"/>
              <a:ext cx="0" cy="400"/>
            </a:xfrm>
            <a:prstGeom prst="straightConnector1">
              <a:avLst/>
            </a:prstGeom>
            <a:grpFill/>
            <a:ln w="9525">
              <a:solidFill>
                <a:schemeClr val="accent4">
                  <a:lumMod val="75000"/>
                </a:schemeClr>
              </a:solidFill>
              <a:round/>
              <a:headEnd/>
              <a:tailEnd/>
            </a:ln>
          </p:spPr>
        </p:cxnSp>
        <p:sp>
          <p:nvSpPr>
            <p:cNvPr id="20" name="Rectangle 11"/>
            <p:cNvSpPr>
              <a:spLocks noChangeArrowheads="1"/>
            </p:cNvSpPr>
            <p:nvPr/>
          </p:nvSpPr>
          <p:spPr bwMode="auto">
            <a:xfrm>
              <a:off x="5660" y="3893"/>
              <a:ext cx="2280" cy="460"/>
            </a:xfrm>
            <a:prstGeom prst="rect">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Не стал теленочком</a:t>
              </a:r>
              <a:endParaRPr lang="ru-RU" b="1"/>
            </a:p>
          </p:txBody>
        </p:sp>
        <p:cxnSp>
          <p:nvCxnSpPr>
            <p:cNvPr id="21" name="AutoShape 12"/>
            <p:cNvCxnSpPr>
              <a:cxnSpLocks noChangeShapeType="1"/>
            </p:cNvCxnSpPr>
            <p:nvPr/>
          </p:nvCxnSpPr>
          <p:spPr bwMode="auto">
            <a:xfrm>
              <a:off x="6720" y="4353"/>
              <a:ext cx="0" cy="360"/>
            </a:xfrm>
            <a:prstGeom prst="straightConnector1">
              <a:avLst/>
            </a:prstGeom>
            <a:grpFill/>
            <a:ln w="9525">
              <a:solidFill>
                <a:schemeClr val="accent4">
                  <a:lumMod val="75000"/>
                </a:schemeClr>
              </a:solidFill>
              <a:round/>
              <a:headEnd/>
              <a:tailEnd/>
            </a:ln>
          </p:spPr>
        </p:cxnSp>
        <p:cxnSp>
          <p:nvCxnSpPr>
            <p:cNvPr id="22" name="AutoShape 13"/>
            <p:cNvCxnSpPr>
              <a:cxnSpLocks noChangeShapeType="1"/>
            </p:cNvCxnSpPr>
            <p:nvPr/>
          </p:nvCxnSpPr>
          <p:spPr bwMode="auto">
            <a:xfrm flipH="1">
              <a:off x="4320" y="5413"/>
              <a:ext cx="860" cy="0"/>
            </a:xfrm>
            <a:prstGeom prst="straightConnector1">
              <a:avLst/>
            </a:prstGeom>
            <a:grpFill/>
            <a:ln w="9525">
              <a:solidFill>
                <a:schemeClr val="accent4">
                  <a:lumMod val="75000"/>
                </a:schemeClr>
              </a:solidFill>
              <a:round/>
              <a:headEnd/>
              <a:tailEnd/>
            </a:ln>
          </p:spPr>
        </p:cxnSp>
        <p:cxnSp>
          <p:nvCxnSpPr>
            <p:cNvPr id="23" name="AutoShape 14"/>
            <p:cNvCxnSpPr>
              <a:cxnSpLocks noChangeShapeType="1"/>
            </p:cNvCxnSpPr>
            <p:nvPr/>
          </p:nvCxnSpPr>
          <p:spPr bwMode="auto">
            <a:xfrm>
              <a:off x="4300" y="5413"/>
              <a:ext cx="0" cy="400"/>
            </a:xfrm>
            <a:prstGeom prst="straightConnector1">
              <a:avLst/>
            </a:prstGeom>
            <a:grpFill/>
            <a:ln w="9525">
              <a:solidFill>
                <a:schemeClr val="accent4">
                  <a:lumMod val="75000"/>
                </a:schemeClr>
              </a:solidFill>
              <a:round/>
              <a:headEnd/>
              <a:tailEnd/>
            </a:ln>
          </p:spPr>
        </p:cxnSp>
        <p:sp>
          <p:nvSpPr>
            <p:cNvPr id="24" name="Rectangle 15"/>
            <p:cNvSpPr>
              <a:spLocks noChangeArrowheads="1"/>
            </p:cNvSpPr>
            <p:nvPr/>
          </p:nvSpPr>
          <p:spPr bwMode="auto">
            <a:xfrm>
              <a:off x="2900" y="5813"/>
              <a:ext cx="2880" cy="460"/>
            </a:xfrm>
            <a:prstGeom prst="rect">
              <a:avLst/>
            </a:prstGeom>
            <a:grpFill/>
            <a:ln w="9525">
              <a:solidFill>
                <a:schemeClr val="accent4">
                  <a:lumMod val="75000"/>
                </a:schemeClr>
              </a:solidFill>
              <a:miter lim="800000"/>
              <a:headEnd/>
              <a:tailEnd/>
            </a:ln>
          </p:spPr>
          <p:txBody>
            <a:bodyPr/>
            <a:lstStyle/>
            <a:p>
              <a:pPr>
                <a:spcAft>
                  <a:spcPts val="1000"/>
                </a:spcAft>
                <a:defRPr/>
              </a:pPr>
              <a:r>
                <a:rPr lang="ru-RU" sz="1100" b="1" dirty="0">
                  <a:latin typeface="Calibri" pitchFamily="34" charset="0"/>
                </a:rPr>
                <a:t>Не стал жеребеночком</a:t>
              </a:r>
              <a:endParaRPr lang="ru-RU" b="1" dirty="0"/>
            </a:p>
          </p:txBody>
        </p:sp>
        <p:cxnSp>
          <p:nvCxnSpPr>
            <p:cNvPr id="25" name="AutoShape 16"/>
            <p:cNvCxnSpPr>
              <a:cxnSpLocks noChangeShapeType="1"/>
            </p:cNvCxnSpPr>
            <p:nvPr/>
          </p:nvCxnSpPr>
          <p:spPr bwMode="auto">
            <a:xfrm>
              <a:off x="4640" y="6273"/>
              <a:ext cx="0" cy="360"/>
            </a:xfrm>
            <a:prstGeom prst="straightConnector1">
              <a:avLst/>
            </a:prstGeom>
            <a:grpFill/>
            <a:ln w="9525">
              <a:solidFill>
                <a:schemeClr val="accent4">
                  <a:lumMod val="75000"/>
                </a:schemeClr>
              </a:solidFill>
              <a:round/>
              <a:headEnd/>
              <a:tailEnd/>
            </a:ln>
          </p:spPr>
        </p:cxnSp>
        <p:cxnSp>
          <p:nvCxnSpPr>
            <p:cNvPr id="26" name="AutoShape 17"/>
            <p:cNvCxnSpPr>
              <a:cxnSpLocks noChangeShapeType="1"/>
            </p:cNvCxnSpPr>
            <p:nvPr/>
          </p:nvCxnSpPr>
          <p:spPr bwMode="auto">
            <a:xfrm flipH="1">
              <a:off x="1860" y="7311"/>
              <a:ext cx="1180" cy="1"/>
            </a:xfrm>
            <a:prstGeom prst="straightConnector1">
              <a:avLst/>
            </a:prstGeom>
            <a:grpFill/>
            <a:ln w="9525">
              <a:solidFill>
                <a:schemeClr val="accent4">
                  <a:lumMod val="75000"/>
                </a:schemeClr>
              </a:solidFill>
              <a:round/>
              <a:headEnd/>
              <a:tailEnd/>
            </a:ln>
          </p:spPr>
        </p:cxnSp>
        <p:cxnSp>
          <p:nvCxnSpPr>
            <p:cNvPr id="27" name="AutoShape 18"/>
            <p:cNvCxnSpPr>
              <a:cxnSpLocks noChangeShapeType="1"/>
            </p:cNvCxnSpPr>
            <p:nvPr/>
          </p:nvCxnSpPr>
          <p:spPr bwMode="auto">
            <a:xfrm>
              <a:off x="1860" y="7311"/>
              <a:ext cx="0" cy="400"/>
            </a:xfrm>
            <a:prstGeom prst="straightConnector1">
              <a:avLst/>
            </a:prstGeom>
            <a:grpFill/>
            <a:ln w="9525">
              <a:solidFill>
                <a:schemeClr val="accent4">
                  <a:lumMod val="75000"/>
                </a:schemeClr>
              </a:solidFill>
              <a:round/>
              <a:headEnd/>
              <a:tailEnd/>
            </a:ln>
          </p:spPr>
        </p:cxnSp>
        <p:sp>
          <p:nvSpPr>
            <p:cNvPr id="28" name="Rectangle 19"/>
            <p:cNvSpPr>
              <a:spLocks noChangeArrowheads="1"/>
            </p:cNvSpPr>
            <p:nvPr/>
          </p:nvSpPr>
          <p:spPr bwMode="auto">
            <a:xfrm>
              <a:off x="80" y="7711"/>
              <a:ext cx="3860" cy="460"/>
            </a:xfrm>
            <a:prstGeom prst="rect">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Стал братец Иванушка козленочком</a:t>
              </a:r>
              <a:endParaRPr lang="ru-RU" b="1"/>
            </a:p>
          </p:txBody>
        </p:sp>
        <p:cxnSp>
          <p:nvCxnSpPr>
            <p:cNvPr id="29" name="AutoShape 20"/>
            <p:cNvCxnSpPr>
              <a:cxnSpLocks noChangeShapeType="1"/>
            </p:cNvCxnSpPr>
            <p:nvPr/>
          </p:nvCxnSpPr>
          <p:spPr bwMode="auto">
            <a:xfrm>
              <a:off x="1860" y="8171"/>
              <a:ext cx="0" cy="360"/>
            </a:xfrm>
            <a:prstGeom prst="straightConnector1">
              <a:avLst/>
            </a:prstGeom>
            <a:grpFill/>
            <a:ln w="9525">
              <a:solidFill>
                <a:schemeClr val="accent4">
                  <a:lumMod val="75000"/>
                </a:schemeClr>
              </a:solidFill>
              <a:round/>
              <a:headEnd/>
              <a:tailEnd/>
            </a:ln>
          </p:spPr>
        </p:cxnSp>
        <p:sp>
          <p:nvSpPr>
            <p:cNvPr id="30" name="Rectangle 21"/>
            <p:cNvSpPr>
              <a:spLocks noChangeArrowheads="1"/>
            </p:cNvSpPr>
            <p:nvPr/>
          </p:nvSpPr>
          <p:spPr bwMode="auto">
            <a:xfrm>
              <a:off x="6860" y="2813"/>
              <a:ext cx="860" cy="485"/>
            </a:xfrm>
            <a:prstGeom prst="rect">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Да</a:t>
              </a:r>
              <a:endParaRPr lang="ru-RU" b="1"/>
            </a:p>
          </p:txBody>
        </p:sp>
        <p:sp>
          <p:nvSpPr>
            <p:cNvPr id="31" name="Rectangle 22"/>
            <p:cNvSpPr>
              <a:spLocks noChangeArrowheads="1"/>
            </p:cNvSpPr>
            <p:nvPr/>
          </p:nvSpPr>
          <p:spPr bwMode="auto">
            <a:xfrm>
              <a:off x="4440" y="4713"/>
              <a:ext cx="860" cy="485"/>
            </a:xfrm>
            <a:prstGeom prst="rect">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Да</a:t>
              </a:r>
              <a:endParaRPr lang="ru-RU" b="1"/>
            </a:p>
          </p:txBody>
        </p:sp>
        <p:sp>
          <p:nvSpPr>
            <p:cNvPr id="32" name="Rectangle 23"/>
            <p:cNvSpPr>
              <a:spLocks noChangeArrowheads="1"/>
            </p:cNvSpPr>
            <p:nvPr/>
          </p:nvSpPr>
          <p:spPr bwMode="auto">
            <a:xfrm>
              <a:off x="1860" y="6633"/>
              <a:ext cx="860" cy="485"/>
            </a:xfrm>
            <a:prstGeom prst="rect">
              <a:avLst/>
            </a:prstGeom>
            <a:grpFill/>
            <a:ln w="9525">
              <a:solidFill>
                <a:schemeClr val="accent4">
                  <a:lumMod val="75000"/>
                </a:schemeClr>
              </a:solidFill>
              <a:miter lim="800000"/>
              <a:headEnd/>
              <a:tailEnd/>
            </a:ln>
          </p:spPr>
          <p:txBody>
            <a:bodyPr/>
            <a:lstStyle/>
            <a:p>
              <a:pPr>
                <a:spcAft>
                  <a:spcPts val="1000"/>
                </a:spcAft>
                <a:defRPr/>
              </a:pPr>
              <a:r>
                <a:rPr lang="ru-RU" sz="1100" b="1">
                  <a:latin typeface="Calibri" pitchFamily="34" charset="0"/>
                </a:rPr>
                <a:t>Да</a:t>
              </a:r>
              <a:endParaRPr lang="ru-RU" b="1"/>
            </a:p>
          </p:txBody>
        </p:sp>
      </p:grpSp>
      <p:pic>
        <p:nvPicPr>
          <p:cNvPr id="24584" name="Picture 24" descr="https://cacoo.com/diagrams/MqcwujO0sIvKWi8B-3C031.png"/>
          <p:cNvPicPr>
            <a:picLocks noChangeAspect="1" noChangeArrowheads="1"/>
          </p:cNvPicPr>
          <p:nvPr/>
        </p:nvPicPr>
        <p:blipFill>
          <a:blip r:embed="rId2" r:link="rId3">
            <a:extLst>
              <a:ext uri="{28A0092B-C50C-407E-A947-70E740481C1C}">
                <a14:useLocalDpi xmlns:a14="http://schemas.microsoft.com/office/drawing/2010/main" xmlns="" val="0"/>
              </a:ext>
            </a:extLst>
          </a:blip>
          <a:srcRect l="7382" t="4581" r="51680" b="66858"/>
          <a:stretch>
            <a:fillRect/>
          </a:stretch>
        </p:blipFill>
        <p:spPr bwMode="auto">
          <a:xfrm>
            <a:off x="7380288" y="4508500"/>
            <a:ext cx="1435100"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4585" name="Группа 49"/>
          <p:cNvGrpSpPr>
            <a:grpSpLocks/>
          </p:cNvGrpSpPr>
          <p:nvPr/>
        </p:nvGrpSpPr>
        <p:grpSpPr bwMode="auto">
          <a:xfrm>
            <a:off x="0" y="908050"/>
            <a:ext cx="8712200" cy="1460500"/>
            <a:chOff x="0" y="908720"/>
            <a:chExt cx="8712968" cy="1459905"/>
          </a:xfrm>
        </p:grpSpPr>
        <p:sp>
          <p:nvSpPr>
            <p:cNvPr id="34" name="Rectangle 7"/>
            <p:cNvSpPr>
              <a:spLocks noChangeArrowheads="1"/>
            </p:cNvSpPr>
            <p:nvPr/>
          </p:nvSpPr>
          <p:spPr bwMode="auto">
            <a:xfrm>
              <a:off x="0" y="908720"/>
              <a:ext cx="6120352" cy="369737"/>
            </a:xfrm>
            <a:prstGeom prst="rect">
              <a:avLst/>
            </a:prstGeom>
            <a:noFill/>
            <a:ln w="9525">
              <a:solidFill>
                <a:schemeClr val="accent4">
                  <a:lumMod val="75000"/>
                </a:schemeClr>
              </a:solidFill>
              <a:miter lim="800000"/>
              <a:headEnd/>
              <a:tailEnd/>
            </a:ln>
          </p:spPr>
          <p:txBody>
            <a:bodyPr anchor="ctr">
              <a:spAutoFit/>
            </a:bodyPr>
            <a:lstStyle/>
            <a:p>
              <a:pPr eaLnBrk="0" hangingPunct="0">
                <a:defRPr/>
              </a:pPr>
              <a:r>
                <a:rPr lang="ru-RU" dirty="0">
                  <a:solidFill>
                    <a:srgbClr val="000000"/>
                  </a:solidFill>
                  <a:latin typeface="Times New Roman" pitchFamily="18" charset="0"/>
                  <a:cs typeface="Times New Roman" pitchFamily="18" charset="0"/>
                </a:rPr>
                <a:t>Начало. Жили-были дед и баба. И была у них курочка Ряба. </a:t>
              </a:r>
              <a:endParaRPr lang="ru-RU" dirty="0">
                <a:latin typeface="Arial" charset="0"/>
                <a:cs typeface="Arial" charset="0"/>
              </a:endParaRPr>
            </a:p>
          </p:txBody>
        </p:sp>
        <p:sp>
          <p:nvSpPr>
            <p:cNvPr id="35" name="Прямоугольник 34"/>
            <p:cNvSpPr/>
            <p:nvPr/>
          </p:nvSpPr>
          <p:spPr>
            <a:xfrm>
              <a:off x="0" y="1340344"/>
              <a:ext cx="3581716" cy="307850"/>
            </a:xfrm>
            <a:prstGeom prst="rect">
              <a:avLst/>
            </a:prstGeom>
            <a:solidFill>
              <a:schemeClr val="accent4">
                <a:lumMod val="20000"/>
                <a:lumOff val="80000"/>
              </a:schemeClr>
            </a:solidFill>
            <a:ln>
              <a:solidFill>
                <a:schemeClr val="accent4">
                  <a:lumMod val="75000"/>
                </a:schemeClr>
              </a:solidFill>
            </a:ln>
          </p:spPr>
          <p:txBody>
            <a:bodyPr wrap="none">
              <a:spAutoFit/>
            </a:bodyPr>
            <a:lstStyle/>
            <a:p>
              <a:pPr>
                <a:defRPr/>
              </a:pPr>
              <a:r>
                <a:rPr lang="ru-RU" sz="1400" dirty="0">
                  <a:solidFill>
                    <a:srgbClr val="000000"/>
                  </a:solidFill>
                  <a:latin typeface="Times New Roman" pitchFamily="18" charset="0"/>
                  <a:cs typeface="Times New Roman" pitchFamily="18" charset="0"/>
                </a:rPr>
                <a:t>Снесла курочка яичко, не простое, а золотое</a:t>
              </a:r>
              <a:endParaRPr lang="ru-RU" sz="1400" dirty="0">
                <a:latin typeface="Arial" charset="0"/>
                <a:cs typeface="Arial" charset="0"/>
              </a:endParaRPr>
            </a:p>
          </p:txBody>
        </p:sp>
        <p:sp>
          <p:nvSpPr>
            <p:cNvPr id="36" name="Прямоугольник 35"/>
            <p:cNvSpPr/>
            <p:nvPr/>
          </p:nvSpPr>
          <p:spPr>
            <a:xfrm>
              <a:off x="3816686" y="1340344"/>
              <a:ext cx="2054406" cy="307850"/>
            </a:xfrm>
            <a:prstGeom prst="rect">
              <a:avLst/>
            </a:prstGeom>
            <a:solidFill>
              <a:schemeClr val="accent4">
                <a:lumMod val="20000"/>
                <a:lumOff val="80000"/>
              </a:schemeClr>
            </a:solidFill>
            <a:ln>
              <a:solidFill>
                <a:schemeClr val="accent4">
                  <a:lumMod val="75000"/>
                </a:schemeClr>
              </a:solidFill>
            </a:ln>
          </p:spPr>
          <p:txBody>
            <a:bodyPr wrap="none">
              <a:spAutoFit/>
            </a:bodyPr>
            <a:lstStyle/>
            <a:p>
              <a:pPr>
                <a:defRPr/>
              </a:pPr>
              <a:r>
                <a:rPr lang="ru-RU" sz="1400" dirty="0">
                  <a:solidFill>
                    <a:srgbClr val="000000"/>
                  </a:solidFill>
                  <a:latin typeface="Times New Roman" pitchFamily="18" charset="0"/>
                  <a:cs typeface="Times New Roman" pitchFamily="18" charset="0"/>
                </a:rPr>
                <a:t>Дед бил-бил, не разбил. </a:t>
              </a:r>
              <a:endParaRPr lang="ru-RU" sz="1400" dirty="0">
                <a:latin typeface="Arial" charset="0"/>
                <a:cs typeface="Arial" charset="0"/>
              </a:endParaRPr>
            </a:p>
          </p:txBody>
        </p:sp>
        <p:sp>
          <p:nvSpPr>
            <p:cNvPr id="37" name="Прямоугольник 36"/>
            <p:cNvSpPr/>
            <p:nvPr/>
          </p:nvSpPr>
          <p:spPr>
            <a:xfrm>
              <a:off x="6120352" y="1340344"/>
              <a:ext cx="2376696" cy="307850"/>
            </a:xfrm>
            <a:prstGeom prst="rect">
              <a:avLst/>
            </a:prstGeom>
            <a:solidFill>
              <a:schemeClr val="accent4">
                <a:lumMod val="20000"/>
                <a:lumOff val="80000"/>
              </a:schemeClr>
            </a:solidFill>
            <a:ln>
              <a:solidFill>
                <a:schemeClr val="accent4">
                  <a:lumMod val="75000"/>
                </a:schemeClr>
              </a:solidFill>
            </a:ln>
          </p:spPr>
          <p:txBody>
            <a:bodyPr>
              <a:spAutoFit/>
            </a:bodyPr>
            <a:lstStyle/>
            <a:p>
              <a:pPr>
                <a:defRPr/>
              </a:pPr>
              <a:r>
                <a:rPr lang="ru-RU" sz="1400" dirty="0">
                  <a:solidFill>
                    <a:srgbClr val="000000"/>
                  </a:solidFill>
                  <a:latin typeface="Times New Roman" pitchFamily="18" charset="0"/>
                  <a:cs typeface="Times New Roman" pitchFamily="18" charset="0"/>
                </a:rPr>
                <a:t>Баба била-била, не разбила. </a:t>
              </a:r>
              <a:endParaRPr lang="ru-RU" sz="1400" dirty="0">
                <a:latin typeface="Arial" charset="0"/>
                <a:cs typeface="Arial" charset="0"/>
              </a:endParaRPr>
            </a:p>
          </p:txBody>
        </p:sp>
        <p:sp>
          <p:nvSpPr>
            <p:cNvPr id="38" name="Прямоугольник 37"/>
            <p:cNvSpPr/>
            <p:nvPr/>
          </p:nvSpPr>
          <p:spPr>
            <a:xfrm>
              <a:off x="287363" y="1700560"/>
              <a:ext cx="2953010" cy="307850"/>
            </a:xfrm>
            <a:prstGeom prst="rect">
              <a:avLst/>
            </a:prstGeom>
            <a:solidFill>
              <a:schemeClr val="accent4">
                <a:lumMod val="20000"/>
                <a:lumOff val="80000"/>
              </a:schemeClr>
            </a:solidFill>
            <a:ln>
              <a:solidFill>
                <a:schemeClr val="accent4">
                  <a:lumMod val="75000"/>
                </a:schemeClr>
              </a:solidFill>
            </a:ln>
          </p:spPr>
          <p:txBody>
            <a:bodyPr>
              <a:spAutoFit/>
            </a:bodyPr>
            <a:lstStyle/>
            <a:p>
              <a:pPr>
                <a:defRPr/>
              </a:pPr>
              <a:r>
                <a:rPr lang="ru-RU" sz="1400" dirty="0">
                  <a:solidFill>
                    <a:srgbClr val="000000"/>
                  </a:solidFill>
                  <a:latin typeface="Times New Roman" pitchFamily="18" charset="0"/>
                  <a:cs typeface="Times New Roman" pitchFamily="18" charset="0"/>
                </a:rPr>
                <a:t>Мышка бежала, хвостиком махнула. </a:t>
              </a:r>
              <a:endParaRPr lang="ru-RU" sz="1400" dirty="0">
                <a:latin typeface="Arial" charset="0"/>
                <a:cs typeface="Arial" charset="0"/>
              </a:endParaRPr>
            </a:p>
          </p:txBody>
        </p:sp>
        <p:sp>
          <p:nvSpPr>
            <p:cNvPr id="39" name="Прямоугольник 38"/>
            <p:cNvSpPr/>
            <p:nvPr/>
          </p:nvSpPr>
          <p:spPr>
            <a:xfrm>
              <a:off x="3456293" y="1700560"/>
              <a:ext cx="2200469" cy="307850"/>
            </a:xfrm>
            <a:prstGeom prst="rect">
              <a:avLst/>
            </a:prstGeom>
            <a:solidFill>
              <a:schemeClr val="accent4">
                <a:lumMod val="20000"/>
                <a:lumOff val="80000"/>
              </a:schemeClr>
            </a:solidFill>
            <a:ln>
              <a:solidFill>
                <a:schemeClr val="accent4">
                  <a:lumMod val="75000"/>
                </a:schemeClr>
              </a:solidFill>
            </a:ln>
          </p:spPr>
          <p:txBody>
            <a:bodyPr wrap="none">
              <a:spAutoFit/>
            </a:bodyPr>
            <a:lstStyle/>
            <a:p>
              <a:pPr>
                <a:defRPr/>
              </a:pPr>
              <a:r>
                <a:rPr lang="ru-RU" sz="1400" dirty="0">
                  <a:solidFill>
                    <a:srgbClr val="000000"/>
                  </a:solidFill>
                  <a:latin typeface="Times New Roman" pitchFamily="18" charset="0"/>
                  <a:cs typeface="Times New Roman" pitchFamily="18" charset="0"/>
                </a:rPr>
                <a:t>Яичко упало и разбилось. </a:t>
              </a:r>
              <a:endParaRPr lang="ru-RU" sz="1400" dirty="0">
                <a:latin typeface="Arial" charset="0"/>
                <a:cs typeface="Arial" charset="0"/>
              </a:endParaRPr>
            </a:p>
          </p:txBody>
        </p:sp>
        <p:sp>
          <p:nvSpPr>
            <p:cNvPr id="40" name="Прямоугольник 39"/>
            <p:cNvSpPr/>
            <p:nvPr/>
          </p:nvSpPr>
          <p:spPr>
            <a:xfrm>
              <a:off x="5904433" y="1700560"/>
              <a:ext cx="2078220" cy="307850"/>
            </a:xfrm>
            <a:prstGeom prst="rect">
              <a:avLst/>
            </a:prstGeom>
            <a:solidFill>
              <a:schemeClr val="accent4">
                <a:lumMod val="20000"/>
                <a:lumOff val="80000"/>
              </a:schemeClr>
            </a:solidFill>
            <a:ln>
              <a:solidFill>
                <a:schemeClr val="accent4">
                  <a:lumMod val="75000"/>
                </a:schemeClr>
              </a:solidFill>
            </a:ln>
          </p:spPr>
          <p:txBody>
            <a:bodyPr wrap="none">
              <a:spAutoFit/>
            </a:bodyPr>
            <a:lstStyle/>
            <a:p>
              <a:pPr>
                <a:defRPr/>
              </a:pPr>
              <a:r>
                <a:rPr lang="ru-RU" sz="1400" dirty="0">
                  <a:solidFill>
                    <a:srgbClr val="000000"/>
                  </a:solidFill>
                  <a:latin typeface="Times New Roman" pitchFamily="18" charset="0"/>
                  <a:cs typeface="Times New Roman" pitchFamily="18" charset="0"/>
                </a:rPr>
                <a:t>Дед плачет, баба плачет, </a:t>
              </a:r>
              <a:endParaRPr lang="ru-RU" sz="1400" dirty="0">
                <a:latin typeface="Arial" charset="0"/>
                <a:cs typeface="Arial" charset="0"/>
              </a:endParaRPr>
            </a:p>
          </p:txBody>
        </p:sp>
        <p:sp>
          <p:nvSpPr>
            <p:cNvPr id="41" name="Прямоугольник 40"/>
            <p:cNvSpPr/>
            <p:nvPr/>
          </p:nvSpPr>
          <p:spPr>
            <a:xfrm>
              <a:off x="287363" y="2060775"/>
              <a:ext cx="8425605" cy="307850"/>
            </a:xfrm>
            <a:prstGeom prst="rect">
              <a:avLst/>
            </a:prstGeom>
            <a:solidFill>
              <a:schemeClr val="accent4">
                <a:lumMod val="20000"/>
                <a:lumOff val="80000"/>
              </a:schemeClr>
            </a:solidFill>
            <a:ln>
              <a:solidFill>
                <a:schemeClr val="accent4">
                  <a:lumMod val="75000"/>
                </a:schemeClr>
              </a:solidFill>
            </a:ln>
          </p:spPr>
          <p:txBody>
            <a:bodyPr>
              <a:spAutoFit/>
            </a:bodyPr>
            <a:lstStyle/>
            <a:p>
              <a:pPr>
                <a:defRPr/>
              </a:pPr>
              <a:r>
                <a:rPr lang="ru-RU" sz="1400" dirty="0">
                  <a:solidFill>
                    <a:srgbClr val="000000"/>
                  </a:solidFill>
                  <a:latin typeface="Times New Roman" pitchFamily="18" charset="0"/>
                  <a:cs typeface="Times New Roman" pitchFamily="18" charset="0"/>
                </a:rPr>
                <a:t>А курочка Ряба кудахчет: </a:t>
              </a:r>
              <a:r>
                <a:rPr lang="ru-RU" sz="1400" dirty="0">
                  <a:solidFill>
                    <a:srgbClr val="000000"/>
                  </a:solidFill>
                  <a:latin typeface="Arial" charset="0"/>
                  <a:cs typeface="Times New Roman" pitchFamily="18" charset="0"/>
                </a:rPr>
                <a:t>«</a:t>
              </a:r>
              <a:r>
                <a:rPr lang="ru-RU" sz="1400" dirty="0">
                  <a:solidFill>
                    <a:srgbClr val="000000"/>
                  </a:solidFill>
                  <a:latin typeface="Times New Roman" pitchFamily="18" charset="0"/>
                  <a:cs typeface="Times New Roman" pitchFamily="18" charset="0"/>
                </a:rPr>
                <a:t>Не плачь, дед. Не плачь, баба. Я снесу вам другое яичко. Не золотое, а простое</a:t>
              </a:r>
              <a:r>
                <a:rPr lang="ru-RU" sz="1400" dirty="0">
                  <a:solidFill>
                    <a:srgbClr val="000000"/>
                  </a:solidFill>
                  <a:latin typeface="Arial" charset="0"/>
                  <a:cs typeface="Times New Roman" pitchFamily="18" charset="0"/>
                </a:rPr>
                <a:t>»</a:t>
              </a:r>
              <a:endParaRPr lang="ru-RU" sz="1400" dirty="0">
                <a:latin typeface="Arial" charset="0"/>
                <a:cs typeface="Arial" charset="0"/>
              </a:endParaRPr>
            </a:p>
          </p:txBody>
        </p:sp>
        <p:sp>
          <p:nvSpPr>
            <p:cNvPr id="42" name="Стрелка вправо 41"/>
            <p:cNvSpPr/>
            <p:nvPr/>
          </p:nvSpPr>
          <p:spPr>
            <a:xfrm>
              <a:off x="3600767" y="1413339"/>
              <a:ext cx="215919"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3" name="Стрелка вправо 42"/>
            <p:cNvSpPr/>
            <p:nvPr/>
          </p:nvSpPr>
          <p:spPr>
            <a:xfrm>
              <a:off x="5904433" y="1413339"/>
              <a:ext cx="215919"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4" name="Стрелка вправо 43"/>
            <p:cNvSpPr/>
            <p:nvPr/>
          </p:nvSpPr>
          <p:spPr>
            <a:xfrm>
              <a:off x="8497049" y="1413339"/>
              <a:ext cx="215919"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5" name="Стрелка вправо 44"/>
            <p:cNvSpPr/>
            <p:nvPr/>
          </p:nvSpPr>
          <p:spPr>
            <a:xfrm>
              <a:off x="71444" y="1773556"/>
              <a:ext cx="215919"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6" name="Стрелка вправо 45"/>
            <p:cNvSpPr/>
            <p:nvPr/>
          </p:nvSpPr>
          <p:spPr>
            <a:xfrm>
              <a:off x="3240374" y="1773556"/>
              <a:ext cx="215919"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7" name="Стрелка вправо 46"/>
            <p:cNvSpPr/>
            <p:nvPr/>
          </p:nvSpPr>
          <p:spPr>
            <a:xfrm>
              <a:off x="5688514" y="1773556"/>
              <a:ext cx="215919"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8" name="Стрелка вправо 47"/>
            <p:cNvSpPr/>
            <p:nvPr/>
          </p:nvSpPr>
          <p:spPr>
            <a:xfrm>
              <a:off x="7992179" y="1773556"/>
              <a:ext cx="217507" cy="2158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49" name="Стрелка вправо 48"/>
            <p:cNvSpPr/>
            <p:nvPr/>
          </p:nvSpPr>
          <p:spPr>
            <a:xfrm>
              <a:off x="71444" y="2132184"/>
              <a:ext cx="215919" cy="2173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grpSp>
    </p:spTree>
    <p:extLst>
      <p:ext uri="{BB962C8B-B14F-4D97-AF65-F5344CB8AC3E}">
        <p14:creationId xmlns:p14="http://schemas.microsoft.com/office/powerpoint/2010/main" xmlns="" val="314940778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205680" y="188640"/>
            <a:ext cx="8686800" cy="1641475"/>
          </a:xfrm>
        </p:spPr>
        <p:txBody>
          <a:bodyPr>
            <a:normAutofit fontScale="90000"/>
          </a:bodyPr>
          <a:lstStyle/>
          <a:p>
            <a:pPr eaLnBrk="1" fontAlgn="auto" hangingPunct="1">
              <a:spcAft>
                <a:spcPts val="0"/>
              </a:spcAft>
              <a:defRPr/>
            </a:pPr>
            <a:r>
              <a:rPr lang="ru-RU" b="1" dirty="0" smtClean="0"/>
              <a:t>Исследование </a:t>
            </a:r>
            <a:br>
              <a:rPr lang="ru-RU" b="1" dirty="0" smtClean="0"/>
            </a:br>
            <a:r>
              <a:rPr lang="ru-RU" b="1" dirty="0" smtClean="0"/>
              <a:t>«Алгоритмы в нашей жизни»</a:t>
            </a:r>
            <a:r>
              <a:rPr lang="ru-RU" dirty="0" smtClean="0"/>
              <a:t/>
            </a:r>
            <a:br>
              <a:rPr lang="ru-RU" dirty="0" smtClean="0"/>
            </a:br>
            <a:endParaRPr lang="ru-RU" dirty="0" smtClean="0"/>
          </a:p>
        </p:txBody>
      </p:sp>
      <p:sp>
        <p:nvSpPr>
          <p:cNvPr id="25603" name="Содержимое 2"/>
          <p:cNvSpPr>
            <a:spLocks noGrp="1"/>
          </p:cNvSpPr>
          <p:nvPr>
            <p:ph idx="1"/>
          </p:nvPr>
        </p:nvSpPr>
        <p:spPr>
          <a:xfrm>
            <a:off x="457200" y="1600200"/>
            <a:ext cx="8229600" cy="2908300"/>
          </a:xfrm>
        </p:spPr>
        <p:txBody>
          <a:bodyPr>
            <a:normAutofit lnSpcReduction="10000"/>
          </a:bodyPr>
          <a:lstStyle/>
          <a:p>
            <a:pPr defTabSz="912813" eaLnBrk="1" hangingPunct="1">
              <a:buFont typeface="Arial" panose="020B0604020202020204" pitchFamily="34" charset="0"/>
              <a:buNone/>
            </a:pPr>
            <a:r>
              <a:rPr lang="ru-RU" altLang="ru-RU" sz="1800" dirty="0" smtClean="0">
                <a:latin typeface="Arial Narrow" panose="020B0606020202030204" pitchFamily="34" charset="0"/>
              </a:rPr>
              <a:t>Вопросы для анкетирования:</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Знаете ли вы что такое алгоритм?</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Замечали ли вы в своей жизни действия по алгоритму? </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Я могу привести примеры алгоритмов из жизни?</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Я умею работать по алгоритму?</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Я умею составлять алгоритм при решении задачи</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Я знаю, что алгоритмы нам нужны.</a:t>
            </a:r>
          </a:p>
          <a:p>
            <a:pPr defTabSz="912813" eaLnBrk="1" hangingPunct="1">
              <a:buFont typeface="Wingdings" panose="05000000000000000000" pitchFamily="2" charset="2"/>
              <a:buChar char="Ø"/>
            </a:pPr>
            <a:r>
              <a:rPr lang="ru-RU" altLang="ru-RU" sz="1800" dirty="0" smtClean="0">
                <a:latin typeface="Arial Narrow" panose="020B0606020202030204" pitchFamily="34" charset="0"/>
              </a:rPr>
              <a:t>Для чего нужны алгоритмы?</a:t>
            </a:r>
          </a:p>
          <a:p>
            <a:pPr defTabSz="912813" eaLnBrk="1" hangingPunct="1"/>
            <a:endParaRPr lang="ru-RU" altLang="ru-RU" dirty="0" smtClean="0">
              <a:latin typeface="Arial Narrow" panose="020B0606020202030204" pitchFamily="34" charset="0"/>
            </a:endParaRPr>
          </a:p>
        </p:txBody>
      </p:sp>
      <p:sp>
        <p:nvSpPr>
          <p:cNvPr id="25604" name="Rectangle 1"/>
          <p:cNvSpPr>
            <a:spLocks noChangeArrowheads="1"/>
          </p:cNvSpPr>
          <p:nvPr/>
        </p:nvSpPr>
        <p:spPr bwMode="auto">
          <a:xfrm>
            <a:off x="395288" y="4868754"/>
            <a:ext cx="855112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dirty="0">
                <a:cs typeface="Times New Roman" panose="02020603050405020304" pitchFamily="18" charset="0"/>
              </a:rPr>
              <a:t>Анкетировались учащиеся </a:t>
            </a:r>
            <a:r>
              <a:rPr lang="ru-RU" altLang="ru-RU" dirty="0" smtClean="0">
                <a:cs typeface="Times New Roman" panose="02020603050405020304" pitchFamily="18" charset="0"/>
              </a:rPr>
              <a:t>колледжа, группы ПНК 11 в </a:t>
            </a:r>
            <a:r>
              <a:rPr lang="ru-RU" altLang="ru-RU" dirty="0">
                <a:cs typeface="Times New Roman" panose="02020603050405020304" pitchFamily="18" charset="0"/>
              </a:rPr>
              <a:t>количестве </a:t>
            </a:r>
            <a:r>
              <a:rPr lang="ru-RU" altLang="ru-RU" dirty="0" smtClean="0">
                <a:cs typeface="Times New Roman" panose="02020603050405020304" pitchFamily="18" charset="0"/>
              </a:rPr>
              <a:t>25 </a:t>
            </a:r>
            <a:r>
              <a:rPr lang="ru-RU" altLang="ru-RU" dirty="0">
                <a:cs typeface="Times New Roman" panose="02020603050405020304" pitchFamily="18" charset="0"/>
              </a:rPr>
              <a:t>человек.</a:t>
            </a:r>
          </a:p>
          <a:p>
            <a:r>
              <a:rPr lang="ru-RU" altLang="ru-RU" dirty="0" smtClean="0">
                <a:cs typeface="Times New Roman" panose="02020603050405020304" pitchFamily="18" charset="0"/>
              </a:rPr>
              <a:t>Проанализировав </a:t>
            </a:r>
            <a:r>
              <a:rPr lang="ru-RU" altLang="ru-RU" dirty="0">
                <a:cs typeface="Times New Roman" panose="02020603050405020304" pitchFamily="18" charset="0"/>
              </a:rPr>
              <a:t>ответы </a:t>
            </a:r>
            <a:r>
              <a:rPr lang="ru-RU" altLang="ru-RU" dirty="0" smtClean="0">
                <a:cs typeface="Times New Roman" panose="02020603050405020304" pitchFamily="18" charset="0"/>
              </a:rPr>
              <a:t>студентов, я получила </a:t>
            </a:r>
            <a:r>
              <a:rPr lang="ru-RU" altLang="ru-RU" dirty="0">
                <a:cs typeface="Times New Roman" panose="02020603050405020304" pitchFamily="18" charset="0"/>
              </a:rPr>
              <a:t>следующие результаты</a:t>
            </a:r>
            <a:r>
              <a:rPr lang="ru-RU" altLang="ru-RU" dirty="0"/>
              <a:t> </a:t>
            </a:r>
          </a:p>
        </p:txBody>
      </p:sp>
    </p:spTree>
    <p:extLst>
      <p:ext uri="{BB962C8B-B14F-4D97-AF65-F5344CB8AC3E}">
        <p14:creationId xmlns:p14="http://schemas.microsoft.com/office/powerpoint/2010/main" xmlns="" val="315008878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p:nvPr>
        </p:nvSpPr>
        <p:spPr>
          <a:xfrm>
            <a:off x="0" y="0"/>
            <a:ext cx="8686800" cy="838200"/>
          </a:xfrm>
        </p:spPr>
        <p:txBody>
          <a:bodyPr/>
          <a:lstStyle/>
          <a:p>
            <a:pPr eaLnBrk="1" fontAlgn="auto" hangingPunct="1">
              <a:spcAft>
                <a:spcPts val="0"/>
              </a:spcAft>
              <a:defRPr/>
            </a:pPr>
            <a:r>
              <a:rPr lang="ru-RU" b="1" dirty="0" smtClean="0">
                <a:effectLst>
                  <a:glow rad="317500">
                    <a:schemeClr val="bg1">
                      <a:alpha val="60000"/>
                    </a:schemeClr>
                  </a:glow>
                </a:effectLst>
              </a:rPr>
              <a:t>РЕЗУЛЬТАТЫ АНКЕТИРОВАНИЯ</a:t>
            </a:r>
          </a:p>
        </p:txBody>
      </p:sp>
      <p:graphicFrame>
        <p:nvGraphicFramePr>
          <p:cNvPr id="4" name="Диаграмма 3"/>
          <p:cNvGraphicFramePr>
            <a:graphicFrameLocks/>
          </p:cNvGraphicFramePr>
          <p:nvPr/>
        </p:nvGraphicFramePr>
        <p:xfrm>
          <a:off x="323528" y="620688"/>
          <a:ext cx="4692305" cy="314396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Диаграмма 4"/>
          <p:cNvGraphicFramePr>
            <a:graphicFrameLocks/>
          </p:cNvGraphicFramePr>
          <p:nvPr/>
        </p:nvGraphicFramePr>
        <p:xfrm>
          <a:off x="4355976" y="548680"/>
          <a:ext cx="4427984" cy="30902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a:graphicFrameLocks/>
          </p:cNvGraphicFramePr>
          <p:nvPr/>
        </p:nvGraphicFramePr>
        <p:xfrm>
          <a:off x="467544" y="4005064"/>
          <a:ext cx="4210357" cy="246888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Диаграмма 6"/>
          <p:cNvGraphicFramePr>
            <a:graphicFrameLocks/>
          </p:cNvGraphicFramePr>
          <p:nvPr/>
        </p:nvGraphicFramePr>
        <p:xfrm>
          <a:off x="4788024" y="3861048"/>
          <a:ext cx="3980209" cy="2381597"/>
        </p:xfrm>
        <a:graphic>
          <a:graphicData uri="http://schemas.openxmlformats.org/drawingml/2006/chart">
            <c:chart xmlns:c="http://schemas.openxmlformats.org/drawingml/2006/chart" xmlns:r="http://schemas.openxmlformats.org/officeDocument/2006/relationships" r:id="rId5"/>
          </a:graphicData>
        </a:graphic>
      </p:graphicFrame>
      <p:sp>
        <p:nvSpPr>
          <p:cNvPr id="28679" name="Rectangle 7"/>
          <p:cNvSpPr>
            <a:spLocks noChangeArrowheads="1"/>
          </p:cNvSpPr>
          <p:nvPr/>
        </p:nvSpPr>
        <p:spPr bwMode="auto">
          <a:xfrm>
            <a:off x="0" y="6334125"/>
            <a:ext cx="9144000" cy="585788"/>
          </a:xfrm>
          <a:prstGeom prst="rect">
            <a:avLst/>
          </a:prstGeom>
          <a:solidFill>
            <a:schemeClr val="accent2">
              <a:lumMod val="20000"/>
              <a:lumOff val="80000"/>
            </a:schemeClr>
          </a:solidFill>
          <a:ln w="9525">
            <a:solidFill>
              <a:schemeClr val="accent4">
                <a:lumMod val="75000"/>
              </a:schemeClr>
            </a:solidFill>
            <a:miter lim="800000"/>
            <a:headEnd/>
            <a:tailEnd/>
          </a:ln>
          <a:effectLst/>
        </p:spPr>
        <p:txBody>
          <a:bodyPr anchor="ctr">
            <a:spAutoFit/>
          </a:bodyPr>
          <a:lstStyle/>
          <a:p>
            <a:pPr eaLnBrk="0" hangingPunct="0">
              <a:defRPr/>
            </a:pPr>
            <a:r>
              <a:rPr lang="ru-RU" sz="1600" dirty="0">
                <a:latin typeface="Times New Roman" pitchFamily="18" charset="0"/>
                <a:cs typeface="Times New Roman" pitchFamily="18" charset="0"/>
              </a:rPr>
              <a:t>Все опрошенные знают, что такое алгоритмы и большинство из них встречаются с алгоритмами в жизни и умеют пользоваться ими.</a:t>
            </a:r>
            <a:endParaRPr lang="ru-RU" sz="1600" dirty="0">
              <a:latin typeface="Arial" charset="0"/>
              <a:cs typeface="Arial" charset="0"/>
            </a:endParaRPr>
          </a:p>
        </p:txBody>
      </p:sp>
    </p:spTree>
    <p:extLst>
      <p:ext uri="{BB962C8B-B14F-4D97-AF65-F5344CB8AC3E}">
        <p14:creationId xmlns:p14="http://schemas.microsoft.com/office/powerpoint/2010/main" xmlns="" val="311727405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Диаграмма 3"/>
          <p:cNvGraphicFramePr>
            <a:graphicFrameLocks/>
          </p:cNvGraphicFramePr>
          <p:nvPr>
            <p:extLst/>
          </p:nvPr>
        </p:nvGraphicFramePr>
        <p:xfrm>
          <a:off x="251520" y="476672"/>
          <a:ext cx="4392488" cy="216024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Диаграмма 4"/>
          <p:cNvGraphicFramePr>
            <a:graphicFrameLocks/>
          </p:cNvGraphicFramePr>
          <p:nvPr/>
        </p:nvGraphicFramePr>
        <p:xfrm>
          <a:off x="4499992" y="548680"/>
          <a:ext cx="4104456" cy="21602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a:graphicFrameLocks/>
          </p:cNvGraphicFramePr>
          <p:nvPr/>
        </p:nvGraphicFramePr>
        <p:xfrm>
          <a:off x="467544" y="2564904"/>
          <a:ext cx="8136904" cy="2880320"/>
        </p:xfrm>
        <a:graphic>
          <a:graphicData uri="http://schemas.openxmlformats.org/drawingml/2006/chart">
            <c:chart xmlns:c="http://schemas.openxmlformats.org/drawingml/2006/chart" xmlns:r="http://schemas.openxmlformats.org/officeDocument/2006/relationships" r:id="rId4"/>
          </a:graphicData>
        </a:graphic>
      </p:graphicFrame>
      <p:sp>
        <p:nvSpPr>
          <p:cNvPr id="27653" name="Rectangle 5"/>
          <p:cNvSpPr>
            <a:spLocks noChangeArrowheads="1"/>
          </p:cNvSpPr>
          <p:nvPr/>
        </p:nvSpPr>
        <p:spPr bwMode="auto">
          <a:xfrm>
            <a:off x="0" y="5365750"/>
            <a:ext cx="9144000" cy="1168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defTabSz="912813" eaLnBrk="0" hangingPunct="0">
              <a:tabLst>
                <a:tab pos="1979613" algn="l"/>
              </a:tabLst>
              <a:defRPr>
                <a:solidFill>
                  <a:schemeClr val="tx1"/>
                </a:solidFill>
                <a:latin typeface="Arial" panose="020B0604020202020204" pitchFamily="34" charset="0"/>
                <a:cs typeface="Arial" panose="020B0604020202020204" pitchFamily="34" charset="0"/>
              </a:defRPr>
            </a:lvl1pPr>
            <a:lvl2pPr marL="742950" indent="-285750" defTabSz="912813" eaLnBrk="0" hangingPunct="0">
              <a:tabLst>
                <a:tab pos="1979613" algn="l"/>
              </a:tabLst>
              <a:defRPr>
                <a:solidFill>
                  <a:schemeClr val="tx1"/>
                </a:solidFill>
                <a:latin typeface="Arial" panose="020B0604020202020204" pitchFamily="34" charset="0"/>
                <a:cs typeface="Arial" panose="020B0604020202020204" pitchFamily="34" charset="0"/>
              </a:defRPr>
            </a:lvl2pPr>
            <a:lvl3pPr marL="1143000" indent="-228600" defTabSz="912813" eaLnBrk="0" hangingPunct="0">
              <a:tabLst>
                <a:tab pos="1979613" algn="l"/>
              </a:tabLst>
              <a:defRPr>
                <a:solidFill>
                  <a:schemeClr val="tx1"/>
                </a:solidFill>
                <a:latin typeface="Arial" panose="020B0604020202020204" pitchFamily="34" charset="0"/>
                <a:cs typeface="Arial" panose="020B0604020202020204" pitchFamily="34" charset="0"/>
              </a:defRPr>
            </a:lvl3pPr>
            <a:lvl4pPr marL="1600200" indent="-228600" defTabSz="912813" eaLnBrk="0" hangingPunct="0">
              <a:tabLst>
                <a:tab pos="1979613" algn="l"/>
              </a:tabLst>
              <a:defRPr>
                <a:solidFill>
                  <a:schemeClr val="tx1"/>
                </a:solidFill>
                <a:latin typeface="Arial" panose="020B0604020202020204" pitchFamily="34" charset="0"/>
                <a:cs typeface="Arial" panose="020B0604020202020204" pitchFamily="34" charset="0"/>
              </a:defRPr>
            </a:lvl4pPr>
            <a:lvl5pPr marL="2057400" indent="-228600" defTabSz="912813" eaLnBrk="0" hangingPunct="0">
              <a:tabLst>
                <a:tab pos="1979613" algn="l"/>
              </a:tabLst>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tabLst>
                <a:tab pos="1979613" algn="l"/>
              </a:tabLs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tabLst>
                <a:tab pos="1979613" algn="l"/>
              </a:tabLs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tabLst>
                <a:tab pos="1979613" algn="l"/>
              </a:tabLs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tabLst>
                <a:tab pos="1979613" algn="l"/>
              </a:tabLst>
              <a:defRPr>
                <a:solidFill>
                  <a:schemeClr val="tx1"/>
                </a:solidFill>
                <a:latin typeface="Arial" panose="020B0604020202020204" pitchFamily="34" charset="0"/>
                <a:cs typeface="Arial" panose="020B0604020202020204" pitchFamily="34" charset="0"/>
              </a:defRPr>
            </a:lvl9pPr>
          </a:lstStyle>
          <a:p>
            <a:pPr algn="just"/>
            <a:r>
              <a:rPr lang="ru-RU" altLang="ru-RU" sz="1400" dirty="0" smtClean="0">
                <a:latin typeface="Times New Roman" panose="02020603050405020304" pitchFamily="18" charset="0"/>
                <a:cs typeface="Times New Roman" panose="02020603050405020304" pitchFamily="18" charset="0"/>
              </a:rPr>
              <a:t>Студенты </a:t>
            </a:r>
            <a:r>
              <a:rPr lang="ru-RU" altLang="ru-RU" sz="1400" dirty="0">
                <a:latin typeface="Times New Roman" panose="02020603050405020304" pitchFamily="18" charset="0"/>
                <a:cs typeface="Times New Roman" panose="02020603050405020304" pitchFamily="18" charset="0"/>
              </a:rPr>
              <a:t>умеют составлять алгоритмы при решении задач  по математике, физике, химии, умеют применять правила правописания, где нужен определенный порядок выполнения действии. Все опрошенные знают, что алгоритмы нужны. Правильно составленная последовательность действий позволяет существенно упростить процесс создания, какого, либо кулинарного блюда и повысить его качество. Правильно спланированные действия нам нужны для удобства и </a:t>
            </a:r>
            <a:r>
              <a:rPr lang="ru-RU" altLang="ru-RU" sz="1400" dirty="0">
                <a:cs typeface="Times New Roman" panose="02020603050405020304" pitchFamily="18" charset="0"/>
              </a:rPr>
              <a:t> </a:t>
            </a:r>
            <a:r>
              <a:rPr lang="ru-RU" altLang="ru-RU" sz="1400" dirty="0">
                <a:latin typeface="Times New Roman" panose="02020603050405020304" pitchFamily="18" charset="0"/>
                <a:cs typeface="Times New Roman" panose="02020603050405020304" pitchFamily="18" charset="0"/>
              </a:rPr>
              <a:t>улучшения нашей жизни.</a:t>
            </a:r>
            <a:endParaRPr lang="ru-RU" altLang="ru-RU" dirty="0"/>
          </a:p>
        </p:txBody>
      </p:sp>
    </p:spTree>
    <p:extLst>
      <p:ext uri="{BB962C8B-B14F-4D97-AF65-F5344CB8AC3E}">
        <p14:creationId xmlns:p14="http://schemas.microsoft.com/office/powerpoint/2010/main" xmlns="" val="324578358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title"/>
          </p:nvPr>
        </p:nvSpPr>
        <p:spPr>
          <a:xfrm>
            <a:off x="251520" y="260648"/>
            <a:ext cx="8686800" cy="576064"/>
          </a:xfrm>
        </p:spPr>
        <p:txBody>
          <a:bodyPr>
            <a:normAutofit fontScale="90000"/>
          </a:bodyPr>
          <a:lstStyle/>
          <a:p>
            <a:pPr eaLnBrk="1" fontAlgn="auto" hangingPunct="1">
              <a:spcAft>
                <a:spcPts val="0"/>
              </a:spcAft>
              <a:defRPr/>
            </a:pPr>
            <a:r>
              <a:rPr lang="ru-RU" b="1" dirty="0" smtClean="0"/>
              <a:t>Заключение</a:t>
            </a:r>
            <a:r>
              <a:rPr lang="ru-RU" dirty="0" smtClean="0"/>
              <a:t/>
            </a:r>
            <a:br>
              <a:rPr lang="ru-RU" dirty="0" smtClean="0"/>
            </a:br>
            <a:endParaRPr lang="ru-RU" dirty="0" smtClean="0"/>
          </a:p>
        </p:txBody>
      </p:sp>
      <p:sp>
        <p:nvSpPr>
          <p:cNvPr id="3" name="Содержимое 2"/>
          <p:cNvSpPr>
            <a:spLocks noGrp="1"/>
          </p:cNvSpPr>
          <p:nvPr>
            <p:ph idx="1"/>
          </p:nvPr>
        </p:nvSpPr>
        <p:spPr>
          <a:xfrm>
            <a:off x="0" y="5157788"/>
            <a:ext cx="9144000" cy="2806700"/>
          </a:xfrm>
        </p:spPr>
        <p:txBody>
          <a:bodyPr>
            <a:normAutofit/>
          </a:bodyPr>
          <a:lstStyle/>
          <a:p>
            <a:pPr marL="0" indent="360363" eaLnBrk="1" fontAlgn="auto" hangingPunct="1">
              <a:spcAft>
                <a:spcPts val="0"/>
              </a:spcAft>
              <a:buFont typeface="Arial" charset="0"/>
              <a:buNone/>
              <a:defRPr/>
            </a:pPr>
            <a:r>
              <a:rPr lang="ru-RU" sz="1400" dirty="0" smtClean="0">
                <a:latin typeface="Times New Roman" pitchFamily="18" charset="0"/>
                <a:cs typeface="Times New Roman" pitchFamily="18" charset="0"/>
              </a:rPr>
              <a:t>Если работа сложная, то обязательно необходимо составить план ее выполнения , то есть разработать  алгоритм. Такой план очень полезен. Он позволяет лучше понять предстоящую работу и выполнить ее более качественно. Мы также поняли, что алгоритмы полезно составлять, то есть очень важно научиться мыслить  алгоритмически. Человек, обладающий алгоритмическим мышлением, составляет алгоритмы легко и быстро. </a:t>
            </a:r>
          </a:p>
          <a:p>
            <a:pPr marL="0" indent="360363" eaLnBrk="1" fontAlgn="auto" hangingPunct="1">
              <a:spcAft>
                <a:spcPts val="0"/>
              </a:spcAft>
              <a:buFont typeface="Arial" charset="0"/>
              <a:buNone/>
              <a:defRPr/>
            </a:pPr>
            <a:r>
              <a:rPr lang="ru-RU" sz="1400" dirty="0" smtClean="0">
                <a:latin typeface="Times New Roman" pitchFamily="18" charset="0"/>
                <a:cs typeface="Times New Roman" pitchFamily="18" charset="0"/>
              </a:rPr>
              <a:t>Алгоритмическое мышление помогает отчетливо увидеть шаги, ведущие к цели, заметить все препятствия и умело их обойти.</a:t>
            </a:r>
          </a:p>
          <a:p>
            <a:pPr marL="0" indent="360363" algn="ctr" eaLnBrk="1" fontAlgn="auto" hangingPunct="1">
              <a:spcAft>
                <a:spcPts val="0"/>
              </a:spcAft>
              <a:buFont typeface="Arial" charset="0"/>
              <a:buNone/>
              <a:defRPr/>
            </a:pPr>
            <a:r>
              <a:rPr lang="ru-RU" sz="1400" dirty="0" smtClean="0">
                <a:latin typeface="Times New Roman" pitchFamily="18" charset="0"/>
                <a:cs typeface="Times New Roman" pitchFamily="18" charset="0"/>
              </a:rPr>
              <a:t> </a:t>
            </a:r>
            <a:r>
              <a:rPr lang="ru-RU" sz="1400" b="1" dirty="0" smtClean="0">
                <a:latin typeface="Times New Roman" pitchFamily="18" charset="0"/>
                <a:cs typeface="Times New Roman" pitchFamily="18" charset="0"/>
              </a:rPr>
              <a:t>Способность к алгоритмическому мышлению — важная черта умного человека</a:t>
            </a:r>
            <a:r>
              <a:rPr lang="ru-RU" sz="1400" dirty="0" smtClean="0">
                <a:latin typeface="Times New Roman" pitchFamily="18" charset="0"/>
                <a:cs typeface="Times New Roman" pitchFamily="18" charset="0"/>
              </a:rPr>
              <a:t>.</a:t>
            </a:r>
          </a:p>
          <a:p>
            <a:pPr marL="0" indent="360363" eaLnBrk="1" fontAlgn="auto" hangingPunct="1">
              <a:spcAft>
                <a:spcPts val="0"/>
              </a:spcAft>
              <a:buFont typeface="Arial" charset="0"/>
              <a:buNone/>
              <a:defRPr/>
            </a:pPr>
            <a:r>
              <a:rPr lang="ru-RU" sz="1400" dirty="0" smtClean="0">
                <a:latin typeface="Times New Roman" pitchFamily="18" charset="0"/>
                <a:cs typeface="Times New Roman" pitchFamily="18" charset="0"/>
              </a:rPr>
              <a:t> </a:t>
            </a:r>
          </a:p>
          <a:p>
            <a:pPr marL="342900" indent="-342900" eaLnBrk="1" fontAlgn="auto" hangingPunct="1">
              <a:spcAft>
                <a:spcPts val="0"/>
              </a:spcAft>
              <a:buFont typeface="Wingdings 2"/>
              <a:buChar char=""/>
              <a:defRPr/>
            </a:pPr>
            <a:endParaRPr lang="ru-RU" sz="1200" dirty="0"/>
          </a:p>
        </p:txBody>
      </p:sp>
      <p:sp>
        <p:nvSpPr>
          <p:cNvPr id="4" name="Прямоугольник 3"/>
          <p:cNvSpPr/>
          <p:nvPr/>
        </p:nvSpPr>
        <p:spPr>
          <a:xfrm>
            <a:off x="107950" y="549275"/>
            <a:ext cx="8891588" cy="738188"/>
          </a:xfrm>
          <a:prstGeom prst="rect">
            <a:avLst/>
          </a:prstGeom>
          <a:solidFill>
            <a:schemeClr val="accent2">
              <a:lumMod val="20000"/>
              <a:lumOff val="80000"/>
            </a:schemeClr>
          </a:solidFill>
          <a:ln>
            <a:solidFill>
              <a:schemeClr val="accent1"/>
            </a:solidFill>
          </a:ln>
        </p:spPr>
        <p:txBody>
          <a:bodyPr>
            <a:spAutoFit/>
          </a:bodyPr>
          <a:lstStyle/>
          <a:p>
            <a:pPr indent="360363" fontAlgn="auto">
              <a:spcAft>
                <a:spcPts val="0"/>
              </a:spcAft>
              <a:buFont typeface="Arial" charset="0"/>
              <a:buNone/>
              <a:defRPr/>
            </a:pPr>
            <a:r>
              <a:rPr lang="ru-RU" sz="1400" dirty="0">
                <a:latin typeface="Times New Roman" pitchFamily="18" charset="0"/>
                <a:cs typeface="Times New Roman" pitchFamily="18" charset="0"/>
              </a:rPr>
              <a:t>С помощью алгоритмов решаются не только традиционные для математики вычислительные задачи, но и многие другие, возникающие в быту или на производстве. И было бы ошибкой думать, что алгоритмы могут нам пригодиться только в том случае, если мы станем программистами</a:t>
            </a:r>
            <a:r>
              <a:rPr lang="ru-RU" sz="1400" dirty="0">
                <a:latin typeface="Arial" charset="0"/>
                <a:cs typeface="Arial" charset="0"/>
              </a:rPr>
              <a:t>.</a:t>
            </a:r>
          </a:p>
        </p:txBody>
      </p:sp>
      <p:sp>
        <p:nvSpPr>
          <p:cNvPr id="28677" name="Прямоугольник 4"/>
          <p:cNvSpPr>
            <a:spLocks noChangeArrowheads="1"/>
          </p:cNvSpPr>
          <p:nvPr/>
        </p:nvSpPr>
        <p:spPr bwMode="auto">
          <a:xfrm>
            <a:off x="179388" y="1341438"/>
            <a:ext cx="8713787"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360363"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None/>
            </a:pPr>
            <a:r>
              <a:rPr lang="ru-RU" altLang="ru-RU" b="1" i="1" dirty="0">
                <a:latin typeface="Times New Roman" panose="02020603050405020304" pitchFamily="18" charset="0"/>
                <a:cs typeface="Times New Roman" panose="02020603050405020304" pitchFamily="18" charset="0"/>
              </a:rPr>
              <a:t>Умение конструировать алгоритмы и чётко их формулировать - очень важный навык современного человека.</a:t>
            </a:r>
          </a:p>
        </p:txBody>
      </p:sp>
      <p:sp>
        <p:nvSpPr>
          <p:cNvPr id="6" name="Прямоугольник 5"/>
          <p:cNvSpPr/>
          <p:nvPr/>
        </p:nvSpPr>
        <p:spPr>
          <a:xfrm>
            <a:off x="107950" y="1916113"/>
            <a:ext cx="8891588" cy="585787"/>
          </a:xfrm>
          <a:prstGeom prst="rect">
            <a:avLst/>
          </a:prstGeom>
          <a:solidFill>
            <a:schemeClr val="accent2">
              <a:lumMod val="20000"/>
              <a:lumOff val="80000"/>
            </a:schemeClr>
          </a:solidFill>
          <a:ln>
            <a:solidFill>
              <a:schemeClr val="accent1"/>
            </a:solidFill>
          </a:ln>
        </p:spPr>
        <p:txBody>
          <a:bodyPr>
            <a:spAutoFit/>
          </a:bodyPr>
          <a:lstStyle/>
          <a:p>
            <a:pPr indent="360363" fontAlgn="auto">
              <a:spcAft>
                <a:spcPts val="0"/>
              </a:spcAft>
              <a:buFont typeface="Arial" charset="0"/>
              <a:buNone/>
              <a:defRPr/>
            </a:pPr>
            <a:r>
              <a:rPr lang="ru-RU" sz="1600" dirty="0">
                <a:latin typeface="Times New Roman" pitchFamily="18" charset="0"/>
                <a:cs typeface="Times New Roman" pitchFamily="18" charset="0"/>
              </a:rPr>
              <a:t>Эффективность использования алгоритмов для решения наших житейских проблем определяется следующими обстоятельствами:</a:t>
            </a:r>
          </a:p>
        </p:txBody>
      </p:sp>
      <p:sp>
        <p:nvSpPr>
          <p:cNvPr id="7" name="Прямоугольник 6"/>
          <p:cNvSpPr/>
          <p:nvPr/>
        </p:nvSpPr>
        <p:spPr>
          <a:xfrm>
            <a:off x="107950" y="2636838"/>
            <a:ext cx="4176713" cy="1323975"/>
          </a:xfrm>
          <a:prstGeom prst="rect">
            <a:avLst/>
          </a:prstGeom>
          <a:solidFill>
            <a:schemeClr val="accent2">
              <a:lumMod val="20000"/>
              <a:lumOff val="80000"/>
            </a:schemeClr>
          </a:solidFill>
          <a:ln>
            <a:solidFill>
              <a:schemeClr val="accent1"/>
            </a:solidFill>
          </a:ln>
        </p:spPr>
        <p:txBody>
          <a:bodyPr>
            <a:spAutoFit/>
          </a:bodyPr>
          <a:lstStyle/>
          <a:p>
            <a:pPr indent="360363" fontAlgn="auto">
              <a:spcAft>
                <a:spcPts val="0"/>
              </a:spcAft>
              <a:buFont typeface="Arial" charset="0"/>
              <a:buNone/>
              <a:defRPr/>
            </a:pPr>
            <a:r>
              <a:rPr lang="ru-RU" sz="1600" dirty="0">
                <a:latin typeface="Times New Roman" pitchFamily="18" charset="0"/>
                <a:cs typeface="Times New Roman" pitchFamily="18" charset="0"/>
              </a:rPr>
              <a:t>1. Человеческая психика и все взаимодействия людей имеют информационную природу. Поэтому информационно-алгоритмический подход к ним представляется наиболее приемлемым.</a:t>
            </a:r>
          </a:p>
        </p:txBody>
      </p:sp>
      <p:sp>
        <p:nvSpPr>
          <p:cNvPr id="8" name="Прямоугольник 7"/>
          <p:cNvSpPr/>
          <p:nvPr/>
        </p:nvSpPr>
        <p:spPr>
          <a:xfrm>
            <a:off x="4427538" y="2636838"/>
            <a:ext cx="4537075" cy="1846262"/>
          </a:xfrm>
          <a:prstGeom prst="rect">
            <a:avLst/>
          </a:prstGeom>
          <a:solidFill>
            <a:schemeClr val="accent2">
              <a:lumMod val="20000"/>
              <a:lumOff val="80000"/>
            </a:schemeClr>
          </a:solidFill>
          <a:ln>
            <a:solidFill>
              <a:schemeClr val="accent1"/>
            </a:solidFill>
          </a:ln>
        </p:spPr>
        <p:txBody>
          <a:bodyPr>
            <a:spAutoFit/>
          </a:bodyPr>
          <a:lstStyle/>
          <a:p>
            <a:pPr fontAlgn="auto">
              <a:spcAft>
                <a:spcPts val="0"/>
              </a:spcAft>
              <a:buFont typeface="Arial" charset="0"/>
              <a:buNone/>
              <a:defRPr/>
            </a:pPr>
            <a:r>
              <a:rPr lang="ru-RU" dirty="0">
                <a:latin typeface="Times New Roman" pitchFamily="18" charset="0"/>
                <a:cs typeface="Times New Roman" pitchFamily="18" charset="0"/>
              </a:rPr>
              <a:t>2. </a:t>
            </a:r>
            <a:r>
              <a:rPr lang="ru-RU" sz="1600" dirty="0">
                <a:latin typeface="Times New Roman" pitchFamily="18" charset="0"/>
                <a:cs typeface="Times New Roman" pitchFamily="18" charset="0"/>
              </a:rPr>
              <a:t>Само поведение людей в основе своей </a:t>
            </a:r>
            <a:r>
              <a:rPr lang="ru-RU" sz="1600" dirty="0" err="1">
                <a:latin typeface="Times New Roman" pitchFamily="18" charset="0"/>
                <a:cs typeface="Times New Roman" pitchFamily="18" charset="0"/>
              </a:rPr>
              <a:t>алгоритмично</a:t>
            </a:r>
            <a:r>
              <a:rPr lang="ru-RU" sz="1600" dirty="0">
                <a:latin typeface="Times New Roman" pitchFamily="18" charset="0"/>
                <a:cs typeface="Times New Roman" pitchFamily="18" charset="0"/>
              </a:rPr>
              <a:t>. Многие из алгоритмов человеческого поведения коренятся глубоко в биологической природе людей, другие сформировались в процессе  определенного поведения, взаимного приспособления людей как источников и приемников информации.</a:t>
            </a:r>
          </a:p>
        </p:txBody>
      </p:sp>
      <p:sp>
        <p:nvSpPr>
          <p:cNvPr id="28681" name="Прямоугольник 8"/>
          <p:cNvSpPr>
            <a:spLocks noChangeArrowheads="1"/>
          </p:cNvSpPr>
          <p:nvPr/>
        </p:nvSpPr>
        <p:spPr bwMode="auto">
          <a:xfrm>
            <a:off x="0" y="4005263"/>
            <a:ext cx="45720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ru-RU" b="1" dirty="0">
                <a:latin typeface="Times New Roman" panose="02020603050405020304" pitchFamily="18" charset="0"/>
                <a:cs typeface="Times New Roman" panose="02020603050405020304" pitchFamily="18" charset="0"/>
              </a:rPr>
              <a:t>Цель данного проекта была:</a:t>
            </a:r>
            <a:r>
              <a:rPr lang="ru-RU" altLang="ru-RU" dirty="0">
                <a:latin typeface="Times New Roman" panose="02020603050405020304" pitchFamily="18" charset="0"/>
                <a:cs typeface="Times New Roman" panose="02020603050405020304" pitchFamily="18" charset="0"/>
              </a:rPr>
              <a:t> узнать, что такое алгоритм и их роль в жизни людей.</a:t>
            </a:r>
            <a:endParaRPr lang="ru-RU" altLang="ru-RU" dirty="0"/>
          </a:p>
        </p:txBody>
      </p:sp>
      <p:sp>
        <p:nvSpPr>
          <p:cNvPr id="28682" name="Прямоугольник 9"/>
          <p:cNvSpPr>
            <a:spLocks noChangeArrowheads="1"/>
          </p:cNvSpPr>
          <p:nvPr/>
        </p:nvSpPr>
        <p:spPr bwMode="auto">
          <a:xfrm>
            <a:off x="0" y="4581525"/>
            <a:ext cx="8964613"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indent="360363" defTabSz="912813" eaLnBrk="0" hangingPunct="0">
              <a:defRPr>
                <a:solidFill>
                  <a:schemeClr val="tx1"/>
                </a:solidFill>
                <a:latin typeface="Arial" panose="020B0604020202020204" pitchFamily="34" charset="0"/>
                <a:cs typeface="Arial" panose="020B0604020202020204" pitchFamily="34" charset="0"/>
              </a:defRPr>
            </a:lvl1pPr>
            <a:lvl2pPr marL="742950" indent="-285750" defTabSz="912813" eaLnBrk="0" hangingPunct="0">
              <a:defRPr>
                <a:solidFill>
                  <a:schemeClr val="tx1"/>
                </a:solidFill>
                <a:latin typeface="Arial" panose="020B0604020202020204" pitchFamily="34" charset="0"/>
                <a:cs typeface="Arial" panose="020B0604020202020204" pitchFamily="34" charset="0"/>
              </a:defRPr>
            </a:lvl2pPr>
            <a:lvl3pPr marL="1143000" indent="-228600" defTabSz="912813" eaLnBrk="0" hangingPunct="0">
              <a:defRPr>
                <a:solidFill>
                  <a:schemeClr val="tx1"/>
                </a:solidFill>
                <a:latin typeface="Arial" panose="020B0604020202020204" pitchFamily="34" charset="0"/>
                <a:cs typeface="Arial" panose="020B0604020202020204" pitchFamily="34" charset="0"/>
              </a:defRPr>
            </a:lvl3pPr>
            <a:lvl4pPr marL="1600200" indent="-228600" defTabSz="912813" eaLnBrk="0" hangingPunct="0">
              <a:defRPr>
                <a:solidFill>
                  <a:schemeClr val="tx1"/>
                </a:solidFill>
                <a:latin typeface="Arial" panose="020B0604020202020204" pitchFamily="34" charset="0"/>
                <a:cs typeface="Arial" panose="020B0604020202020204" pitchFamily="34" charset="0"/>
              </a:defRPr>
            </a:lvl4pPr>
            <a:lvl5pPr marL="2057400" indent="-228600" defTabSz="912813" eaLnBrk="0" hangingPunct="0">
              <a:defRPr>
                <a:solidFill>
                  <a:schemeClr val="tx1"/>
                </a:solidFill>
                <a:latin typeface="Arial" panose="020B0604020202020204" pitchFamily="34" charset="0"/>
                <a:cs typeface="Arial" panose="020B0604020202020204" pitchFamily="34" charset="0"/>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None/>
            </a:pPr>
            <a:r>
              <a:rPr lang="ru-RU" altLang="ru-RU" dirty="0">
                <a:latin typeface="Times New Roman" panose="02020603050405020304" pitchFamily="18" charset="0"/>
                <a:cs typeface="Times New Roman" panose="02020603050405020304" pitchFamily="18" charset="0"/>
              </a:rPr>
              <a:t> В своем проекте мы  данный вопрос рассмотрели и убедились, как нужны алгоритмы в нашей жизни и окружающем мире.</a:t>
            </a:r>
          </a:p>
        </p:txBody>
      </p:sp>
      <p:sp>
        <p:nvSpPr>
          <p:cNvPr id="11" name="Стрелка вниз 10"/>
          <p:cNvSpPr/>
          <p:nvPr/>
        </p:nvSpPr>
        <p:spPr>
          <a:xfrm>
            <a:off x="3924300" y="2492375"/>
            <a:ext cx="719138" cy="3603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extLst>
      <p:ext uri="{BB962C8B-B14F-4D97-AF65-F5344CB8AC3E}">
        <p14:creationId xmlns:p14="http://schemas.microsoft.com/office/powerpoint/2010/main" xmlns="" val="214307011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Заголовок 3"/>
          <p:cNvSpPr>
            <a:spLocks noGrp="1"/>
          </p:cNvSpPr>
          <p:nvPr>
            <p:ph type="ctrTitle"/>
          </p:nvPr>
        </p:nvSpPr>
        <p:spPr>
          <a:xfrm>
            <a:off x="611188" y="1557338"/>
            <a:ext cx="8064500" cy="2951162"/>
          </a:xfrm>
        </p:spPr>
        <p:txBody>
          <a:bodyPr>
            <a:normAutofit fontScale="90000"/>
          </a:bodyPr>
          <a:lstStyle/>
          <a:p>
            <a:pPr algn="ctr" eaLnBrk="1" fontAlgn="auto" hangingPunct="1">
              <a:spcAft>
                <a:spcPts val="0"/>
              </a:spcAft>
              <a:defRPr/>
            </a:pPr>
            <a:r>
              <a:rPr lang="ru-RU" b="1" i="1" dirty="0" smtClean="0">
                <a:solidFill>
                  <a:schemeClr val="accent2">
                    <a:lumMod val="50000"/>
                  </a:schemeClr>
                </a:solidFill>
              </a:rPr>
              <a:t>Учебно-исследовательский проект</a:t>
            </a:r>
            <a:br>
              <a:rPr lang="ru-RU" b="1" i="1" dirty="0" smtClean="0">
                <a:solidFill>
                  <a:schemeClr val="accent2">
                    <a:lumMod val="50000"/>
                  </a:schemeClr>
                </a:solidFill>
              </a:rPr>
            </a:br>
            <a:r>
              <a:rPr lang="ru-RU" b="1" i="1" dirty="0" smtClean="0">
                <a:solidFill>
                  <a:schemeClr val="accent2">
                    <a:lumMod val="50000"/>
                  </a:schemeClr>
                </a:solidFill>
              </a:rPr>
              <a:t> «Алгоритмы в нашей жизни</a:t>
            </a:r>
          </a:p>
        </p:txBody>
      </p:sp>
      <p:sp>
        <p:nvSpPr>
          <p:cNvPr id="10243" name="Подзаголовок 4"/>
          <p:cNvSpPr>
            <a:spLocks noGrp="1"/>
          </p:cNvSpPr>
          <p:nvPr>
            <p:ph type="subTitle" idx="1"/>
          </p:nvPr>
        </p:nvSpPr>
        <p:spPr>
          <a:xfrm>
            <a:off x="3851920" y="4503047"/>
            <a:ext cx="4960938" cy="2447925"/>
          </a:xfrm>
        </p:spPr>
        <p:txBody>
          <a:bodyPr/>
          <a:lstStyle/>
          <a:p>
            <a:pPr algn="r" defTabSz="912813" eaLnBrk="1" hangingPunct="1"/>
            <a:r>
              <a:rPr lang="ru-RU" altLang="ru-RU" sz="2000" b="1" dirty="0" err="1" smtClean="0">
                <a:solidFill>
                  <a:schemeClr val="tx2">
                    <a:lumMod val="50000"/>
                  </a:schemeClr>
                </a:solidFill>
                <a:latin typeface="Times New Roman" panose="02020603050405020304" pitchFamily="18" charset="0"/>
                <a:cs typeface="Times New Roman" panose="02020603050405020304" pitchFamily="18" charset="0"/>
              </a:rPr>
              <a:t>Дренгаль</a:t>
            </a:r>
            <a:r>
              <a:rPr lang="ru-RU" altLang="ru-RU" sz="2000" b="1" dirty="0" smtClean="0">
                <a:solidFill>
                  <a:schemeClr val="tx2">
                    <a:lumMod val="50000"/>
                  </a:schemeClr>
                </a:solidFill>
                <a:latin typeface="Times New Roman" panose="02020603050405020304" pitchFamily="18" charset="0"/>
                <a:cs typeface="Times New Roman" panose="02020603050405020304" pitchFamily="18" charset="0"/>
              </a:rPr>
              <a:t> Екатерины Андреевны</a:t>
            </a:r>
          </a:p>
          <a:p>
            <a:pPr algn="r" defTabSz="912813" eaLnBrk="1" hangingPunct="1"/>
            <a:r>
              <a:rPr lang="ru-RU" altLang="ru-RU" b="1" dirty="0" smtClean="0">
                <a:solidFill>
                  <a:schemeClr val="tx2">
                    <a:lumMod val="50000"/>
                  </a:schemeClr>
                </a:solidFill>
                <a:latin typeface="Times New Roman" panose="02020603050405020304" pitchFamily="18" charset="0"/>
                <a:cs typeface="Times New Roman" panose="02020603050405020304" pitchFamily="18" charset="0"/>
              </a:rPr>
              <a:t>44.02.02. Преподавание в начальных классах</a:t>
            </a:r>
          </a:p>
          <a:p>
            <a:pPr algn="r" defTabSz="912813" eaLnBrk="1" hangingPunct="1"/>
            <a:r>
              <a:rPr lang="ru-RU" altLang="ru-RU" sz="2000" b="1" dirty="0" smtClean="0">
                <a:solidFill>
                  <a:schemeClr val="tx2">
                    <a:lumMod val="50000"/>
                  </a:schemeClr>
                </a:solidFill>
                <a:latin typeface="Times New Roman" panose="02020603050405020304" pitchFamily="18" charset="0"/>
                <a:cs typeface="Times New Roman" panose="02020603050405020304" pitchFamily="18" charset="0"/>
              </a:rPr>
              <a:t>Курс 1 Группа ПНК 11</a:t>
            </a:r>
          </a:p>
          <a:p>
            <a:pPr algn="r" defTabSz="912813" eaLnBrk="1" hangingPunct="1"/>
            <a:r>
              <a:rPr lang="ru-RU" altLang="ru-RU" b="1" dirty="0" smtClean="0">
                <a:solidFill>
                  <a:schemeClr val="tx2">
                    <a:lumMod val="50000"/>
                  </a:schemeClr>
                </a:solidFill>
                <a:latin typeface="Times New Roman" panose="02020603050405020304" pitchFamily="18" charset="0"/>
                <a:cs typeface="Times New Roman" panose="02020603050405020304" pitchFamily="18" charset="0"/>
              </a:rPr>
              <a:t>Преподаватель:   </a:t>
            </a:r>
            <a:endParaRPr lang="ru-RU" altLang="ru-RU" sz="2000" b="1" dirty="0" smtClean="0">
              <a:solidFill>
                <a:schemeClr val="tx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65870314"/>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След самолета">
  <a:themeElements>
    <a:clrScheme name="След самолета">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След самолета">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лед самолета">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6DB8EB18-3657-4051-A897-2ED38832359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Проект презентация</Template>
  <TotalTime>114</TotalTime>
  <Words>1749</Words>
  <Application>Microsoft Office PowerPoint</Application>
  <PresentationFormat>Экран (4:3)</PresentationFormat>
  <Paragraphs>276</Paragraphs>
  <Slides>21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След самолета</vt:lpstr>
      <vt:lpstr>Учебно-исследовательский проект  «Алгоритмы в нашей жизни</vt:lpstr>
      <vt:lpstr>Содержание проекта </vt:lpstr>
      <vt:lpstr>Введение </vt:lpstr>
      <vt:lpstr>Слайд 4</vt:lpstr>
      <vt:lpstr>История возникновения</vt:lpstr>
      <vt:lpstr>Слайд 6</vt:lpstr>
      <vt:lpstr>Понятие алгоритма </vt:lpstr>
      <vt:lpstr> Свойства алгоритмов </vt:lpstr>
      <vt:lpstr> Виды алгоритмов </vt:lpstr>
      <vt:lpstr>Алгоритм  и  программа </vt:lpstr>
      <vt:lpstr>Как проявляются алгоритмы и их свойства в различных сферах жизни человека? </vt:lpstr>
      <vt:lpstr>Алгоритмы в природе:</vt:lpstr>
      <vt:lpstr>Алгоритмы в быту:  </vt:lpstr>
      <vt:lpstr>Алгоритмы в нашей повседневной жизни: </vt:lpstr>
      <vt:lpstr>Алгоритмы в литературе: </vt:lpstr>
      <vt:lpstr>Слайд 16</vt:lpstr>
      <vt:lpstr>Исследование  «Алгоритмы в нашей жизни» </vt:lpstr>
      <vt:lpstr>РЕЗУЛЬТАТЫ АНКЕТИРОВАНИЯ</vt:lpstr>
      <vt:lpstr>Слайд 19</vt:lpstr>
      <vt:lpstr>Заключение </vt:lpstr>
      <vt:lpstr>Учебно-исследовательский проект  «Алгоритмы в нашей жизни</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Учебно-исследовательский проект  «Алгоритмы в нашей жизни</dc:title>
  <dc:creator>Ксения Шумнова</dc:creator>
  <cp:lastModifiedBy>Учитель</cp:lastModifiedBy>
  <cp:revision>15</cp:revision>
  <dcterms:created xsi:type="dcterms:W3CDTF">2018-05-14T18:33:25Z</dcterms:created>
  <dcterms:modified xsi:type="dcterms:W3CDTF">2020-11-17T20:32:29Z</dcterms:modified>
</cp:coreProperties>
</file>