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3" r:id="rId3"/>
    <p:sldId id="338" r:id="rId4"/>
    <p:sldId id="296" r:id="rId5"/>
    <p:sldId id="343" r:id="rId6"/>
    <p:sldId id="300" r:id="rId7"/>
    <p:sldId id="332" r:id="rId8"/>
    <p:sldId id="333" r:id="rId9"/>
    <p:sldId id="334" r:id="rId10"/>
    <p:sldId id="335" r:id="rId11"/>
    <p:sldId id="336" r:id="rId12"/>
    <p:sldId id="337" r:id="rId13"/>
    <p:sldId id="366" r:id="rId14"/>
    <p:sldId id="3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003DB8"/>
    <a:srgbClr val="009242"/>
    <a:srgbClr val="009644"/>
    <a:srgbClr val="0046D2"/>
    <a:srgbClr val="FC8CBC"/>
    <a:srgbClr val="004DE6"/>
    <a:srgbClr val="0052F6"/>
    <a:srgbClr val="F1B803"/>
    <a:srgbClr val="F4E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6AE647-4A13-40E6-A1EF-F80A1A41C361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3AFF8-CF03-4B50-AB5E-EB376C1F91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439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12" Type="http://schemas.openxmlformats.org/officeDocument/2006/relationships/image" Target="../media/image48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5" Type="http://schemas.openxmlformats.org/officeDocument/2006/relationships/image" Target="../media/image41.pn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349994993_1-9 - копия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418970"/>
            <a:ext cx="7307102" cy="6059601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2123728" y="5392276"/>
            <a:ext cx="54026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воспитатель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МДОУ: Глазова Ирина Николаевна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                             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827584" y="764704"/>
            <a:ext cx="741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ru-RU" sz="1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689012" y="1980318"/>
            <a:ext cx="5584246" cy="2888842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ru-RU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Система работы по развитию логико-математических представлений у дошкольников с использованием инновационных технологий в соответствии с ФГОС ДО</a:t>
            </a:r>
            <a:r>
              <a:rPr lang="ru-RU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»</a:t>
            </a:r>
          </a:p>
          <a:p>
            <a:pPr algn="ctr">
              <a:spcBef>
                <a:spcPct val="0"/>
              </a:spcBef>
            </a:pPr>
            <a:endParaRPr lang="ru-RU" sz="105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07704" y="949370"/>
            <a:ext cx="5004048" cy="961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Муниципальное дошкольное образовательное учреждение детский № 1 общеразвивающего вида г. Можайска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9994" y="2567124"/>
            <a:ext cx="3418125" cy="2563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1349994993_1-9 - копия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899140"/>
            <a:ext cx="7128792" cy="489654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1115616" y="1700808"/>
            <a:ext cx="692948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400" b="1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35696" y="2008584"/>
            <a:ext cx="57606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«Ум человеческий отмечается такой ненасытной восприимчивостью к познанию, что представляет собой как бы бездну…»</a:t>
            </a:r>
            <a:br>
              <a:rPr lang="ru-RU" sz="28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Я.А. Коменский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214414" y="3000372"/>
            <a:ext cx="7072362" cy="150019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endParaRPr lang="ru-RU" dirty="0" smtClean="0">
              <a:latin typeface="Cambria" pitchFamily="18" charset="0"/>
            </a:endParaRPr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142976" y="1285860"/>
            <a:ext cx="7215238" cy="2000264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r>
              <a:rPr lang="ru-RU" dirty="0" smtClean="0">
                <a:latin typeface="Cambria" pitchFamily="18" charset="0"/>
              </a:rPr>
              <a:t> </a:t>
            </a:r>
          </a:p>
          <a:p>
            <a:pPr>
              <a:spcBef>
                <a:spcPct val="0"/>
              </a:spcBef>
            </a:pPr>
            <a:r>
              <a:rPr lang="ru-RU" sz="1600" dirty="0" smtClean="0">
                <a:solidFill>
                  <a:srgbClr val="FF0000"/>
                </a:solidFill>
                <a:latin typeface="Cambria" pitchFamily="18" charset="0"/>
              </a:rPr>
              <a:t> 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214414" y="908720"/>
            <a:ext cx="6525938" cy="4536504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 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Дошкольное детство важный период в жизни ребёнка. Именно в этом возрасте  каждый ребёнок  представляет собой маленького исследователя.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Одна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из важнейших задач воспитания маленького ребенка – это развитие его ума, формирование таких мыслительных умений и способностей, которые позволяют легко осваивать новое. 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Для современной образовательной системы проблема умственного воспитания (а ведь развитие познавательной активности и является одной из задач умственного воспитания) чрезвычайно важна и актуальна. Так важно учить мыслить творчески, нестандартно, самостоятельно находить нужное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решение.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же «разбудить» познавательный интерес ребенка? Необходимо сделать обучение занимательным. Сущностью занимательности является новизна, необычность, неожиданность, странность,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несоответствие. При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занимательном обучении обостряются эмоционально-мыслительные процессы, заставляющие пристальнее всматриваться в предмет, наблюдать, догадываться, вспоминать, сравнивать, искать объяснения.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Таким образом, занятие будет познавательным и занимательным, если дети в ходе его:</a:t>
            </a:r>
          </a:p>
          <a:p>
            <a:pPr lvl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Думают (анализируют, сравнивают, обобщают, доказывают);</a:t>
            </a:r>
          </a:p>
          <a:p>
            <a:pPr lvl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Удивляются (радуются успехам и достижениям, новизне);</a:t>
            </a:r>
          </a:p>
          <a:p>
            <a:pPr lvl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Фантазируют (предвосхищают, создают самостоятельные новые образы).</a:t>
            </a:r>
          </a:p>
          <a:p>
            <a:pPr lvl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Достигают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(целеустремлены,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настойчивы, проявляют волю в достижении результата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lvl="0"/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/>
              <a:t> </a:t>
            </a:r>
          </a:p>
          <a:p>
            <a:pPr>
              <a:spcBef>
                <a:spcPct val="0"/>
              </a:spcBef>
            </a:pPr>
            <a:endParaRPr lang="ru-RU" dirty="0" smtClean="0">
              <a:latin typeface="Cambria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1043608" y="980728"/>
            <a:ext cx="7229500" cy="178595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r>
              <a:rPr lang="ru-RU" dirty="0" smtClean="0">
                <a:latin typeface="Cambria" pitchFamily="18" charset="0"/>
              </a:rPr>
              <a:t>.</a:t>
            </a:r>
          </a:p>
          <a:p>
            <a:pPr>
              <a:spcBef>
                <a:spcPct val="0"/>
              </a:spcBef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115616" y="2996952"/>
            <a:ext cx="7000924" cy="1000132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r>
              <a:rPr lang="ru-RU" b="1" dirty="0" smtClean="0">
                <a:solidFill>
                  <a:srgbClr val="003BB0"/>
                </a:solidFill>
                <a:latin typeface="Cambria" pitchFamily="18" charset="0"/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99592" y="4077072"/>
            <a:ext cx="7000924" cy="1805330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ru-RU" dirty="0" smtClean="0">
                <a:latin typeface="Cambria" pitchFamily="18" charset="0"/>
              </a:rPr>
              <a:t> </a:t>
            </a:r>
            <a:endParaRPr lang="ru-RU" sz="1600" dirty="0" smtClean="0">
              <a:latin typeface="Cambria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15616" y="781519"/>
            <a:ext cx="678490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Актуальность:</a:t>
            </a:r>
            <a:endParaRPr lang="ru-RU" b="1" dirty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Математика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представляет собой сложную науку, которая может вызвать определенные трудности во время школьного обучения. Поэтому при подготовке к школе важно познакомить  их  с основами логического мышления, которые используются во всех видах деятельности и являются основой математических  представлений.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Овладев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логическими операциями,  ребенок  станет  более внимательным, научится ясно и четко  мыслить, сумеет в нужный момент сконцентрироваться на сути проблемы, убедить других в своей правоте.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Развитое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логическое мышление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- это  не природный дар. Существует большое количество исследований, подтверждающих, что развитием логического мышления можно и нужно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заниматься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1115616" y="980728"/>
            <a:ext cx="7229500" cy="292895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endParaRPr lang="ru-RU" b="1" i="1" dirty="0" smtClean="0">
              <a:solidFill>
                <a:srgbClr val="FF0000"/>
              </a:solidFill>
              <a:latin typeface="Cambria" pitchFamily="18" charset="0"/>
            </a:endParaRPr>
          </a:p>
          <a:p>
            <a:pPr>
              <a:spcBef>
                <a:spcPct val="0"/>
              </a:spcBef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115616" y="3861048"/>
            <a:ext cx="7229500" cy="2304256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endParaRPr lang="ru-RU" b="1" i="1" dirty="0" smtClean="0">
              <a:solidFill>
                <a:srgbClr val="FF0000"/>
              </a:solidFill>
              <a:latin typeface="Cambria" pitchFamily="18" charset="0"/>
            </a:endParaRPr>
          </a:p>
          <a:p>
            <a:pPr>
              <a:spcBef>
                <a:spcPct val="0"/>
              </a:spcBef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15616" y="692696"/>
            <a:ext cx="595840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дошкольной педагогике имеется множество разнообразных технологий, обеспечивающих интеллектуальное развитие детей. Особая роль  отводится  нестандартным дидактическим средствам, среди которых   выделяются   «Логические  блоки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Дьенеша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» и «Цветные палочки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Кюизенера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этой проблемы возможно путем поиска новых методов и форм организации процесса воспитания дошкольников в игре. В нашей практике мы использовали различные занимательные  игры, такие  как: «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Танграм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», «Пифагор», «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Колумбово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яйцо», «Вьетнамская игра», лабиринты и др., позволяющие развивать у детей мыслительные операции.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Поэтому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обучение в детском саду в соответствии с ФГОС ДО должно быть направлено, прежде всего, на развитие познавательных способностей, формирование предпосылок учебной деятельности, которые тесно связаны с освоением мыслительных операций.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1115616" y="980728"/>
            <a:ext cx="6858048" cy="1500198"/>
          </a:xfrm>
          <a:prstGeom prst="rect">
            <a:avLst/>
          </a:prstGeom>
        </p:spPr>
        <p:txBody>
          <a:bodyPr/>
          <a:lstStyle/>
          <a:p>
            <a:endParaRPr lang="ru-RU" dirty="0" smtClean="0">
              <a:solidFill>
                <a:srgbClr val="2A05E5"/>
              </a:solidFill>
            </a:endParaRPr>
          </a:p>
          <a:p>
            <a:pPr algn="ctr"/>
            <a:r>
              <a:rPr lang="ru-RU" dirty="0" smtClean="0">
                <a:solidFill>
                  <a:srgbClr val="2A05E5"/>
                </a:solidFill>
              </a:rPr>
              <a:t>  </a:t>
            </a:r>
            <a:endParaRPr lang="ru-RU" dirty="0" smtClean="0">
              <a:latin typeface="Cambria" pitchFamily="18" charset="0"/>
            </a:endParaRPr>
          </a:p>
          <a:p>
            <a:pPr algn="ctr">
              <a:spcBef>
                <a:spcPct val="0"/>
              </a:spcBef>
            </a:pPr>
            <a:endParaRPr lang="ru-RU" dirty="0" smtClean="0"/>
          </a:p>
          <a:p>
            <a:pPr algn="ctr">
              <a:spcBef>
                <a:spcPct val="0"/>
              </a:spcBef>
            </a:pPr>
            <a:endParaRPr lang="ru-RU" dirty="0" smtClean="0"/>
          </a:p>
          <a:p>
            <a:pPr algn="ctr">
              <a:spcBef>
                <a:spcPct val="0"/>
              </a:spcBef>
            </a:pPr>
            <a:endParaRPr lang="ru-RU" dirty="0" smtClean="0"/>
          </a:p>
          <a:p>
            <a:pPr algn="ctr">
              <a:spcBef>
                <a:spcPct val="0"/>
              </a:spcBef>
            </a:pPr>
            <a:endParaRPr lang="ru-RU" dirty="0" smtClean="0"/>
          </a:p>
          <a:p>
            <a:pPr algn="ctr">
              <a:spcBef>
                <a:spcPct val="0"/>
              </a:spcBef>
            </a:pPr>
            <a:endParaRPr lang="ru-RU" dirty="0" smtClean="0">
              <a:latin typeface="Cambria" pitchFamily="18" charset="0"/>
            </a:endParaRPr>
          </a:p>
          <a:p>
            <a:pPr algn="ctr">
              <a:spcBef>
                <a:spcPct val="0"/>
              </a:spcBef>
            </a:pPr>
            <a:endParaRPr lang="ru-RU" dirty="0" smtClean="0">
              <a:latin typeface="Cambria" pitchFamily="18" charset="0"/>
            </a:endParaRPr>
          </a:p>
          <a:p>
            <a:pPr algn="ctr"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 algn="ctr"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 algn="ctr">
              <a:spcBef>
                <a:spcPct val="0"/>
              </a:spcBef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115616" y="980728"/>
            <a:ext cx="6858048" cy="5328592"/>
          </a:xfrm>
          <a:prstGeom prst="rect">
            <a:avLst/>
          </a:prstGeom>
        </p:spPr>
        <p:txBody>
          <a:bodyPr/>
          <a:lstStyle/>
          <a:p>
            <a:r>
              <a:rPr lang="en-US" sz="2000" b="1" dirty="0">
                <a:solidFill>
                  <a:srgbClr val="2A05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2A05E5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Развитие познавательных, умственных и творческих способностей у дошкольников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- Развивать мыслительные умения:   сравнение, анализ, классификация, обобщение, абстрагирование, кодирование  и декодирование информации (расшифровывать)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- Ознакомление детей  с геометрическими фигурами, формой  и размером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-  Развивать пространственные представления.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-  Познакомить с формой, цветом, размером, толщиной объектов.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-  Развивать познавательных процессов восприятия памяти, внимания, мышления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-  Развивать творческие способности, воображение, фантазию, способности к моделированию и конструированию.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2A05E5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rgbClr val="2A05E5"/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848" y="2924944"/>
            <a:ext cx="4464496" cy="3348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D:\Documents\Desktop\8480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86446" y="4643446"/>
            <a:ext cx="1916153" cy="1500198"/>
          </a:xfrm>
          <a:prstGeom prst="rect">
            <a:avLst/>
          </a:prstGeom>
          <a:noFill/>
        </p:spPr>
      </p:pic>
      <p:pic>
        <p:nvPicPr>
          <p:cNvPr id="1037" name="Picture 13" descr="прозраячный квадрат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488" y="3559269"/>
            <a:ext cx="2207434" cy="2596981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046" name="Picture 22" descr="геометрич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DF6F0"/>
              </a:clrFrom>
              <a:clrTo>
                <a:srgbClr val="FDF6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57884" y="764784"/>
            <a:ext cx="1928826" cy="158844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047" name="Picture 23" descr="Кайе В.А. Мосты и берега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1538" y="3071810"/>
            <a:ext cx="1571636" cy="2286016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027" name="Picture 3" descr="Cvet_velichina_forma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7356" y="785794"/>
            <a:ext cx="3714776" cy="247042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2" name="Равнобедренный треугольник 11"/>
          <p:cNvSpPr/>
          <p:nvPr/>
        </p:nvSpPr>
        <p:spPr>
          <a:xfrm flipV="1">
            <a:off x="857224" y="500042"/>
            <a:ext cx="1857388" cy="1857388"/>
          </a:xfrm>
          <a:prstGeom prst="triangle">
            <a:avLst>
              <a:gd name="adj" fmla="val 0"/>
            </a:avLst>
          </a:prstGeom>
          <a:solidFill>
            <a:srgbClr val="431E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857224" y="500042"/>
            <a:ext cx="1500198" cy="10715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z="1600" dirty="0" smtClean="0">
                <a:solidFill>
                  <a:schemeClr val="bg1"/>
                </a:solidFill>
                <a:latin typeface="Cambria" pitchFamily="18" charset="0"/>
              </a:rPr>
              <a:t> </a:t>
            </a:r>
            <a:r>
              <a:rPr lang="ru-RU" b="1" dirty="0" smtClean="0">
                <a:solidFill>
                  <a:schemeClr val="bg1"/>
                </a:solidFill>
                <a:latin typeface="Cambria" pitchFamily="18" charset="0"/>
              </a:rPr>
              <a:t>Настольно-</a:t>
            </a:r>
          </a:p>
          <a:p>
            <a:pPr lvl="0"/>
            <a:r>
              <a:rPr lang="ru-RU" b="1" dirty="0" smtClean="0">
                <a:solidFill>
                  <a:schemeClr val="bg1"/>
                </a:solidFill>
                <a:latin typeface="Cambria" pitchFamily="18" charset="0"/>
              </a:rPr>
              <a:t>печатные </a:t>
            </a:r>
          </a:p>
          <a:p>
            <a:pPr lvl="0"/>
            <a:r>
              <a:rPr lang="ru-RU" b="1" dirty="0" smtClean="0">
                <a:solidFill>
                  <a:schemeClr val="bg1"/>
                </a:solidFill>
                <a:latin typeface="Cambria" pitchFamily="18" charset="0"/>
                <a:cs typeface="Arial" pitchFamily="34" charset="0"/>
              </a:rPr>
              <a:t>игры</a:t>
            </a:r>
          </a:p>
          <a:p>
            <a:endParaRPr lang="ru-RU" sz="1600" dirty="0" smtClean="0">
              <a:solidFill>
                <a:srgbClr val="FF0000"/>
              </a:solidFill>
            </a:endParaRPr>
          </a:p>
          <a:p>
            <a:endParaRPr lang="ru-RU" sz="1600" dirty="0" smtClean="0">
              <a:solidFill>
                <a:srgbClr val="FF0000"/>
              </a:solidFill>
              <a:latin typeface="Cambria" pitchFamily="18" charset="0"/>
            </a:endParaRPr>
          </a:p>
          <a:p>
            <a:endParaRPr lang="ru-RU" sz="1600" dirty="0" smtClean="0">
              <a:solidFill>
                <a:srgbClr val="FF0000"/>
              </a:solidFill>
            </a:endParaRPr>
          </a:p>
          <a:p>
            <a:pPr algn="ctr">
              <a:spcBef>
                <a:spcPct val="0"/>
              </a:spcBef>
            </a:pPr>
            <a:endParaRPr lang="ru-RU" sz="1600" dirty="0" smtClean="0">
              <a:solidFill>
                <a:srgbClr val="FF0000"/>
              </a:solidFill>
            </a:endParaRPr>
          </a:p>
          <a:p>
            <a:pPr algn="ctr">
              <a:spcBef>
                <a:spcPct val="0"/>
              </a:spcBef>
            </a:pPr>
            <a:endParaRPr lang="ru-RU" sz="1600" dirty="0" smtClean="0">
              <a:solidFill>
                <a:srgbClr val="FF0000"/>
              </a:solidFill>
            </a:endParaRPr>
          </a:p>
          <a:p>
            <a:pPr algn="ctr">
              <a:spcBef>
                <a:spcPct val="0"/>
              </a:spcBef>
            </a:pPr>
            <a:endParaRPr lang="ru-RU" sz="1600" dirty="0" smtClean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</a:pPr>
            <a:endParaRPr lang="ru-RU" sz="1600" dirty="0" smtClean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</a:pPr>
            <a:endParaRPr lang="ru-RU" sz="1600" dirty="0" smtClean="0">
              <a:solidFill>
                <a:srgbClr val="FF0000"/>
              </a:solidFill>
              <a:latin typeface="Cambria" pitchFamily="18" charset="0"/>
            </a:endParaRPr>
          </a:p>
          <a:p>
            <a:pPr>
              <a:spcBef>
                <a:spcPct val="0"/>
              </a:spcBef>
            </a:pPr>
            <a:endParaRPr lang="ru-RU" sz="1600" dirty="0" smtClean="0">
              <a:solidFill>
                <a:srgbClr val="FF0000"/>
              </a:solidFill>
              <a:latin typeface="Cambria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Документ Microsoft Office Publisher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7818" y="2428868"/>
            <a:ext cx="2998787" cy="218122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 descr="2d_tetris_7-400x266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0F8FB"/>
              </a:clrFrom>
              <a:clrTo>
                <a:srgbClr val="F0F8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9256" y="571480"/>
            <a:ext cx="2928958" cy="174092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53252" name="Picture 4" descr="кубики для всех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24" y="357166"/>
            <a:ext cx="2786082" cy="329047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2" name="Равнобедренный треугольник 11"/>
          <p:cNvSpPr/>
          <p:nvPr/>
        </p:nvSpPr>
        <p:spPr>
          <a:xfrm rot="10800000" flipH="1">
            <a:off x="642910" y="428604"/>
            <a:ext cx="1928826" cy="2071702"/>
          </a:xfrm>
          <a:prstGeom prst="triangle">
            <a:avLst>
              <a:gd name="adj" fmla="val 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3259" name="Picture 11" descr="thumb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3372" y="4357694"/>
            <a:ext cx="1928826" cy="198121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53262" name="catalog_detail_image" descr="ШАРЫ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125714">
            <a:off x="2952821" y="1522852"/>
            <a:ext cx="2921827" cy="182208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53263" name="catalog_detail_image" descr="МАЛЫШ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741"/>
          <a:stretch>
            <a:fillRect/>
          </a:stretch>
        </p:blipFill>
        <p:spPr bwMode="auto">
          <a:xfrm flipH="1">
            <a:off x="1000100" y="3643314"/>
            <a:ext cx="2854002" cy="278540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53264" name="Picture 16" descr="Конструктор Пифагор 100 деталей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5074" y="2928934"/>
            <a:ext cx="1928826" cy="3225911"/>
          </a:xfrm>
          <a:prstGeom prst="rect">
            <a:avLst/>
          </a:prstGeom>
          <a:noFill/>
          <a:ln w="0" algn="in">
            <a:noFill/>
            <a:miter lim="800000"/>
            <a:headEnd/>
            <a:tailEnd/>
          </a:ln>
        </p:spPr>
      </p:pic>
      <p:pic>
        <p:nvPicPr>
          <p:cNvPr id="53265" name="Picture 17" descr="3"/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7721" flipH="1">
            <a:off x="4621703" y="2768643"/>
            <a:ext cx="1758659" cy="1626356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714348" y="428604"/>
            <a:ext cx="2000264" cy="571504"/>
          </a:xfrm>
          <a:prstGeom prst="rect">
            <a:avLst/>
          </a:prstGeom>
        </p:spPr>
        <p:txBody>
          <a:bodyPr/>
          <a:lstStyle/>
          <a:p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</a:rPr>
              <a:t>Игры</a:t>
            </a:r>
            <a:r>
              <a:rPr lang="ru-RU" sz="160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</a:rPr>
              <a:t>на</a:t>
            </a:r>
          </a:p>
          <a:p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</a:rPr>
              <a:t> объёмное</a:t>
            </a:r>
          </a:p>
          <a:p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</a:rPr>
              <a:t> модели</a:t>
            </a:r>
          </a:p>
          <a:p>
            <a:r>
              <a:rPr lang="ru-RU" sz="1600" b="1" dirty="0" err="1" smtClean="0">
                <a:solidFill>
                  <a:schemeClr val="bg1"/>
                </a:solidFill>
                <a:latin typeface="Cambria" pitchFamily="18" charset="0"/>
              </a:rPr>
              <a:t>рование</a:t>
            </a:r>
            <a:endParaRPr lang="ru-RU" sz="1600" b="1" dirty="0" smtClean="0">
              <a:solidFill>
                <a:schemeClr val="bg1"/>
              </a:solidFill>
              <a:latin typeface="Cambria" pitchFamily="18" charset="0"/>
            </a:endParaRPr>
          </a:p>
          <a:p>
            <a:endParaRPr lang="ru-RU" sz="1600" dirty="0" smtClean="0">
              <a:latin typeface="Cambria" pitchFamily="18" charset="0"/>
            </a:endParaRPr>
          </a:p>
          <a:p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>
              <a:spcBef>
                <a:spcPct val="0"/>
              </a:spcBef>
            </a:pPr>
            <a:endParaRPr lang="ru-RU" sz="1600" dirty="0" smtClean="0"/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928926" y="785794"/>
            <a:ext cx="3857652" cy="428628"/>
          </a:xfrm>
          <a:prstGeom prst="rect">
            <a:avLst/>
          </a:prstGeom>
        </p:spPr>
        <p:txBody>
          <a:bodyPr/>
          <a:lstStyle/>
          <a:p>
            <a:r>
              <a:rPr lang="ru-RU" sz="1600" dirty="0" smtClean="0">
                <a:latin typeface="Cambria" pitchFamily="18" charset="0"/>
              </a:rPr>
              <a:t> </a:t>
            </a:r>
            <a:endParaRPr lang="ru-RU" sz="1600" dirty="0" smtClean="0"/>
          </a:p>
          <a:p>
            <a:endParaRPr lang="ru-RU" sz="1600" dirty="0" smtClean="0">
              <a:latin typeface="Cambria" pitchFamily="18" charset="0"/>
            </a:endParaRPr>
          </a:p>
          <a:p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>
              <a:spcBef>
                <a:spcPct val="0"/>
              </a:spcBef>
            </a:pPr>
            <a:endParaRPr lang="ru-RU" sz="1600" dirty="0" smtClean="0"/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4277" name="Picture 5" descr="рисунок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069493">
            <a:off x="6434279" y="1730212"/>
            <a:ext cx="2080298" cy="142876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54279" name="Picture 7" descr="1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349238">
            <a:off x="5333149" y="4433624"/>
            <a:ext cx="3137966" cy="164307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54284" name="Picture 12" descr="Вид учебно-игрового пособия Маленький дизайнер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14744" y="642918"/>
            <a:ext cx="3048000" cy="2865437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54276" name="Picture 4" descr="Новый рисунок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82889">
            <a:off x="3766547" y="3300074"/>
            <a:ext cx="2760458" cy="172878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6" name="Равнобедренный треугольник 15"/>
          <p:cNvSpPr/>
          <p:nvPr/>
        </p:nvSpPr>
        <p:spPr>
          <a:xfrm flipV="1">
            <a:off x="857224" y="500042"/>
            <a:ext cx="1857388" cy="2071702"/>
          </a:xfrm>
          <a:prstGeom prst="triangle">
            <a:avLst>
              <a:gd name="adj" fmla="val 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857224" y="500042"/>
            <a:ext cx="1285884" cy="857256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Cambria" pitchFamily="18" charset="0"/>
              </a:rPr>
              <a:t>Игры</a:t>
            </a:r>
            <a:r>
              <a:rPr lang="ru-RU" sz="140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ru-RU" sz="1400" b="1" dirty="0" smtClean="0">
                <a:solidFill>
                  <a:schemeClr val="bg1"/>
                </a:solidFill>
                <a:latin typeface="Cambria" pitchFamily="18" charset="0"/>
              </a:rPr>
              <a:t>на 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Cambria" pitchFamily="18" charset="0"/>
              </a:rPr>
              <a:t>плоскостное </a:t>
            </a:r>
            <a:r>
              <a:rPr lang="ru-RU" sz="1400" b="1" dirty="0" err="1" smtClean="0">
                <a:solidFill>
                  <a:schemeClr val="bg1"/>
                </a:solidFill>
                <a:latin typeface="Cambria" pitchFamily="18" charset="0"/>
              </a:rPr>
              <a:t>моделиро</a:t>
            </a:r>
            <a:endParaRPr lang="ru-RU" sz="1400" b="1" dirty="0" smtClean="0">
              <a:solidFill>
                <a:schemeClr val="bg1"/>
              </a:solidFill>
              <a:latin typeface="Cambria" pitchFamily="18" charset="0"/>
            </a:endParaRPr>
          </a:p>
          <a:p>
            <a:pPr algn="ctr"/>
            <a:r>
              <a:rPr lang="ru-RU" sz="1400" b="1" dirty="0" err="1" smtClean="0">
                <a:solidFill>
                  <a:schemeClr val="bg1"/>
                </a:solidFill>
                <a:latin typeface="Cambria" pitchFamily="18" charset="0"/>
              </a:rPr>
              <a:t>вание</a:t>
            </a:r>
            <a:endParaRPr lang="ru-RU" sz="1400" b="1" dirty="0" smtClean="0">
              <a:solidFill>
                <a:schemeClr val="bg1"/>
              </a:solidFill>
              <a:latin typeface="Cambria" pitchFamily="18" charset="0"/>
            </a:endParaRPr>
          </a:p>
          <a:p>
            <a:endParaRPr lang="ru-RU" sz="1600" dirty="0" smtClean="0">
              <a:latin typeface="Cambria" pitchFamily="18" charset="0"/>
            </a:endParaRPr>
          </a:p>
          <a:p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>
              <a:spcBef>
                <a:spcPct val="0"/>
              </a:spcBef>
            </a:pPr>
            <a:endParaRPr lang="ru-RU" sz="1600" dirty="0" smtClean="0"/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 descr="Документ Microsoft Office Publisher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224" y="3286124"/>
            <a:ext cx="4071966" cy="329274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2051" name="Picture 3" descr="танграм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896938">
            <a:off x="986157" y="1071483"/>
            <a:ext cx="3048000" cy="22860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Равнобедренный треугольник 14"/>
          <p:cNvSpPr/>
          <p:nvPr/>
        </p:nvSpPr>
        <p:spPr>
          <a:xfrm rot="10800000" flipH="1">
            <a:off x="642910" y="428604"/>
            <a:ext cx="1928826" cy="2071702"/>
          </a:xfrm>
          <a:prstGeom prst="triangle">
            <a:avLst>
              <a:gd name="adj" fmla="val 0"/>
            </a:avLst>
          </a:prstGeom>
          <a:solidFill>
            <a:srgbClr val="0ED8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7345" name="Picture 1" descr="Unikub-foto-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5074" y="2900358"/>
            <a:ext cx="2071686" cy="248602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57346" name="Picture 2" descr="d5f2486e539a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512" y="4929198"/>
            <a:ext cx="1452562" cy="1416248"/>
          </a:xfrm>
          <a:prstGeom prst="rect">
            <a:avLst/>
          </a:prstGeom>
          <a:noFill/>
          <a:ln w="0" algn="in">
            <a:noFill/>
            <a:miter lim="800000"/>
            <a:headEnd/>
            <a:tailEnd/>
          </a:ln>
        </p:spPr>
      </p:pic>
      <p:pic>
        <p:nvPicPr>
          <p:cNvPr id="57347" name="Picture 3" descr="Игра Никитина Сложи узор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14744" y="857232"/>
            <a:ext cx="2298705" cy="2965565"/>
          </a:xfrm>
          <a:prstGeom prst="rect">
            <a:avLst/>
          </a:prstGeom>
          <a:noFill/>
          <a:ln w="0" algn="in">
            <a:noFill/>
            <a:miter lim="800000"/>
            <a:headEnd/>
            <a:tailEnd/>
          </a:ln>
        </p:spPr>
      </p:pic>
      <p:pic>
        <p:nvPicPr>
          <p:cNvPr id="57348" name="fancybox-img" descr="tsvetnoe_panno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1538" y="3214686"/>
            <a:ext cx="1984373" cy="299737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57349" name="Picture 5" descr="1992_preview1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040204"/>
              </a:clrFrom>
              <a:clrTo>
                <a:srgbClr val="04020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82" r="5479" b="8097"/>
          <a:stretch>
            <a:fillRect/>
          </a:stretch>
        </p:blipFill>
        <p:spPr bwMode="auto">
          <a:xfrm rot="2138143">
            <a:off x="1686685" y="895910"/>
            <a:ext cx="2282120" cy="210944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57350" name="il_fi" descr="ANd9GcTe3L2dadsCvUA3NV7eqF8Jyk5icX-tRQnBq8U7mVHmcUspNTAH&amp;t=1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43240" y="4000504"/>
            <a:ext cx="3029765" cy="227171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642910" y="428604"/>
            <a:ext cx="1785950" cy="857256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</a:rPr>
              <a:t>Игры</a:t>
            </a:r>
            <a:r>
              <a:rPr lang="ru-RU" sz="160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</a:rPr>
              <a:t>из серии </a:t>
            </a:r>
          </a:p>
          <a:p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</a:rPr>
              <a:t> « Форма и</a:t>
            </a:r>
          </a:p>
          <a:p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</a:rPr>
              <a:t>     цвет»</a:t>
            </a:r>
          </a:p>
          <a:p>
            <a:endParaRPr lang="ru-RU" sz="1600" dirty="0" smtClean="0">
              <a:latin typeface="Cambria" pitchFamily="18" charset="0"/>
            </a:endParaRPr>
          </a:p>
          <a:p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>
              <a:spcBef>
                <a:spcPct val="0"/>
              </a:spcBef>
            </a:pPr>
            <a:endParaRPr lang="ru-RU" sz="1600" dirty="0" smtClean="0"/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" name="Picture 14" descr="квадрат воскобовича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322" y="714356"/>
            <a:ext cx="2286000" cy="22860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1ё1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119848">
            <a:off x="1096202" y="878466"/>
            <a:ext cx="2538413" cy="258445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1" name="Равнобедренный треугольник 10"/>
          <p:cNvSpPr/>
          <p:nvPr/>
        </p:nvSpPr>
        <p:spPr>
          <a:xfrm rot="10800000" flipH="1">
            <a:off x="714348" y="357166"/>
            <a:ext cx="1928826" cy="2071702"/>
          </a:xfrm>
          <a:prstGeom prst="triangle">
            <a:avLst>
              <a:gd name="adj" fmla="val 0"/>
            </a:avLst>
          </a:prstGeom>
          <a:solidFill>
            <a:srgbClr val="E943C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5299" name="Picture 3" descr="сложи квадрат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98504">
            <a:off x="5289514" y="714819"/>
            <a:ext cx="3118502" cy="223678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55300" name="Picture 4" descr="61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0496" y="857232"/>
            <a:ext cx="1262063" cy="271464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55301" name="Picture 5" descr="614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8992" y="3786190"/>
            <a:ext cx="1690678" cy="24003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55303" name="Picture 7" descr="664-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1538" y="3714752"/>
            <a:ext cx="1714512" cy="2406333"/>
          </a:xfrm>
          <a:prstGeom prst="rect">
            <a:avLst/>
          </a:prstGeom>
          <a:noFill/>
          <a:ln w="0" algn="in">
            <a:noFill/>
            <a:miter lim="800000"/>
            <a:headEnd/>
            <a:tailEnd/>
          </a:ln>
        </p:spPr>
      </p:pic>
      <p:pic>
        <p:nvPicPr>
          <p:cNvPr id="55305" name="Picture 9" descr="http://stepanov.lk.net/gardner/hex/images/hex13-14.gif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5074" y="4357694"/>
            <a:ext cx="1785950" cy="1785951"/>
          </a:xfrm>
          <a:prstGeom prst="rect">
            <a:avLst/>
          </a:prstGeom>
          <a:noFill/>
        </p:spPr>
      </p:pic>
      <p:pic>
        <p:nvPicPr>
          <p:cNvPr id="55306" name="Picture 10" descr="Радужное лукошко"/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292218">
            <a:off x="4796791" y="2664104"/>
            <a:ext cx="2828448" cy="2113970"/>
          </a:xfrm>
          <a:prstGeom prst="rect">
            <a:avLst/>
          </a:prstGeom>
          <a:noFill/>
          <a:ln w="0" algn="in">
            <a:noFill/>
            <a:miter lim="800000"/>
            <a:headEnd/>
            <a:tailEnd/>
          </a:ln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642910" y="428604"/>
            <a:ext cx="1285884" cy="1071570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Cambria" pitchFamily="18" charset="0"/>
              </a:rPr>
              <a:t>Игры</a:t>
            </a:r>
            <a:r>
              <a:rPr lang="ru-RU" sz="140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ru-RU" sz="1400" b="1" dirty="0" smtClean="0">
                <a:solidFill>
                  <a:schemeClr val="bg1"/>
                </a:solidFill>
                <a:latin typeface="Cambria" pitchFamily="18" charset="0"/>
              </a:rPr>
              <a:t>на составление 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Cambria" pitchFamily="18" charset="0"/>
              </a:rPr>
              <a:t>целого из частей</a:t>
            </a:r>
          </a:p>
          <a:p>
            <a:endParaRPr lang="ru-RU" sz="1600" dirty="0" smtClean="0">
              <a:latin typeface="Cambria" pitchFamily="18" charset="0"/>
            </a:endParaRPr>
          </a:p>
          <a:p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>
              <a:spcBef>
                <a:spcPct val="0"/>
              </a:spcBef>
            </a:pPr>
            <a:endParaRPr lang="ru-RU" sz="1600" dirty="0" smtClean="0"/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Равнобедренный треугольник 21"/>
          <p:cNvSpPr/>
          <p:nvPr/>
        </p:nvSpPr>
        <p:spPr>
          <a:xfrm rot="10800000" flipH="1">
            <a:off x="571472" y="357166"/>
            <a:ext cx="1928826" cy="2071702"/>
          </a:xfrm>
          <a:prstGeom prst="triangle">
            <a:avLst>
              <a:gd name="adj" fmla="val 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6324" name="Picture 4" descr="малый лог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72198" y="4000504"/>
            <a:ext cx="2667000" cy="257651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571472" y="357166"/>
            <a:ext cx="1643074" cy="642942"/>
          </a:xfrm>
          <a:prstGeom prst="rect">
            <a:avLst/>
          </a:prstGeom>
        </p:spPr>
        <p:txBody>
          <a:bodyPr/>
          <a:lstStyle/>
          <a:p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</a:rPr>
              <a:t>Игры - забавы, головоломки</a:t>
            </a:r>
          </a:p>
          <a:p>
            <a:endParaRPr lang="ru-RU" sz="1600" dirty="0" smtClean="0">
              <a:latin typeface="Cambria" pitchFamily="18" charset="0"/>
            </a:endParaRPr>
          </a:p>
          <a:p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 algn="ctr">
              <a:spcBef>
                <a:spcPct val="0"/>
              </a:spcBef>
            </a:pPr>
            <a:endParaRPr lang="ru-RU" sz="1600" dirty="0" smtClean="0"/>
          </a:p>
          <a:p>
            <a:pPr>
              <a:spcBef>
                <a:spcPct val="0"/>
              </a:spcBef>
            </a:pPr>
            <a:endParaRPr lang="ru-RU" sz="1600" dirty="0" smtClean="0"/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>
              <a:spcBef>
                <a:spcPct val="0"/>
              </a:spcBef>
            </a:pPr>
            <a:endParaRPr lang="ru-RU" sz="1600" dirty="0" smtClean="0">
              <a:latin typeface="Cambria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6322" name="il_fi" descr="Labirint_katalka_Slon_B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6546" y="1393017"/>
            <a:ext cx="2756584" cy="235745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56321" name="Picture 1" descr="лабиринт (игра- головоломка)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81538" y="285728"/>
            <a:ext cx="3571900" cy="35719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1" name="Picture 4" descr="Новый рисунок (1)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472" y="4429132"/>
            <a:ext cx="2526732" cy="209867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2" name="Picture 12" descr="часики пазлы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8926" y="4286256"/>
            <a:ext cx="2058990" cy="205899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5" name="il_fi" descr="T1khhRXXtoXXcBi4QV_021034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489853">
            <a:off x="2501613" y="786037"/>
            <a:ext cx="2154261" cy="216006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6" name="Picture 8" descr="992080431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7154843">
            <a:off x="5024299" y="4842050"/>
            <a:ext cx="1137614" cy="884811"/>
          </a:xfrm>
          <a:prstGeom prst="rect">
            <a:avLst/>
          </a:prstGeom>
          <a:noFill/>
          <a:ln w="0" algn="in">
            <a:noFill/>
            <a:miter lim="800000"/>
            <a:headEnd/>
            <a:tailEnd/>
          </a:ln>
        </p:spPr>
      </p:pic>
      <p:pic>
        <p:nvPicPr>
          <p:cNvPr id="17" name="Picture 5" descr="Башмачок (методика Монтессори)"/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378837">
            <a:off x="2000232" y="3214686"/>
            <a:ext cx="1714512" cy="154257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8" name="image" descr="Логический пазл-головоломка &quot;Улитка&quot;"/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9124" y="571480"/>
            <a:ext cx="1428760" cy="173672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9" name="il_fi" descr="12863791"/>
          <p:cNvPicPr>
            <a:picLocks noChangeAspect="1" noChangeArrowheads="1"/>
          </p:cNvPicPr>
          <p:nvPr/>
        </p:nvPicPr>
        <p:blipFill>
          <a:blip r:embed="rId1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659819" flipH="1">
            <a:off x="3599470" y="2796812"/>
            <a:ext cx="1875833" cy="152049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20" name="image" descr="Головоломка &quot;Ромб&quot; "/>
          <p:cNvPicPr>
            <a:picLocks noChangeAspect="1" noChangeArrowheads="1"/>
          </p:cNvPicPr>
          <p:nvPr/>
        </p:nvPicPr>
        <p:blipFill>
          <a:blip r:embed="rId1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86380" y="3357562"/>
            <a:ext cx="1571636" cy="157307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484784"/>
            <a:ext cx="7272808" cy="4353348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Игры способствуют развитию внимания, памяти, речи, воображения и мышления ребенка, создают положительную эмоциональную атмосферу, побуждают детей к обучению, коллективному поиску, активности в преобразовании игровой ситуации.</a:t>
            </a:r>
          </a:p>
        </p:txBody>
      </p:sp>
    </p:spTree>
    <p:extLst>
      <p:ext uri="{BB962C8B-B14F-4D97-AF65-F5344CB8AC3E}">
        <p14:creationId xmlns:p14="http://schemas.microsoft.com/office/powerpoint/2010/main" val="34644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1349994993_1-9 - копия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69803" y="836712"/>
            <a:ext cx="7128792" cy="561662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187624" y="1853266"/>
            <a:ext cx="6624736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Литература: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элементарных математических представлений у дошкольников. //од ред. А.Столяра. – М,."Просвещение", 1988.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1168400" marR="0" lvl="0" indent="2667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Щербакова Е.И., Методика обучения математике    в детском саду. – М., 1998,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1249363" marR="0" lvl="0" indent="1857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Т.И.Ерофеева, Л.Н.Павлова, В.П.Новикова. Математика для дошкольников. – М., 1992,</a:t>
            </a:r>
          </a:p>
          <a:p>
            <a:pPr marL="1249363" marR="0" lvl="0" indent="1857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Михайлова З.А. и др. Теории и технологии математического развития детей дошкольного возраста. – СПб.: «ДЕТСТВО-ПРЕСС». 20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11.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84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4206</TotalTime>
  <Words>727</Words>
  <Application>Microsoft Office PowerPoint</Application>
  <PresentationFormat>Экран (4:3)</PresentationFormat>
  <Paragraphs>226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Batang</vt:lpstr>
      <vt:lpstr>Calibri</vt:lpstr>
      <vt:lpstr>Cambria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Shukshin</dc:creator>
  <cp:lastModifiedBy>MDOU ODIN</cp:lastModifiedBy>
  <cp:revision>373</cp:revision>
  <dcterms:created xsi:type="dcterms:W3CDTF">2013-03-27T04:46:50Z</dcterms:created>
  <dcterms:modified xsi:type="dcterms:W3CDTF">2022-01-14T13:13:38Z</dcterms:modified>
</cp:coreProperties>
</file>