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4630D-31DE-479C-833B-94788CFBDE26}" type="datetimeFigureOut">
              <a:rPr lang="ru-RU" smtClean="0"/>
              <a:t>18.09.2023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7C777-6916-4BEE-B044-38A553D694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51725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4630D-31DE-479C-833B-94788CFBDE26}" type="datetimeFigureOut">
              <a:rPr lang="ru-RU" smtClean="0"/>
              <a:t>18.09.2023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7C777-6916-4BEE-B044-38A553D694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7594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4630D-31DE-479C-833B-94788CFBDE26}" type="datetimeFigureOut">
              <a:rPr lang="ru-RU" smtClean="0"/>
              <a:t>18.09.2023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7C777-6916-4BEE-B044-38A553D694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48726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4630D-31DE-479C-833B-94788CFBDE26}" type="datetimeFigureOut">
              <a:rPr lang="ru-RU" smtClean="0"/>
              <a:t>18.09.2023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7C777-6916-4BEE-B044-38A553D694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3911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4630D-31DE-479C-833B-94788CFBDE26}" type="datetimeFigureOut">
              <a:rPr lang="ru-RU" smtClean="0"/>
              <a:t>18.09.2023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7C777-6916-4BEE-B044-38A553D694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911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4630D-31DE-479C-833B-94788CFBDE26}" type="datetimeFigureOut">
              <a:rPr lang="ru-RU" smtClean="0"/>
              <a:t>18.09.2023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7C777-6916-4BEE-B044-38A553D694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41691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4630D-31DE-479C-833B-94788CFBDE26}" type="datetimeFigureOut">
              <a:rPr lang="ru-RU" smtClean="0"/>
              <a:t>18.09.2023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7C777-6916-4BEE-B044-38A553D694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8182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4630D-31DE-479C-833B-94788CFBDE26}" type="datetimeFigureOut">
              <a:rPr lang="ru-RU" smtClean="0"/>
              <a:t>18.09.2023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7C777-6916-4BEE-B044-38A553D694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76119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4630D-31DE-479C-833B-94788CFBDE26}" type="datetimeFigureOut">
              <a:rPr lang="ru-RU" smtClean="0"/>
              <a:t>18.09.2023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7C777-6916-4BEE-B044-38A553D694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89019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4630D-31DE-479C-833B-94788CFBDE26}" type="datetimeFigureOut">
              <a:rPr lang="ru-RU" smtClean="0"/>
              <a:t>18.09.2023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7C777-6916-4BEE-B044-38A553D694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3940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4630D-31DE-479C-833B-94788CFBDE26}" type="datetimeFigureOut">
              <a:rPr lang="ru-RU" smtClean="0"/>
              <a:t>18.09.2023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7C777-6916-4BEE-B044-38A553D6942C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36683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4630D-31DE-479C-833B-94788CFBDE26}" type="datetimeFigureOut">
              <a:rPr lang="ru-RU" smtClean="0"/>
              <a:t>18.09.2023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7C777-6916-4BEE-B044-38A553D694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51699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4630D-31DE-479C-833B-94788CFBDE26}" type="datetimeFigureOut">
              <a:rPr lang="ru-RU" smtClean="0"/>
              <a:t>18.09.2023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7C777-6916-4BEE-B044-38A553D6942C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037666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4630D-31DE-479C-833B-94788CFBDE26}" type="datetimeFigureOut">
              <a:rPr lang="ru-RU" smtClean="0"/>
              <a:t>18.09.2023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7C777-6916-4BEE-B044-38A553D694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36428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4630D-31DE-479C-833B-94788CFBDE26}" type="datetimeFigureOut">
              <a:rPr lang="ru-RU" smtClean="0"/>
              <a:t>18.09.2023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7C777-6916-4BEE-B044-38A553D694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54772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4630D-31DE-479C-833B-94788CFBDE26}" type="datetimeFigureOut">
              <a:rPr lang="ru-RU" smtClean="0"/>
              <a:t>18.09.2023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7C777-6916-4BEE-B044-38A553D694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18164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E4630D-31DE-479C-833B-94788CFBDE26}" type="datetimeFigureOut">
              <a:rPr lang="ru-RU" smtClean="0"/>
              <a:t>18.09.2023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AD17C777-6916-4BEE-B044-38A553D694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16795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D642B2-2438-494E-9272-63771E8AF7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88088" y="1546023"/>
            <a:ext cx="8382521" cy="3448008"/>
          </a:xfrm>
        </p:spPr>
        <p:txBody>
          <a:bodyPr/>
          <a:lstStyle/>
          <a:p>
            <a:pPr algn="ctr"/>
            <a:r>
              <a:rPr lang="ru-RU" sz="3600" b="1" dirty="0">
                <a:solidFill>
                  <a:schemeClr val="tx2">
                    <a:lumMod val="75000"/>
                  </a:schemeClr>
                </a:solidFill>
              </a:rPr>
              <a:t>«</a:t>
            </a:r>
            <a:r>
              <a:rPr lang="ru-RU" sz="3600" b="1" dirty="0" err="1">
                <a:solidFill>
                  <a:schemeClr val="tx2">
                    <a:lumMod val="75000"/>
                  </a:schemeClr>
                </a:solidFill>
              </a:rPr>
              <a:t>Study</a:t>
            </a:r>
            <a:r>
              <a:rPr lang="ru-RU" sz="36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tx2">
                    <a:lumMod val="75000"/>
                  </a:schemeClr>
                </a:solidFill>
              </a:rPr>
              <a:t>skills</a:t>
            </a:r>
            <a:r>
              <a:rPr lang="ru-RU" sz="3600" b="1" dirty="0">
                <a:solidFill>
                  <a:schemeClr val="tx2">
                    <a:lumMod val="75000"/>
                  </a:schemeClr>
                </a:solidFill>
              </a:rPr>
              <a:t>» - живи для учения, учись для жизни. </a:t>
            </a:r>
            <a:br>
              <a:rPr lang="ru-RU" sz="3600" b="1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3600" b="1" dirty="0">
                <a:solidFill>
                  <a:schemeClr val="tx2">
                    <a:lumMod val="75000"/>
                  </a:schemeClr>
                </a:solidFill>
              </a:rPr>
              <a:t>Учебные стратегии в современном дошкольном образовании.</a:t>
            </a:r>
            <a:br>
              <a:rPr lang="ru-RU" sz="3600" b="1" dirty="0"/>
            </a:br>
            <a:endParaRPr lang="ru-RU" sz="3600" b="1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CBFB37A-2146-471E-965A-FC98E00B9E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908430" y="6113836"/>
            <a:ext cx="6133513" cy="1096899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chemeClr val="tx1"/>
                </a:solidFill>
              </a:rPr>
              <a:t>Старший воспитатель </a:t>
            </a:r>
            <a:r>
              <a:rPr lang="ru-RU" sz="2400" b="1" dirty="0" err="1">
                <a:solidFill>
                  <a:schemeClr val="tx1"/>
                </a:solidFill>
              </a:rPr>
              <a:t>Чепрасова</a:t>
            </a:r>
            <a:r>
              <a:rPr lang="ru-RU" sz="2400" b="1" dirty="0">
                <a:solidFill>
                  <a:schemeClr val="tx1"/>
                </a:solidFill>
              </a:rPr>
              <a:t> А.И.</a:t>
            </a:r>
          </a:p>
        </p:txBody>
      </p:sp>
    </p:spTree>
    <p:extLst>
      <p:ext uri="{BB962C8B-B14F-4D97-AF65-F5344CB8AC3E}">
        <p14:creationId xmlns:p14="http://schemas.microsoft.com/office/powerpoint/2010/main" val="8863537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D642B2-2438-494E-9272-63771E8AF7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72493" y="168811"/>
            <a:ext cx="8382521" cy="1786597"/>
          </a:xfrm>
        </p:spPr>
        <p:txBody>
          <a:bodyPr/>
          <a:lstStyle/>
          <a:p>
            <a:pPr algn="ctr"/>
            <a:r>
              <a:rPr lang="ru-RU" sz="2800" b="1" dirty="0"/>
              <a:t>Команда</a:t>
            </a:r>
            <a:r>
              <a:rPr lang="ru-RU" sz="2800" dirty="0"/>
              <a:t> – это название небольшой группы людей, обладающих различными навыками и деятельность которых направлена на коллективное решение определённых задач.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C41B396-F94B-4CEC-9369-94A0C1A53FE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72" b="15077"/>
          <a:stretch/>
        </p:blipFill>
        <p:spPr>
          <a:xfrm>
            <a:off x="1716258" y="2140576"/>
            <a:ext cx="6330461" cy="4232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3291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D642B2-2438-494E-9272-63771E8AF7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3047" y="407963"/>
            <a:ext cx="10213144" cy="5257799"/>
          </a:xfrm>
        </p:spPr>
        <p:txBody>
          <a:bodyPr/>
          <a:lstStyle/>
          <a:p>
            <a:pPr algn="l"/>
            <a:r>
              <a:rPr lang="ru-RU" sz="3600" b="1" dirty="0">
                <a:solidFill>
                  <a:schemeClr val="tx2">
                    <a:lumMod val="75000"/>
                  </a:schemeClr>
                </a:solidFill>
              </a:rPr>
              <a:t>Основные принципы </a:t>
            </a:r>
            <a:r>
              <a:rPr lang="ru-RU" sz="3600" b="1" dirty="0" err="1">
                <a:solidFill>
                  <a:schemeClr val="tx2">
                    <a:lumMod val="75000"/>
                  </a:schemeClr>
                </a:solidFill>
              </a:rPr>
              <a:t>командообразования</a:t>
            </a:r>
            <a:r>
              <a:rPr lang="ru-RU" sz="3600" b="1" dirty="0">
                <a:solidFill>
                  <a:schemeClr val="tx2">
                    <a:lumMod val="75000"/>
                  </a:schemeClr>
                </a:solidFill>
              </a:rPr>
              <a:t> :</a:t>
            </a:r>
            <a:br>
              <a:rPr lang="ru-RU" sz="3600" b="1" dirty="0">
                <a:solidFill>
                  <a:schemeClr val="tx2">
                    <a:lumMod val="75000"/>
                  </a:schemeClr>
                </a:solidFill>
              </a:rPr>
            </a:br>
            <a:br>
              <a:rPr lang="ru-RU" sz="3600" b="1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3600" dirty="0"/>
              <a:t>1.</a:t>
            </a:r>
            <a:r>
              <a:rPr lang="ru-RU" sz="3600" b="1" dirty="0"/>
              <a:t>Постановка целей. </a:t>
            </a:r>
            <a:br>
              <a:rPr lang="ru-RU" sz="3600" b="1" dirty="0"/>
            </a:br>
            <a:r>
              <a:rPr lang="ru-RU" sz="3600" dirty="0"/>
              <a:t>2.</a:t>
            </a:r>
            <a:r>
              <a:rPr lang="ru-RU" sz="3600" b="1" dirty="0"/>
              <a:t>Коллективное выполнение заданий. </a:t>
            </a:r>
            <a:br>
              <a:rPr lang="ru-RU" sz="3600" b="1" dirty="0"/>
            </a:br>
            <a:r>
              <a:rPr lang="ru-RU" sz="3600" dirty="0"/>
              <a:t>3.</a:t>
            </a:r>
            <a:r>
              <a:rPr lang="ru-RU" sz="3600" b="1" dirty="0"/>
              <a:t>Принятие ответственности. </a:t>
            </a:r>
            <a:br>
              <a:rPr lang="ru-RU" sz="3600" b="1" dirty="0"/>
            </a:br>
            <a:r>
              <a:rPr lang="ru-RU" sz="3600" dirty="0"/>
              <a:t>4.</a:t>
            </a:r>
            <a:r>
              <a:rPr lang="ru-RU" sz="3600" b="1" dirty="0"/>
              <a:t>Повышение квалификации команды. </a:t>
            </a:r>
            <a:br>
              <a:rPr lang="ru-RU" sz="3600" b="1" dirty="0"/>
            </a:br>
            <a:r>
              <a:rPr lang="ru-RU" sz="3600" dirty="0"/>
              <a:t>5.</a:t>
            </a:r>
            <a:r>
              <a:rPr lang="ru-RU" sz="3600" b="1" dirty="0"/>
              <a:t>Креативность команды. </a:t>
            </a:r>
            <a:br>
              <a:rPr lang="ru-RU" sz="3600" b="1" dirty="0"/>
            </a:br>
            <a:r>
              <a:rPr lang="ru-RU" sz="3600" dirty="0"/>
              <a:t>6. </a:t>
            </a:r>
            <a:r>
              <a:rPr lang="ru-RU" sz="3600" b="1" dirty="0"/>
              <a:t>Продуктивность.</a:t>
            </a:r>
            <a:br>
              <a:rPr lang="ru-RU" sz="3600" dirty="0"/>
            </a:br>
            <a:r>
              <a:rPr lang="ru-RU" sz="36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9886558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D642B2-2438-494E-9272-63771E8AF7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7453" y="239149"/>
            <a:ext cx="8356209" cy="1744396"/>
          </a:xfrm>
        </p:spPr>
        <p:txBody>
          <a:bodyPr/>
          <a:lstStyle/>
          <a:p>
            <a:pPr algn="l"/>
            <a:r>
              <a:rPr lang="ru-RU" sz="2800" b="1" dirty="0">
                <a:solidFill>
                  <a:schemeClr val="tx2">
                    <a:lumMod val="75000"/>
                  </a:schemeClr>
                </a:solidFill>
              </a:rPr>
              <a:t>Американский психолог Брюс </a:t>
            </a:r>
            <a:r>
              <a:rPr lang="ru-RU" sz="2800" b="1" dirty="0" err="1">
                <a:solidFill>
                  <a:schemeClr val="tx2">
                    <a:lumMod val="75000"/>
                  </a:schemeClr>
                </a:solidFill>
              </a:rPr>
              <a:t>Такман</a:t>
            </a:r>
            <a:r>
              <a:rPr lang="ru-RU" sz="2800" b="1" dirty="0">
                <a:solidFill>
                  <a:schemeClr val="tx2">
                    <a:lumMod val="75000"/>
                  </a:schemeClr>
                </a:solidFill>
              </a:rPr>
              <a:t> выявил 4 этапа развития команды</a:t>
            </a:r>
            <a:r>
              <a:rPr lang="ru-RU" sz="2800" dirty="0">
                <a:solidFill>
                  <a:schemeClr val="tx2">
                    <a:lumMod val="75000"/>
                  </a:schemeClr>
                </a:solidFill>
              </a:rPr>
              <a:t>: </a:t>
            </a:r>
            <a:br>
              <a:rPr lang="ru-RU" sz="3600" b="1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3600" dirty="0">
                <a:solidFill>
                  <a:schemeClr val="tx2">
                    <a:lumMod val="75000"/>
                  </a:schemeClr>
                </a:solidFill>
              </a:rPr>
              <a:t> 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0471242-AB84-43CB-9E66-1A29E8DDB1E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04"/>
          <a:stretch/>
        </p:blipFill>
        <p:spPr>
          <a:xfrm>
            <a:off x="914399" y="1645920"/>
            <a:ext cx="8736037" cy="4839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7913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1655DD78-CD44-4D0E-AB60-E195BF5910F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2375D07-0C56-464A-A502-8FB873B35B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099" y="225083"/>
            <a:ext cx="9045526" cy="6485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2720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1655DD78-CD44-4D0E-AB60-E195BF5910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0504" y="492368"/>
            <a:ext cx="10058399" cy="1153933"/>
          </a:xfrm>
        </p:spPr>
        <p:txBody>
          <a:bodyPr/>
          <a:lstStyle/>
          <a:p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1. ИННОВАТОР- МЫСЛИТЕЛЬ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2F8BC9A-B98B-41AD-ABD5-2D68795F363B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327" y="2130156"/>
            <a:ext cx="4037427" cy="4235476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Заголовок 4">
            <a:extLst>
              <a:ext uri="{FF2B5EF4-FFF2-40B4-BE49-F238E27FC236}">
                <a16:creationId xmlns:a16="http://schemas.microsoft.com/office/drawing/2014/main" id="{DFA0F7F5-77F5-443C-AA7A-EAEE42D4211C}"/>
              </a:ext>
            </a:extLst>
          </p:cNvPr>
          <p:cNvSpPr txBox="1">
            <a:spLocks/>
          </p:cNvSpPr>
          <p:nvPr/>
        </p:nvSpPr>
        <p:spPr>
          <a:xfrm>
            <a:off x="4963552" y="3429000"/>
            <a:ext cx="4445391" cy="278837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dirty="0" err="1"/>
              <a:t>Чепрасова</a:t>
            </a:r>
            <a:r>
              <a:rPr lang="ru-RU" dirty="0"/>
              <a:t> Анастасия Ивановна</a:t>
            </a:r>
          </a:p>
        </p:txBody>
      </p:sp>
    </p:spTree>
    <p:extLst>
      <p:ext uri="{BB962C8B-B14F-4D97-AF65-F5344CB8AC3E}">
        <p14:creationId xmlns:p14="http://schemas.microsoft.com/office/powerpoint/2010/main" val="25677063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1655DD78-CD44-4D0E-AB60-E195BF5910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4061" y="492368"/>
            <a:ext cx="6850967" cy="1153933"/>
          </a:xfrm>
        </p:spPr>
        <p:txBody>
          <a:bodyPr/>
          <a:lstStyle/>
          <a:p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2. ИСПОЛНИТЕЛЬ</a:t>
            </a:r>
          </a:p>
        </p:txBody>
      </p:sp>
      <p:sp>
        <p:nvSpPr>
          <p:cNvPr id="6" name="Заголовок 4">
            <a:extLst>
              <a:ext uri="{FF2B5EF4-FFF2-40B4-BE49-F238E27FC236}">
                <a16:creationId xmlns:a16="http://schemas.microsoft.com/office/drawing/2014/main" id="{DFA0F7F5-77F5-443C-AA7A-EAEE42D4211C}"/>
              </a:ext>
            </a:extLst>
          </p:cNvPr>
          <p:cNvSpPr txBox="1">
            <a:spLocks/>
          </p:cNvSpPr>
          <p:nvPr/>
        </p:nvSpPr>
        <p:spPr>
          <a:xfrm>
            <a:off x="5610666" y="3355145"/>
            <a:ext cx="4445391" cy="278837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dirty="0"/>
              <a:t>Безрученко Светлана Сергеевна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2D72A4B-FB7F-48F5-BB13-BC0107ABE8E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26"/>
          <a:stretch/>
        </p:blipFill>
        <p:spPr>
          <a:xfrm>
            <a:off x="1153551" y="2030211"/>
            <a:ext cx="4576689" cy="4459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0133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1655DD78-CD44-4D0E-AB60-E195BF5910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9827" y="137517"/>
            <a:ext cx="9144000" cy="1153933"/>
          </a:xfrm>
        </p:spPr>
        <p:txBody>
          <a:bodyPr/>
          <a:lstStyle/>
          <a:p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3. Доводчик-завершитель</a:t>
            </a:r>
          </a:p>
        </p:txBody>
      </p:sp>
      <p:sp>
        <p:nvSpPr>
          <p:cNvPr id="6" name="Заголовок 4">
            <a:extLst>
              <a:ext uri="{FF2B5EF4-FFF2-40B4-BE49-F238E27FC236}">
                <a16:creationId xmlns:a16="http://schemas.microsoft.com/office/drawing/2014/main" id="{DFA0F7F5-77F5-443C-AA7A-EAEE42D4211C}"/>
              </a:ext>
            </a:extLst>
          </p:cNvPr>
          <p:cNvSpPr txBox="1">
            <a:spLocks/>
          </p:cNvSpPr>
          <p:nvPr/>
        </p:nvSpPr>
        <p:spPr>
          <a:xfrm>
            <a:off x="5610666" y="3355145"/>
            <a:ext cx="4445391" cy="278837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dirty="0"/>
              <a:t>Чеботарёва Людмила Михайловна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2D2F291-092E-43BE-9E3A-82311A0C944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72" r="1897"/>
          <a:stretch/>
        </p:blipFill>
        <p:spPr>
          <a:xfrm>
            <a:off x="998806" y="1737152"/>
            <a:ext cx="4611860" cy="4755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1434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1655DD78-CD44-4D0E-AB60-E195BF5910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9827" y="137517"/>
            <a:ext cx="9144000" cy="1153933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4. Оценщик</a:t>
            </a:r>
          </a:p>
        </p:txBody>
      </p:sp>
      <p:sp>
        <p:nvSpPr>
          <p:cNvPr id="6" name="Заголовок 4">
            <a:extLst>
              <a:ext uri="{FF2B5EF4-FFF2-40B4-BE49-F238E27FC236}">
                <a16:creationId xmlns:a16="http://schemas.microsoft.com/office/drawing/2014/main" id="{DFA0F7F5-77F5-443C-AA7A-EAEE42D4211C}"/>
              </a:ext>
            </a:extLst>
          </p:cNvPr>
          <p:cNvSpPr txBox="1">
            <a:spLocks/>
          </p:cNvSpPr>
          <p:nvPr/>
        </p:nvSpPr>
        <p:spPr>
          <a:xfrm>
            <a:off x="5610666" y="3355145"/>
            <a:ext cx="4445391" cy="278837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dirty="0"/>
              <a:t>Смирнова Наталья Викторовна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0B76869-58E5-43F4-8429-4247973ED51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538" r="37430"/>
          <a:stretch/>
        </p:blipFill>
        <p:spPr>
          <a:xfrm>
            <a:off x="773722" y="1800665"/>
            <a:ext cx="5148776" cy="4378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6389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1655DD78-CD44-4D0E-AB60-E195BF5910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8075" y="137517"/>
            <a:ext cx="9805182" cy="1153933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5.Исследователь ресурсов</a:t>
            </a:r>
          </a:p>
        </p:txBody>
      </p:sp>
      <p:sp>
        <p:nvSpPr>
          <p:cNvPr id="6" name="Заголовок 4">
            <a:extLst>
              <a:ext uri="{FF2B5EF4-FFF2-40B4-BE49-F238E27FC236}">
                <a16:creationId xmlns:a16="http://schemas.microsoft.com/office/drawing/2014/main" id="{DFA0F7F5-77F5-443C-AA7A-EAEE42D4211C}"/>
              </a:ext>
            </a:extLst>
          </p:cNvPr>
          <p:cNvSpPr txBox="1">
            <a:spLocks/>
          </p:cNvSpPr>
          <p:nvPr/>
        </p:nvSpPr>
        <p:spPr>
          <a:xfrm>
            <a:off x="5610666" y="3355145"/>
            <a:ext cx="4445391" cy="278837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dirty="0"/>
              <a:t>Аксентьева Евгения Юрьевна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4C844E2-7BF8-4ECE-B9E3-CE573FA4815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78" r="35499"/>
          <a:stretch/>
        </p:blipFill>
        <p:spPr>
          <a:xfrm>
            <a:off x="914689" y="1913206"/>
            <a:ext cx="5068771" cy="4486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1471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1655DD78-CD44-4D0E-AB60-E195BF5910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8075" y="137517"/>
            <a:ext cx="9805182" cy="1153933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6. Формирователь</a:t>
            </a:r>
          </a:p>
        </p:txBody>
      </p:sp>
      <p:sp>
        <p:nvSpPr>
          <p:cNvPr id="6" name="Заголовок 4">
            <a:extLst>
              <a:ext uri="{FF2B5EF4-FFF2-40B4-BE49-F238E27FC236}">
                <a16:creationId xmlns:a16="http://schemas.microsoft.com/office/drawing/2014/main" id="{DFA0F7F5-77F5-443C-AA7A-EAEE42D4211C}"/>
              </a:ext>
            </a:extLst>
          </p:cNvPr>
          <p:cNvSpPr txBox="1">
            <a:spLocks/>
          </p:cNvSpPr>
          <p:nvPr/>
        </p:nvSpPr>
        <p:spPr>
          <a:xfrm>
            <a:off x="5610666" y="3355145"/>
            <a:ext cx="4445391" cy="278837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dirty="0" err="1"/>
              <a:t>Швыдченко</a:t>
            </a:r>
            <a:r>
              <a:rPr lang="ru-RU" dirty="0"/>
              <a:t> Светлана Валерьевна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5B83C2D-9BD7-4BD2-A0E5-F850F5588DA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83" r="32980"/>
          <a:stretch/>
        </p:blipFill>
        <p:spPr>
          <a:xfrm>
            <a:off x="970671" y="1661185"/>
            <a:ext cx="4445391" cy="4825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3174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1655DD78-CD44-4D0E-AB60-E195BF5910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1182" y="47853"/>
            <a:ext cx="10241279" cy="1747554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7. Коллективист –командный игрок</a:t>
            </a:r>
          </a:p>
        </p:txBody>
      </p:sp>
      <p:sp>
        <p:nvSpPr>
          <p:cNvPr id="6" name="Заголовок 4">
            <a:extLst>
              <a:ext uri="{FF2B5EF4-FFF2-40B4-BE49-F238E27FC236}">
                <a16:creationId xmlns:a16="http://schemas.microsoft.com/office/drawing/2014/main" id="{DFA0F7F5-77F5-443C-AA7A-EAEE42D4211C}"/>
              </a:ext>
            </a:extLst>
          </p:cNvPr>
          <p:cNvSpPr txBox="1">
            <a:spLocks/>
          </p:cNvSpPr>
          <p:nvPr/>
        </p:nvSpPr>
        <p:spPr>
          <a:xfrm>
            <a:off x="5610666" y="3355145"/>
            <a:ext cx="4445391" cy="278837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dirty="0" err="1"/>
              <a:t>Жигальцова</a:t>
            </a:r>
            <a:r>
              <a:rPr lang="ru-RU" dirty="0"/>
              <a:t> Елена Валерьевна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2AAD72A-D2A2-4351-85EA-7B6F66C99A2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80" t="19897" r="11436"/>
          <a:stretch/>
        </p:blipFill>
        <p:spPr>
          <a:xfrm>
            <a:off x="984737" y="2039677"/>
            <a:ext cx="4719975" cy="4473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966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1655DD78-CD44-4D0E-AB60-E195BF5910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84737" y="174022"/>
            <a:ext cx="7526215" cy="1080923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8. Координатор</a:t>
            </a:r>
          </a:p>
        </p:txBody>
      </p:sp>
      <p:sp>
        <p:nvSpPr>
          <p:cNvPr id="6" name="Заголовок 4">
            <a:extLst>
              <a:ext uri="{FF2B5EF4-FFF2-40B4-BE49-F238E27FC236}">
                <a16:creationId xmlns:a16="http://schemas.microsoft.com/office/drawing/2014/main" id="{DFA0F7F5-77F5-443C-AA7A-EAEE42D4211C}"/>
              </a:ext>
            </a:extLst>
          </p:cNvPr>
          <p:cNvSpPr txBox="1">
            <a:spLocks/>
          </p:cNvSpPr>
          <p:nvPr/>
        </p:nvSpPr>
        <p:spPr>
          <a:xfrm>
            <a:off x="5610666" y="3355145"/>
            <a:ext cx="4445391" cy="278837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00B999B-73DF-411F-9EEC-89AD68A46461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327" y="2130156"/>
            <a:ext cx="4037427" cy="4235476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Заголовок 4">
            <a:extLst>
              <a:ext uri="{FF2B5EF4-FFF2-40B4-BE49-F238E27FC236}">
                <a16:creationId xmlns:a16="http://schemas.microsoft.com/office/drawing/2014/main" id="{B791C884-A3F1-484A-9E07-839D20F74C5E}"/>
              </a:ext>
            </a:extLst>
          </p:cNvPr>
          <p:cNvSpPr txBox="1">
            <a:spLocks/>
          </p:cNvSpPr>
          <p:nvPr/>
        </p:nvSpPr>
        <p:spPr>
          <a:xfrm>
            <a:off x="5005754" y="3383280"/>
            <a:ext cx="4445391" cy="278837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dirty="0" err="1"/>
              <a:t>Чепрасова</a:t>
            </a:r>
            <a:r>
              <a:rPr lang="ru-RU" dirty="0"/>
              <a:t> Анастасия Ивановна</a:t>
            </a:r>
          </a:p>
        </p:txBody>
      </p:sp>
    </p:spTree>
    <p:extLst>
      <p:ext uri="{BB962C8B-B14F-4D97-AF65-F5344CB8AC3E}">
        <p14:creationId xmlns:p14="http://schemas.microsoft.com/office/powerpoint/2010/main" val="33361979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1655DD78-CD44-4D0E-AB60-E195BF5910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84737" y="174022"/>
            <a:ext cx="7526215" cy="1080923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9. Специалист</a:t>
            </a:r>
          </a:p>
        </p:txBody>
      </p:sp>
      <p:sp>
        <p:nvSpPr>
          <p:cNvPr id="6" name="Заголовок 4">
            <a:extLst>
              <a:ext uri="{FF2B5EF4-FFF2-40B4-BE49-F238E27FC236}">
                <a16:creationId xmlns:a16="http://schemas.microsoft.com/office/drawing/2014/main" id="{DFA0F7F5-77F5-443C-AA7A-EAEE42D4211C}"/>
              </a:ext>
            </a:extLst>
          </p:cNvPr>
          <p:cNvSpPr txBox="1">
            <a:spLocks/>
          </p:cNvSpPr>
          <p:nvPr/>
        </p:nvSpPr>
        <p:spPr>
          <a:xfrm>
            <a:off x="5610666" y="3355145"/>
            <a:ext cx="4445391" cy="278837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ru-RU" dirty="0"/>
          </a:p>
        </p:txBody>
      </p:sp>
      <p:sp>
        <p:nvSpPr>
          <p:cNvPr id="8" name="Заголовок 4">
            <a:extLst>
              <a:ext uri="{FF2B5EF4-FFF2-40B4-BE49-F238E27FC236}">
                <a16:creationId xmlns:a16="http://schemas.microsoft.com/office/drawing/2014/main" id="{B791C884-A3F1-484A-9E07-839D20F74C5E}"/>
              </a:ext>
            </a:extLst>
          </p:cNvPr>
          <p:cNvSpPr txBox="1">
            <a:spLocks/>
          </p:cNvSpPr>
          <p:nvPr/>
        </p:nvSpPr>
        <p:spPr>
          <a:xfrm>
            <a:off x="5005754" y="3383280"/>
            <a:ext cx="4445391" cy="278837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dirty="0" err="1"/>
              <a:t>Казьмина</a:t>
            </a:r>
            <a:r>
              <a:rPr lang="ru-RU" dirty="0"/>
              <a:t> Екатерина Викторовна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3E6587A-CAA7-46B7-9455-A7C4CE23F7E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64"/>
          <a:stretch/>
        </p:blipFill>
        <p:spPr>
          <a:xfrm>
            <a:off x="862819" y="1670314"/>
            <a:ext cx="4445391" cy="4667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6513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1655DD78-CD44-4D0E-AB60-E195BF5910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84737" y="714483"/>
            <a:ext cx="7526215" cy="5728519"/>
          </a:xfrm>
        </p:spPr>
        <p:txBody>
          <a:bodyPr/>
          <a:lstStyle/>
          <a:p>
            <a:pPr algn="l"/>
            <a:r>
              <a:rPr lang="ru-RU" sz="3600" b="1" dirty="0">
                <a:solidFill>
                  <a:schemeClr val="tx2">
                    <a:lumMod val="75000"/>
                  </a:schemeClr>
                </a:solidFill>
              </a:rPr>
              <a:t>Как дизайн-мышление может помочь в практике руководителя образовательной организации?</a:t>
            </a:r>
            <a:br>
              <a:rPr lang="ru-RU" sz="3600" b="1" dirty="0">
                <a:solidFill>
                  <a:schemeClr val="tx2">
                    <a:lumMod val="75000"/>
                  </a:schemeClr>
                </a:solidFill>
              </a:rPr>
            </a:br>
            <a:br>
              <a:rPr lang="ru-RU" sz="3600" dirty="0"/>
            </a:br>
            <a:r>
              <a:rPr lang="ru-RU" sz="3600" b="1" dirty="0"/>
              <a:t>С помощью методологии дизайн – мышления, командной работы, творчества и креатива возможно все!!!  </a:t>
            </a:r>
            <a:br>
              <a:rPr lang="ru-RU" sz="3600" dirty="0"/>
            </a:br>
            <a:endParaRPr lang="ru-RU" sz="3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Заголовок 4">
            <a:extLst>
              <a:ext uri="{FF2B5EF4-FFF2-40B4-BE49-F238E27FC236}">
                <a16:creationId xmlns:a16="http://schemas.microsoft.com/office/drawing/2014/main" id="{DFA0F7F5-77F5-443C-AA7A-EAEE42D4211C}"/>
              </a:ext>
            </a:extLst>
          </p:cNvPr>
          <p:cNvSpPr txBox="1">
            <a:spLocks/>
          </p:cNvSpPr>
          <p:nvPr/>
        </p:nvSpPr>
        <p:spPr>
          <a:xfrm>
            <a:off x="5610666" y="3355145"/>
            <a:ext cx="4445391" cy="278837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354258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1655DD78-CD44-4D0E-AB60-E195BF5910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2533" y="137710"/>
            <a:ext cx="7526215" cy="2788370"/>
          </a:xfrm>
        </p:spPr>
        <p:txBody>
          <a:bodyPr/>
          <a:lstStyle/>
          <a:p>
            <a:pPr algn="ctr"/>
            <a:r>
              <a:rPr lang="ru-RU" sz="7200" b="1" dirty="0">
                <a:solidFill>
                  <a:schemeClr val="tx2">
                    <a:lumMod val="75000"/>
                  </a:schemeClr>
                </a:solidFill>
              </a:rPr>
              <a:t>СПАСИБО ЗА ВНИМАНИЕ!</a:t>
            </a:r>
          </a:p>
        </p:txBody>
      </p:sp>
      <p:sp>
        <p:nvSpPr>
          <p:cNvPr id="6" name="Заголовок 4">
            <a:extLst>
              <a:ext uri="{FF2B5EF4-FFF2-40B4-BE49-F238E27FC236}">
                <a16:creationId xmlns:a16="http://schemas.microsoft.com/office/drawing/2014/main" id="{DFA0F7F5-77F5-443C-AA7A-EAEE42D4211C}"/>
              </a:ext>
            </a:extLst>
          </p:cNvPr>
          <p:cNvSpPr txBox="1">
            <a:spLocks/>
          </p:cNvSpPr>
          <p:nvPr/>
        </p:nvSpPr>
        <p:spPr>
          <a:xfrm>
            <a:off x="5610666" y="3355145"/>
            <a:ext cx="4445391" cy="278837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71B68E0-4557-4B2D-AAAF-2C4363CEA6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533" y="3298964"/>
            <a:ext cx="8074858" cy="3421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4476936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Фиолетовый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57</TotalTime>
  <Words>128</Words>
  <Application>Microsoft Office PowerPoint</Application>
  <PresentationFormat>Широкоэкранный</PresentationFormat>
  <Paragraphs>25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0" baseType="lpstr">
      <vt:lpstr>Arial</vt:lpstr>
      <vt:lpstr>Trebuchet MS</vt:lpstr>
      <vt:lpstr>Wingdings 3</vt:lpstr>
      <vt:lpstr>Аспект</vt:lpstr>
      <vt:lpstr>«Study skills» - живи для учения, учись для жизни.  Учебные стратегии в современном дошкольном образовании. </vt:lpstr>
      <vt:lpstr>Команда – это название небольшой группы людей, обладающих различными навыками и деятельность которых направлена на коллективное решение определённых задач.</vt:lpstr>
      <vt:lpstr>Основные принципы командообразования :  1.Постановка целей.  2.Коллективное выполнение заданий.  3.Принятие ответственности.  4.Повышение квалификации команды.  5.Креативность команды.  6. Продуктивность.  </vt:lpstr>
      <vt:lpstr>Американский психолог Брюс Такман выявил 4 этапа развития команды:   </vt:lpstr>
      <vt:lpstr>Презентация PowerPoint</vt:lpstr>
      <vt:lpstr>1. ИННОВАТОР- МЫСЛИТЕЛЬ</vt:lpstr>
      <vt:lpstr>2. ИСПОЛНИТЕЛЬ</vt:lpstr>
      <vt:lpstr>3. Доводчик-завершитель</vt:lpstr>
      <vt:lpstr>4. Оценщик</vt:lpstr>
      <vt:lpstr>5.Исследователь ресурсов</vt:lpstr>
      <vt:lpstr>6. Формирователь</vt:lpstr>
      <vt:lpstr>7. Коллективист –командный игрок</vt:lpstr>
      <vt:lpstr>8. Координатор</vt:lpstr>
      <vt:lpstr>9. Специалист</vt:lpstr>
      <vt:lpstr>Как дизайн-мышление может помочь в практике руководителя образовательной организации?  С помощью методологии дизайн – мышления, командной работы, творчества и креатива возможно все!!!   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МКУ «Комитет Администрации Бийского района  по образованию и делам молодёжи» </dc:title>
  <dc:creator>Настя</dc:creator>
  <cp:lastModifiedBy>Настя</cp:lastModifiedBy>
  <cp:revision>31</cp:revision>
  <dcterms:created xsi:type="dcterms:W3CDTF">2023-09-18T05:16:59Z</dcterms:created>
  <dcterms:modified xsi:type="dcterms:W3CDTF">2023-09-18T06:15:40Z</dcterms:modified>
</cp:coreProperties>
</file>