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3" r:id="rId1"/>
  </p:sldMasterIdLst>
  <p:sldIdLst>
    <p:sldId id="256" r:id="rId2"/>
    <p:sldId id="260"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8" r:id="rId21"/>
    <p:sldId id="279" r:id="rId22"/>
    <p:sldId id="280" r:id="rId23"/>
    <p:sldId id="284" r:id="rId24"/>
    <p:sldId id="285" r:id="rId25"/>
    <p:sldId id="281" r:id="rId26"/>
    <p:sldId id="282" r:id="rId27"/>
    <p:sldId id="283"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Rectangle 7"/>
          <p:cNvSpPr/>
          <p:nvPr/>
        </p:nvSpPr>
        <p:spPr>
          <a:xfrm>
            <a:off x="-6843" y="3887812"/>
            <a:ext cx="12195668"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6"/>
          <p:cNvSpPr/>
          <p:nvPr/>
        </p:nvSpPr>
        <p:spPr>
          <a:xfrm>
            <a:off x="-6843" y="2059012"/>
            <a:ext cx="12195668"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72440" y="2194560"/>
            <a:ext cx="11247120" cy="1739347"/>
          </a:xfrm>
        </p:spPr>
        <p:txBody>
          <a:bodyPr tIns="45720" bIns="45720" anchor="ctr">
            <a:normAutofit/>
          </a:bodyPr>
          <a:lstStyle>
            <a:lvl1pPr algn="ctr">
              <a:lnSpc>
                <a:spcPct val="80000"/>
              </a:lnSpc>
              <a:defRPr sz="6000" spc="150"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342900" y="3915938"/>
            <a:ext cx="11506200" cy="457200"/>
          </a:xfrm>
        </p:spPr>
        <p:txBody>
          <a:bodyPr>
            <a:normAutofit/>
          </a:bodyPr>
          <a:lstStyle>
            <a:lvl1pPr marL="0" indent="0" algn="ctr">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913DEC05-9B07-48F5-BBD7-58BAC9FF0110}" type="datetimeFigureOut">
              <a:rPr lang="ru-RU" smtClean="0"/>
              <a:t>03.10.2024</a:t>
            </a:fld>
            <a:endParaRPr lang="ru-RU"/>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89636C3-FD60-4EEF-8E92-612FB0371199}" type="slidenum">
              <a:rPr lang="ru-RU" smtClean="0"/>
              <a:t>‹#›</a:t>
            </a:fld>
            <a:endParaRPr lang="ru-RU"/>
          </a:p>
        </p:txBody>
      </p:sp>
    </p:spTree>
    <p:extLst>
      <p:ext uri="{BB962C8B-B14F-4D97-AF65-F5344CB8AC3E}">
        <p14:creationId xmlns:p14="http://schemas.microsoft.com/office/powerpoint/2010/main" val="62940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13DEC05-9B07-48F5-BBD7-58BAC9FF0110}" type="datetimeFigureOut">
              <a:rPr lang="ru-RU" smtClean="0"/>
              <a:t>03.10.2024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835488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43" y="3887812"/>
            <a:ext cx="12195668"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75488" y="2194560"/>
            <a:ext cx="11247120" cy="1737360"/>
          </a:xfrm>
        </p:spPr>
        <p:txBody>
          <a:bodyPr anchor="ctr">
            <a:noAutofit/>
          </a:bodyPr>
          <a:lstStyle>
            <a:lvl1pPr algn="ctr">
              <a:lnSpc>
                <a:spcPct val="80000"/>
              </a:lnSpc>
              <a:defRPr sz="6000" b="0" spc="150" baseline="0">
                <a:solidFill>
                  <a:srgbClr val="FFFFFF"/>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347472" y="3911827"/>
            <a:ext cx="11503152" cy="457200"/>
          </a:xfrm>
        </p:spPr>
        <p:txBody>
          <a:bodyPr anchor="t">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solidFill>
                  <a:schemeClr val="tx1"/>
                </a:solidFill>
              </a:defRPr>
            </a:lvl1pPr>
          </a:lstStyle>
          <a:p>
            <a:fld id="{913DEC05-9B07-48F5-BBD7-58BAC9FF0110}" type="datetimeFigureOut">
              <a:rPr lang="ru-RU" smtClean="0"/>
              <a:t>03.10.2024</a:t>
            </a:fld>
            <a:endParaRPr lang="ru-RU"/>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89636C3-FD60-4EEF-8E92-612FB0371199}" type="slidenum">
              <a:rPr lang="ru-RU" smtClean="0"/>
              <a:t>‹#›</a:t>
            </a:fld>
            <a:endParaRPr lang="ru-RU"/>
          </a:p>
        </p:txBody>
      </p:sp>
    </p:spTree>
    <p:extLst>
      <p:ext uri="{BB962C8B-B14F-4D97-AF65-F5344CB8AC3E}">
        <p14:creationId xmlns:p14="http://schemas.microsoft.com/office/powerpoint/2010/main" val="2917492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13DEC05-9B07-48F5-BBD7-58BAC9FF0110}" type="datetimeFigureOut">
              <a:rPr lang="ru-RU" smtClean="0"/>
              <a:t>03.10.2024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3201983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13DEC05-9B07-48F5-BBD7-58BAC9FF0110}" type="datetimeFigureOut">
              <a:rPr lang="ru-RU" smtClean="0"/>
              <a:t>03.10.2024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3956077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13DEC05-9B07-48F5-BBD7-58BAC9FF0110}" type="datetimeFigureOut">
              <a:rPr lang="ru-RU" smtClean="0"/>
              <a:t>03.10.2024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499894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3DEC05-9B07-48F5-BBD7-58BAC9FF0110}" type="datetimeFigureOut">
              <a:rPr lang="ru-RU" smtClean="0"/>
              <a:t>03.10.2024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224141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13DEC05-9B07-48F5-BBD7-58BAC9FF0110}" type="datetimeFigureOut">
              <a:rPr lang="ru-RU" smtClean="0"/>
              <a:t>03.10.2024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1673782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13DEC05-9B07-48F5-BBD7-58BAC9FF0110}" type="datetimeFigureOut">
              <a:rPr lang="ru-RU" smtClean="0"/>
              <a:t>03.10.2024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3427405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13DEC05-9B07-48F5-BBD7-58BAC9FF0110}" type="datetimeFigureOut">
              <a:rPr lang="ru-RU" smtClean="0"/>
              <a:t>03.10.2024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3751332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838200" y="6422854"/>
            <a:ext cx="2743196" cy="365125"/>
          </a:xfrm>
        </p:spPr>
        <p:txBody>
          <a:bodyPr/>
          <a:lstStyle/>
          <a:p>
            <a:fld id="{913DEC05-9B07-48F5-BBD7-58BAC9FF0110}" type="datetimeFigureOut">
              <a:rPr lang="ru-RU" smtClean="0"/>
              <a:t>03.10.2024</a:t>
            </a:fld>
            <a:endParaRPr lang="ru-RU"/>
          </a:p>
        </p:txBody>
      </p:sp>
      <p:sp>
        <p:nvSpPr>
          <p:cNvPr id="5" name="Footer Placeholder 4"/>
          <p:cNvSpPr>
            <a:spLocks noGrp="1"/>
          </p:cNvSpPr>
          <p:nvPr>
            <p:ph type="ftr" sz="quarter" idx="11"/>
          </p:nvPr>
        </p:nvSpPr>
        <p:spPr>
          <a:xfrm>
            <a:off x="3776135" y="6422854"/>
            <a:ext cx="4279669" cy="365125"/>
          </a:xfrm>
        </p:spPr>
        <p:txBody>
          <a:bodyPr/>
          <a:lstStyle/>
          <a:p>
            <a:endParaRPr lang="ru-RU"/>
          </a:p>
        </p:txBody>
      </p:sp>
      <p:sp>
        <p:nvSpPr>
          <p:cNvPr id="6" name="Slide Number Placeholder 5"/>
          <p:cNvSpPr>
            <a:spLocks noGrp="1"/>
          </p:cNvSpPr>
          <p:nvPr>
            <p:ph type="sldNum" sz="quarter" idx="12"/>
          </p:nvPr>
        </p:nvSpPr>
        <p:spPr>
          <a:xfrm>
            <a:off x="8073048" y="6422854"/>
            <a:ext cx="879759" cy="365125"/>
          </a:xfrm>
        </p:spPr>
        <p:txBody>
          <a:bodyPr/>
          <a:lstStyle/>
          <a:p>
            <a:fld id="{F89636C3-FD60-4EEF-8E92-612FB0371199}" type="slidenum">
              <a:rPr lang="ru-RU" smtClean="0"/>
              <a:t>‹#›</a:t>
            </a:fld>
            <a:endParaRPr lang="ru-RU"/>
          </a:p>
        </p:txBody>
      </p:sp>
    </p:spTree>
    <p:extLst>
      <p:ext uri="{BB962C8B-B14F-4D97-AF65-F5344CB8AC3E}">
        <p14:creationId xmlns:p14="http://schemas.microsoft.com/office/powerpoint/2010/main" val="2873332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13DEC05-9B07-48F5-BBD7-58BAC9FF0110}" type="datetimeFigureOut">
              <a:rPr lang="ru-RU" smtClean="0"/>
              <a:t>03.10.2024</a:t>
            </a:fld>
            <a:endParaRPr lang="ru-RU"/>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ru-RU"/>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F89636C3-FD60-4EEF-8E92-612FB0371199}" type="slidenum">
              <a:rPr lang="ru-RU" smtClean="0"/>
              <a:t>‹#›</a:t>
            </a:fld>
            <a:endParaRPr lang="ru-RU"/>
          </a:p>
        </p:txBody>
      </p:sp>
    </p:spTree>
    <p:extLst>
      <p:ext uri="{BB962C8B-B14F-4D97-AF65-F5344CB8AC3E}">
        <p14:creationId xmlns:p14="http://schemas.microsoft.com/office/powerpoint/2010/main" val="1807651076"/>
      </p:ext>
    </p:extLst>
  </p:cSld>
  <p:clrMap bg1="dk1" tx1="lt1" bg2="dk2" tx2="lt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xStyles>
    <p:titleStyle>
      <a:lvl1pPr algn="l" defTabSz="914400" rtl="0" eaLnBrk="1" latinLnBrk="0" hangingPunct="1">
        <a:lnSpc>
          <a:spcPct val="85000"/>
        </a:lnSpc>
        <a:spcBef>
          <a:spcPct val="0"/>
        </a:spcBef>
        <a:buNone/>
        <a:defRPr sz="4000" kern="1200" cap="all"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xml"/><Relationship Id="rId4" Type="http://schemas.openxmlformats.org/officeDocument/2006/relationships/image" Target="../media/image30.jp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6017" y="695459"/>
            <a:ext cx="7170545" cy="5293217"/>
          </a:xfrm>
        </p:spPr>
        <p:txBody>
          <a:bodyPr>
            <a:normAutofit fontScale="90000"/>
          </a:bodyPr>
          <a:lstStyle/>
          <a:p>
            <a:pPr>
              <a:lnSpc>
                <a:spcPct val="100000"/>
              </a:lnSpc>
            </a:pPr>
            <a:r>
              <a:rPr lang="ru-RU" sz="2000" b="1" dirty="0" smtClean="0">
                <a:solidFill>
                  <a:schemeClr val="accent2"/>
                </a:solidFill>
                <a:latin typeface="Segoe Script" panose="020B0504020000000003" pitchFamily="34" charset="0"/>
              </a:rPr>
              <a:t>МДОУ «Детский сад №110»</a:t>
            </a:r>
            <a:r>
              <a:rPr lang="ru-RU" sz="9800" b="1" dirty="0" smtClean="0">
                <a:solidFill>
                  <a:schemeClr val="accent2"/>
                </a:solidFill>
                <a:latin typeface="Segoe Script" panose="020B0504020000000003" pitchFamily="34" charset="0"/>
              </a:rPr>
              <a:t/>
            </a:r>
            <a:br>
              <a:rPr lang="ru-RU" sz="9800" b="1" dirty="0" smtClean="0">
                <a:solidFill>
                  <a:schemeClr val="accent2"/>
                </a:solidFill>
                <a:latin typeface="Segoe Script" panose="020B0504020000000003" pitchFamily="34" charset="0"/>
              </a:rPr>
            </a:br>
            <a:r>
              <a:rPr lang="ru-RU" b="1" dirty="0" smtClean="0">
                <a:solidFill>
                  <a:srgbClr val="00B0F0"/>
                </a:solidFill>
                <a:latin typeface="Segoe Script" panose="020B0504020000000003" pitchFamily="34" charset="0"/>
              </a:rPr>
              <a:t>ПРОЕКТ</a:t>
            </a:r>
            <a:r>
              <a:rPr lang="ru-RU" b="1" dirty="0" smtClean="0">
                <a:latin typeface="Segoe Script" panose="020B0504020000000003" pitchFamily="34" charset="0"/>
              </a:rPr>
              <a:t/>
            </a:r>
            <a:br>
              <a:rPr lang="ru-RU" b="1" dirty="0" smtClean="0">
                <a:latin typeface="Segoe Script" panose="020B0504020000000003" pitchFamily="34" charset="0"/>
              </a:rPr>
            </a:br>
            <a:r>
              <a:rPr lang="ru-RU" dirty="0">
                <a:solidFill>
                  <a:schemeClr val="bg1">
                    <a:lumMod val="75000"/>
                    <a:lumOff val="25000"/>
                  </a:schemeClr>
                </a:solidFill>
                <a:latin typeface="Segoe Script" panose="020B0504020000000003" pitchFamily="34" charset="0"/>
              </a:rPr>
              <a:t/>
            </a:r>
            <a:br>
              <a:rPr lang="ru-RU" dirty="0">
                <a:solidFill>
                  <a:schemeClr val="bg1">
                    <a:lumMod val="75000"/>
                    <a:lumOff val="25000"/>
                  </a:schemeClr>
                </a:solidFill>
                <a:latin typeface="Segoe Script" panose="020B0504020000000003" pitchFamily="34" charset="0"/>
              </a:rPr>
            </a:br>
            <a:r>
              <a:rPr lang="ru-RU" b="1" dirty="0" smtClean="0">
                <a:solidFill>
                  <a:schemeClr val="bg1">
                    <a:lumMod val="75000"/>
                    <a:lumOff val="25000"/>
                  </a:schemeClr>
                </a:solidFill>
                <a:latin typeface="Segoe Script" panose="020B0504020000000003" pitchFamily="34" charset="0"/>
              </a:rPr>
              <a:t>Театральный калейдоскоп</a:t>
            </a:r>
            <a:r>
              <a:rPr lang="ru-RU" dirty="0">
                <a:solidFill>
                  <a:schemeClr val="bg1">
                    <a:lumMod val="75000"/>
                    <a:lumOff val="25000"/>
                  </a:schemeClr>
                </a:solidFill>
                <a:latin typeface="Segoe Script" panose="020B0504020000000003" pitchFamily="34" charset="0"/>
              </a:rPr>
              <a:t/>
            </a:r>
            <a:br>
              <a:rPr lang="ru-RU" dirty="0">
                <a:solidFill>
                  <a:schemeClr val="bg1">
                    <a:lumMod val="75000"/>
                    <a:lumOff val="25000"/>
                  </a:schemeClr>
                </a:solidFill>
                <a:latin typeface="Segoe Script" panose="020B0504020000000003" pitchFamily="34" charset="0"/>
              </a:rPr>
            </a:br>
            <a:r>
              <a:rPr lang="ru-RU" sz="4800" dirty="0"/>
              <a:t> </a:t>
            </a:r>
            <a:br>
              <a:rPr lang="ru-RU" sz="4800" dirty="0"/>
            </a:br>
            <a:r>
              <a:rPr lang="ru-RU" sz="4800" dirty="0" smtClean="0"/>
              <a:t/>
            </a:r>
            <a:br>
              <a:rPr lang="ru-RU" sz="4800" dirty="0" smtClean="0"/>
            </a:br>
            <a:r>
              <a:rPr lang="ru-RU" sz="4800" dirty="0"/>
              <a:t/>
            </a:r>
            <a:br>
              <a:rPr lang="ru-RU" sz="4800" dirty="0"/>
            </a:br>
            <a:r>
              <a:rPr lang="ru-RU" sz="1600" b="1" dirty="0" smtClean="0">
                <a:solidFill>
                  <a:schemeClr val="accent2"/>
                </a:solidFill>
                <a:latin typeface="Segoe Script" panose="020B0504020000000003" pitchFamily="34" charset="0"/>
              </a:rPr>
              <a:t>Виноградова </a:t>
            </a:r>
            <a:r>
              <a:rPr lang="ru-RU" sz="1600" b="1" dirty="0" smtClean="0">
                <a:solidFill>
                  <a:schemeClr val="accent2"/>
                </a:solidFill>
                <a:latin typeface="Segoe Script" panose="020B0504020000000003" pitchFamily="34" charset="0"/>
              </a:rPr>
              <a:t>И.В.</a:t>
            </a:r>
            <a:r>
              <a:rPr lang="ru-RU" sz="1600" b="1" dirty="0">
                <a:solidFill>
                  <a:schemeClr val="accent2"/>
                </a:solidFill>
                <a:latin typeface="Segoe Script" panose="020B0504020000000003" pitchFamily="34" charset="0"/>
              </a:rPr>
              <a:t/>
            </a:r>
            <a:br>
              <a:rPr lang="ru-RU" sz="1600" b="1" dirty="0">
                <a:solidFill>
                  <a:schemeClr val="accent2"/>
                </a:solidFill>
                <a:latin typeface="Segoe Script" panose="020B0504020000000003" pitchFamily="34" charset="0"/>
              </a:rPr>
            </a:br>
            <a:r>
              <a:rPr lang="ru-RU" sz="1600" b="1" dirty="0" smtClean="0">
                <a:solidFill>
                  <a:schemeClr val="accent2"/>
                </a:solidFill>
                <a:latin typeface="Segoe Script" panose="020B0504020000000003" pitchFamily="34" charset="0"/>
              </a:rPr>
              <a:t/>
            </a:r>
            <a:br>
              <a:rPr lang="ru-RU" sz="1600" b="1" dirty="0" smtClean="0">
                <a:solidFill>
                  <a:schemeClr val="accent2"/>
                </a:solidFill>
                <a:latin typeface="Segoe Script" panose="020B0504020000000003" pitchFamily="34" charset="0"/>
              </a:rPr>
            </a:br>
            <a:r>
              <a:rPr lang="ru-RU" sz="1600" b="1" dirty="0" smtClean="0">
                <a:solidFill>
                  <a:schemeClr val="accent2"/>
                </a:solidFill>
                <a:latin typeface="Segoe Script" panose="020B0504020000000003" pitchFamily="34" charset="0"/>
              </a:rPr>
              <a:t>202</a:t>
            </a:r>
            <a:r>
              <a:rPr lang="ru-RU" sz="1600" b="1" dirty="0">
                <a:solidFill>
                  <a:schemeClr val="accent2"/>
                </a:solidFill>
                <a:latin typeface="Segoe Script" panose="020B0504020000000003" pitchFamily="34" charset="0"/>
                <a:ea typeface="Segoe UI Symbol" panose="020B0502040204020203" pitchFamily="34" charset="0"/>
              </a:rPr>
              <a:t>3</a:t>
            </a:r>
            <a:r>
              <a:rPr lang="ru-RU" sz="1050" b="1" dirty="0" smtClean="0">
                <a:solidFill>
                  <a:schemeClr val="accent2"/>
                </a:solidFill>
                <a:latin typeface="Segoe Script" panose="020B0504020000000003" pitchFamily="34" charset="0"/>
              </a:rPr>
              <a:t>год</a:t>
            </a:r>
            <a:r>
              <a:rPr lang="ru-RU" sz="1600" b="1" dirty="0" smtClean="0">
                <a:solidFill>
                  <a:schemeClr val="accent2"/>
                </a:solidFill>
                <a:latin typeface="Segoe Script" panose="020B0504020000000003" pitchFamily="34" charset="0"/>
              </a:rPr>
              <a:t>. Ярега</a:t>
            </a:r>
            <a:endParaRPr lang="ru-RU" sz="1600" b="1" dirty="0">
              <a:solidFill>
                <a:schemeClr val="accent2"/>
              </a:solidFill>
              <a:latin typeface="Segoe Script" panose="020B0504020000000003" pitchFamily="34" charset="0"/>
            </a:endParaRPr>
          </a:p>
        </p:txBody>
      </p:sp>
      <p:sp>
        <p:nvSpPr>
          <p:cNvPr id="3" name="Подзаголовок 2"/>
          <p:cNvSpPr>
            <a:spLocks noGrp="1"/>
          </p:cNvSpPr>
          <p:nvPr>
            <p:ph type="subTitle" idx="1"/>
          </p:nvPr>
        </p:nvSpPr>
        <p:spPr>
          <a:xfrm>
            <a:off x="342900" y="4380506"/>
            <a:ext cx="11506200" cy="45719"/>
          </a:xfrm>
        </p:spPr>
        <p:txBody>
          <a:bodyPr>
            <a:normAutofit fontScale="25000" lnSpcReduction="20000"/>
          </a:bodyPr>
          <a:lstStyle/>
          <a:p>
            <a:endParaRPr lang="ru-RU" dirty="0"/>
          </a:p>
        </p:txBody>
      </p:sp>
      <p:pic>
        <p:nvPicPr>
          <p:cNvPr id="1026" name="Picture 2" descr="https://www.culture.ru/storage/images/8699e5e625e7046a13f44425be83daa3/df2bc2f0a8d7dddf2eb5ed45a31430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2304" y="3224758"/>
            <a:ext cx="7874124" cy="3478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9829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3486" y="284175"/>
            <a:ext cx="11333409" cy="1763565"/>
          </a:xfrm>
        </p:spPr>
        <p:txBody>
          <a:bodyPr>
            <a:noAutofit/>
          </a:bodyPr>
          <a:lstStyle/>
          <a:p>
            <a:pPr algn="ctr"/>
            <a:r>
              <a:rPr lang="ru-RU" sz="4800" b="1" dirty="0" smtClean="0">
                <a:solidFill>
                  <a:schemeClr val="bg1">
                    <a:lumMod val="75000"/>
                    <a:lumOff val="25000"/>
                  </a:schemeClr>
                </a:solidFill>
                <a:latin typeface="Arial" panose="020B0604020202020204" pitchFamily="34" charset="0"/>
                <a:cs typeface="Arial" panose="020B0604020202020204" pitchFamily="34" charset="0"/>
              </a:rPr>
              <a:t>Паспорт проекта</a:t>
            </a:r>
            <a:endParaRPr lang="ru-RU" sz="4800" b="1" dirty="0">
              <a:solidFill>
                <a:schemeClr val="bg1">
                  <a:lumMod val="75000"/>
                  <a:lumOff val="25000"/>
                </a:schemeClr>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373486" y="1931831"/>
            <a:ext cx="11333409" cy="4456089"/>
          </a:xfrm>
        </p:spPr>
        <p:txBody>
          <a:bodyPr/>
          <a:lstStyle/>
          <a:p>
            <a:endParaRPr lang="ru-RU" dirty="0"/>
          </a:p>
        </p:txBody>
      </p:sp>
      <p:sp>
        <p:nvSpPr>
          <p:cNvPr id="4" name="Скругленный прямоугольник 3"/>
          <p:cNvSpPr/>
          <p:nvPr/>
        </p:nvSpPr>
        <p:spPr>
          <a:xfrm>
            <a:off x="283334" y="2047740"/>
            <a:ext cx="6284892" cy="215077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dirty="0" smtClean="0">
              <a:solidFill>
                <a:schemeClr val="bg1">
                  <a:lumMod val="75000"/>
                  <a:lumOff val="25000"/>
                </a:schemeClr>
              </a:solidFill>
              <a:latin typeface="Arial" panose="020B0604020202020204" pitchFamily="34" charset="0"/>
              <a:cs typeface="Arial" panose="020B0604020202020204" pitchFamily="34" charset="0"/>
            </a:endParaRPr>
          </a:p>
          <a:p>
            <a:pPr algn="ctr"/>
            <a:endParaRPr lang="ru-RU" dirty="0">
              <a:solidFill>
                <a:schemeClr val="bg1">
                  <a:lumMod val="75000"/>
                  <a:lumOff val="25000"/>
                </a:schemeClr>
              </a:solidFill>
              <a:latin typeface="Arial" panose="020B0604020202020204" pitchFamily="34" charset="0"/>
              <a:cs typeface="Arial" panose="020B0604020202020204" pitchFamily="34" charset="0"/>
            </a:endParaRPr>
          </a:p>
          <a:p>
            <a:r>
              <a:rPr lang="ru-RU" b="1" i="1" dirty="0" smtClean="0">
                <a:solidFill>
                  <a:schemeClr val="bg1">
                    <a:lumMod val="75000"/>
                    <a:lumOff val="25000"/>
                  </a:schemeClr>
                </a:solidFill>
                <a:latin typeface="Arial" panose="020B0604020202020204" pitchFamily="34" charset="0"/>
                <a:cs typeface="Arial" panose="020B0604020202020204" pitchFamily="34" charset="0"/>
              </a:rPr>
              <a:t>Срок реализации:</a:t>
            </a:r>
            <a:r>
              <a:rPr lang="ru-RU" dirty="0" smtClean="0">
                <a:solidFill>
                  <a:schemeClr val="bg1">
                    <a:lumMod val="75000"/>
                    <a:lumOff val="25000"/>
                  </a:schemeClr>
                </a:solidFill>
                <a:latin typeface="Arial" panose="020B0604020202020204" pitchFamily="34" charset="0"/>
                <a:cs typeface="Arial" panose="020B0604020202020204" pitchFamily="34" charset="0"/>
              </a:rPr>
              <a:t>1 </a:t>
            </a:r>
            <a:r>
              <a:rPr lang="ru-RU" dirty="0">
                <a:solidFill>
                  <a:schemeClr val="bg1">
                    <a:lumMod val="75000"/>
                    <a:lumOff val="25000"/>
                  </a:schemeClr>
                </a:solidFill>
                <a:latin typeface="Arial" panose="020B0604020202020204" pitchFamily="34" charset="0"/>
                <a:cs typeface="Arial" panose="020B0604020202020204" pitchFamily="34" charset="0"/>
              </a:rPr>
              <a:t>месяц (Январь </a:t>
            </a:r>
            <a:r>
              <a:rPr lang="ru-RU" dirty="0" smtClean="0">
                <a:solidFill>
                  <a:schemeClr val="bg1">
                    <a:lumMod val="75000"/>
                    <a:lumOff val="25000"/>
                  </a:schemeClr>
                </a:solidFill>
                <a:latin typeface="Arial" panose="020B0604020202020204" pitchFamily="34" charset="0"/>
                <a:cs typeface="Arial" panose="020B0604020202020204" pitchFamily="34" charset="0"/>
              </a:rPr>
              <a:t>202</a:t>
            </a:r>
            <a:r>
              <a:rPr lang="ru-RU" dirty="0">
                <a:solidFill>
                  <a:schemeClr val="bg2"/>
                </a:solidFill>
                <a:latin typeface="Arial" panose="020B0604020202020204" pitchFamily="34" charset="0"/>
                <a:cs typeface="Arial" panose="020B0604020202020204" pitchFamily="34" charset="0"/>
              </a:rPr>
              <a:t>3</a:t>
            </a:r>
            <a:r>
              <a:rPr lang="ru-RU" dirty="0" smtClean="0">
                <a:solidFill>
                  <a:schemeClr val="bg1">
                    <a:lumMod val="75000"/>
                    <a:lumOff val="25000"/>
                  </a:schemeClr>
                </a:solidFill>
                <a:latin typeface="Arial" panose="020B0604020202020204" pitchFamily="34" charset="0"/>
                <a:cs typeface="Arial" panose="020B0604020202020204" pitchFamily="34" charset="0"/>
              </a:rPr>
              <a:t>г</a:t>
            </a:r>
            <a:r>
              <a:rPr lang="ru-RU" dirty="0">
                <a:solidFill>
                  <a:schemeClr val="bg1">
                    <a:lumMod val="75000"/>
                    <a:lumOff val="25000"/>
                  </a:schemeClr>
                </a:solidFill>
                <a:latin typeface="Arial" panose="020B0604020202020204" pitchFamily="34" charset="0"/>
                <a:cs typeface="Arial" panose="020B0604020202020204" pitchFamily="34" charset="0"/>
              </a:rPr>
              <a:t>)</a:t>
            </a:r>
            <a:br>
              <a:rPr lang="ru-RU" dirty="0">
                <a:solidFill>
                  <a:schemeClr val="bg1">
                    <a:lumMod val="75000"/>
                    <a:lumOff val="25000"/>
                  </a:schemeClr>
                </a:solidFill>
                <a:latin typeface="Arial" panose="020B0604020202020204" pitchFamily="34" charset="0"/>
                <a:cs typeface="Arial" panose="020B0604020202020204" pitchFamily="34" charset="0"/>
              </a:rPr>
            </a:br>
            <a:r>
              <a:rPr lang="ru-RU" b="1" i="1" dirty="0">
                <a:solidFill>
                  <a:schemeClr val="bg1">
                    <a:lumMod val="75000"/>
                    <a:lumOff val="25000"/>
                  </a:schemeClr>
                </a:solidFill>
                <a:latin typeface="Arial" panose="020B0604020202020204" pitchFamily="34" charset="0"/>
                <a:cs typeface="Arial" panose="020B0604020202020204" pitchFamily="34" charset="0"/>
              </a:rPr>
              <a:t>Тип проекта:</a:t>
            </a:r>
            <a:r>
              <a:rPr lang="ru-RU" dirty="0">
                <a:solidFill>
                  <a:schemeClr val="bg1">
                    <a:lumMod val="75000"/>
                    <a:lumOff val="25000"/>
                  </a:schemeClr>
                </a:solidFill>
                <a:latin typeface="Arial" panose="020B0604020202020204" pitchFamily="34" charset="0"/>
                <a:cs typeface="Arial" panose="020B0604020202020204" pitchFamily="34" charset="0"/>
              </a:rPr>
              <a:t> познавательно – творческий.</a:t>
            </a:r>
            <a:br>
              <a:rPr lang="ru-RU" dirty="0">
                <a:solidFill>
                  <a:schemeClr val="bg1">
                    <a:lumMod val="75000"/>
                    <a:lumOff val="25000"/>
                  </a:schemeClr>
                </a:solidFill>
                <a:latin typeface="Arial" panose="020B0604020202020204" pitchFamily="34" charset="0"/>
                <a:cs typeface="Arial" panose="020B0604020202020204" pitchFamily="34" charset="0"/>
              </a:rPr>
            </a:br>
            <a:r>
              <a:rPr lang="ru-RU" b="1" i="1" dirty="0">
                <a:solidFill>
                  <a:schemeClr val="bg1">
                    <a:lumMod val="75000"/>
                    <a:lumOff val="25000"/>
                  </a:schemeClr>
                </a:solidFill>
                <a:latin typeface="Arial" panose="020B0604020202020204" pitchFamily="34" charset="0"/>
                <a:cs typeface="Arial" panose="020B0604020202020204" pitchFamily="34" charset="0"/>
              </a:rPr>
              <a:t>Автор проекта:</a:t>
            </a:r>
            <a:r>
              <a:rPr lang="ru-RU" dirty="0">
                <a:solidFill>
                  <a:schemeClr val="bg1">
                    <a:lumMod val="75000"/>
                    <a:lumOff val="25000"/>
                  </a:schemeClr>
                </a:solidFill>
                <a:latin typeface="Arial" panose="020B0604020202020204" pitchFamily="34" charset="0"/>
                <a:cs typeface="Arial" panose="020B0604020202020204" pitchFamily="34" charset="0"/>
              </a:rPr>
              <a:t> </a:t>
            </a:r>
            <a:r>
              <a:rPr lang="ru-RU" dirty="0" smtClean="0">
                <a:solidFill>
                  <a:schemeClr val="bg1">
                    <a:lumMod val="75000"/>
                    <a:lumOff val="25000"/>
                  </a:schemeClr>
                </a:solidFill>
                <a:latin typeface="Arial" panose="020B0604020202020204" pitchFamily="34" charset="0"/>
                <a:cs typeface="Arial" panose="020B0604020202020204" pitchFamily="34" charset="0"/>
              </a:rPr>
              <a:t>Виноградова </a:t>
            </a:r>
            <a:r>
              <a:rPr lang="ru-RU" dirty="0">
                <a:solidFill>
                  <a:schemeClr val="bg1">
                    <a:lumMod val="75000"/>
                    <a:lumOff val="25000"/>
                  </a:schemeClr>
                </a:solidFill>
                <a:latin typeface="Arial" panose="020B0604020202020204" pitchFamily="34" charset="0"/>
                <a:cs typeface="Arial" panose="020B0604020202020204" pitchFamily="34" charset="0"/>
              </a:rPr>
              <a:t>И.В.</a:t>
            </a:r>
            <a:br>
              <a:rPr lang="ru-RU" dirty="0">
                <a:solidFill>
                  <a:schemeClr val="bg1">
                    <a:lumMod val="75000"/>
                    <a:lumOff val="25000"/>
                  </a:schemeClr>
                </a:solidFill>
                <a:latin typeface="Arial" panose="020B0604020202020204" pitchFamily="34" charset="0"/>
                <a:cs typeface="Arial" panose="020B0604020202020204" pitchFamily="34" charset="0"/>
              </a:rPr>
            </a:br>
            <a:r>
              <a:rPr lang="ru-RU" b="1" i="1" dirty="0">
                <a:solidFill>
                  <a:schemeClr val="bg1">
                    <a:lumMod val="75000"/>
                    <a:lumOff val="25000"/>
                  </a:schemeClr>
                </a:solidFill>
                <a:latin typeface="Arial" panose="020B0604020202020204" pitchFamily="34" charset="0"/>
                <a:cs typeface="Arial" panose="020B0604020202020204" pitchFamily="34" charset="0"/>
              </a:rPr>
              <a:t>Участники проекта:</a:t>
            </a:r>
            <a:r>
              <a:rPr lang="ru-RU" dirty="0">
                <a:solidFill>
                  <a:schemeClr val="bg1">
                    <a:lumMod val="75000"/>
                    <a:lumOff val="25000"/>
                  </a:schemeClr>
                </a:solidFill>
                <a:latin typeface="Arial" panose="020B0604020202020204" pitchFamily="34" charset="0"/>
                <a:cs typeface="Arial" panose="020B0604020202020204" pitchFamily="34" charset="0"/>
              </a:rPr>
              <a:t> дети подготовительной к школе группы, воспитатели, родители.</a:t>
            </a:r>
            <a:br>
              <a:rPr lang="ru-RU" dirty="0">
                <a:solidFill>
                  <a:schemeClr val="bg1">
                    <a:lumMod val="75000"/>
                    <a:lumOff val="25000"/>
                  </a:schemeClr>
                </a:solidFill>
                <a:latin typeface="Arial" panose="020B0604020202020204" pitchFamily="34" charset="0"/>
                <a:cs typeface="Arial" panose="020B0604020202020204" pitchFamily="34" charset="0"/>
              </a:rPr>
            </a:br>
            <a:r>
              <a:rPr lang="ru-RU" b="1" i="1" dirty="0">
                <a:solidFill>
                  <a:schemeClr val="bg1">
                    <a:lumMod val="75000"/>
                    <a:lumOff val="25000"/>
                  </a:schemeClr>
                </a:solidFill>
                <a:latin typeface="Arial" panose="020B0604020202020204" pitchFamily="34" charset="0"/>
                <a:cs typeface="Arial" panose="020B0604020202020204" pitchFamily="34" charset="0"/>
              </a:rPr>
              <a:t>Возраст детей:</a:t>
            </a:r>
            <a:r>
              <a:rPr lang="ru-RU" dirty="0">
                <a:solidFill>
                  <a:schemeClr val="bg1">
                    <a:lumMod val="75000"/>
                    <a:lumOff val="25000"/>
                  </a:schemeClr>
                </a:solidFill>
                <a:latin typeface="Arial" panose="020B0604020202020204" pitchFamily="34" charset="0"/>
                <a:cs typeface="Arial" panose="020B0604020202020204" pitchFamily="34" charset="0"/>
              </a:rPr>
              <a:t> 6-7 лет. </a:t>
            </a:r>
            <a:br>
              <a:rPr lang="ru-RU" dirty="0">
                <a:solidFill>
                  <a:schemeClr val="bg1">
                    <a:lumMod val="75000"/>
                    <a:lumOff val="25000"/>
                  </a:schemeClr>
                </a:solidFill>
                <a:latin typeface="Arial" panose="020B0604020202020204" pitchFamily="34" charset="0"/>
                <a:cs typeface="Arial" panose="020B0604020202020204" pitchFamily="34" charset="0"/>
              </a:rPr>
            </a:br>
            <a:endParaRPr lang="ru-RU" dirty="0">
              <a:solidFill>
                <a:schemeClr val="bg1">
                  <a:lumMod val="75000"/>
                  <a:lumOff val="25000"/>
                </a:schemeClr>
              </a:solidFill>
              <a:latin typeface="Arial" panose="020B0604020202020204" pitchFamily="34" charset="0"/>
              <a:cs typeface="Arial" panose="020B0604020202020204" pitchFamily="34" charset="0"/>
            </a:endParaRPr>
          </a:p>
          <a:p>
            <a:pPr algn="ctr"/>
            <a:endParaRPr lang="ru-RU" dirty="0"/>
          </a:p>
        </p:txBody>
      </p:sp>
      <p:sp>
        <p:nvSpPr>
          <p:cNvPr id="5" name="Скругленный прямоугольник 4"/>
          <p:cNvSpPr/>
          <p:nvPr/>
        </p:nvSpPr>
        <p:spPr>
          <a:xfrm>
            <a:off x="5318975" y="4314421"/>
            <a:ext cx="6387920" cy="218940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ru-RU" sz="2000" b="1" i="1" dirty="0">
                <a:solidFill>
                  <a:schemeClr val="bg1">
                    <a:lumMod val="75000"/>
                    <a:lumOff val="25000"/>
                  </a:schemeClr>
                </a:solidFill>
                <a:latin typeface="Arial" panose="020B0604020202020204" pitchFamily="34" charset="0"/>
                <a:cs typeface="Arial" panose="020B0604020202020204" pitchFamily="34" charset="0"/>
              </a:rPr>
              <a:t>Проблема:</a:t>
            </a:r>
            <a:r>
              <a:rPr lang="ru-RU" b="1" dirty="0">
                <a:solidFill>
                  <a:schemeClr val="bg1">
                    <a:lumMod val="75000"/>
                    <a:lumOff val="25000"/>
                  </a:schemeClr>
                </a:solidFill>
                <a:latin typeface="Arial" panose="020B0604020202020204" pitchFamily="34" charset="0"/>
                <a:cs typeface="Arial" panose="020B0604020202020204" pitchFamily="34" charset="0"/>
              </a:rPr>
              <a:t> </a:t>
            </a:r>
            <a:r>
              <a:rPr lang="ru-RU" dirty="0">
                <a:solidFill>
                  <a:schemeClr val="bg1">
                    <a:lumMod val="75000"/>
                    <a:lumOff val="25000"/>
                  </a:schemeClr>
                </a:solidFill>
                <a:latin typeface="Arial" panose="020B0604020202020204" pitchFamily="34" charset="0"/>
                <a:cs typeface="Arial" panose="020B0604020202020204" pitchFamily="34" charset="0"/>
              </a:rPr>
              <a:t>В настоящее время,</a:t>
            </a:r>
            <a:r>
              <a:rPr lang="ru-RU" b="1" dirty="0">
                <a:solidFill>
                  <a:schemeClr val="bg1">
                    <a:lumMod val="75000"/>
                    <a:lumOff val="25000"/>
                  </a:schemeClr>
                </a:solidFill>
                <a:latin typeface="Arial" panose="020B0604020202020204" pitchFamily="34" charset="0"/>
                <a:cs typeface="Arial" panose="020B0604020202020204" pitchFamily="34" charset="0"/>
              </a:rPr>
              <a:t> </a:t>
            </a:r>
            <a:r>
              <a:rPr lang="ru-RU" dirty="0">
                <a:solidFill>
                  <a:schemeClr val="bg1">
                    <a:lumMod val="75000"/>
                    <a:lumOff val="25000"/>
                  </a:schemeClr>
                </a:solidFill>
                <a:latin typeface="Arial" panose="020B0604020202020204" pitchFamily="34" charset="0"/>
                <a:cs typeface="Arial" panose="020B0604020202020204" pitchFamily="34" charset="0"/>
              </a:rPr>
              <a:t>зацикливаясь на телевизорах, компьютерах, дети становятся менее общительными, более конфликтными, многие не умеют сопереживать, поддерживать близкого, выражать свои чувства, снижена речевая память, дети не могут раскрепоститься полностью, недостаточная общая культура поведения дошкольников.</a:t>
            </a:r>
          </a:p>
        </p:txBody>
      </p:sp>
    </p:spTree>
    <p:extLst>
      <p:ext uri="{BB962C8B-B14F-4D97-AF65-F5344CB8AC3E}">
        <p14:creationId xmlns:p14="http://schemas.microsoft.com/office/powerpoint/2010/main" val="1424001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a:solidFill>
                  <a:schemeClr val="bg1">
                    <a:lumMod val="75000"/>
                    <a:lumOff val="25000"/>
                  </a:schemeClr>
                </a:solidFill>
              </a:rPr>
              <a:t>Актуальность</a:t>
            </a:r>
            <a:endParaRPr lang="ru-RU" sz="4800" dirty="0">
              <a:solidFill>
                <a:schemeClr val="bg1">
                  <a:lumMod val="75000"/>
                  <a:lumOff val="25000"/>
                </a:schemeClr>
              </a:solidFill>
            </a:endParaRPr>
          </a:p>
        </p:txBody>
      </p:sp>
      <p:sp>
        <p:nvSpPr>
          <p:cNvPr id="3" name="Объект 2"/>
          <p:cNvSpPr>
            <a:spLocks noGrp="1"/>
          </p:cNvSpPr>
          <p:nvPr>
            <p:ph idx="1"/>
          </p:nvPr>
        </p:nvSpPr>
        <p:spPr>
          <a:xfrm>
            <a:off x="360608" y="2189408"/>
            <a:ext cx="9144000" cy="4404574"/>
          </a:xfrm>
        </p:spPr>
        <p:txBody>
          <a:bodyPr>
            <a:noAutofit/>
          </a:bodyPr>
          <a:lstStyle/>
          <a:p>
            <a:pPr>
              <a:buFont typeface="Wingdings" panose="05000000000000000000" pitchFamily="2" charset="2"/>
              <a:buChar char="v"/>
            </a:pPr>
            <a:r>
              <a:rPr lang="ru-RU" sz="2000" dirty="0" smtClean="0">
                <a:solidFill>
                  <a:schemeClr val="accent2">
                    <a:lumMod val="60000"/>
                    <a:lumOff val="40000"/>
                  </a:schemeClr>
                </a:solidFill>
              </a:rPr>
              <a:t>Театрализованная </a:t>
            </a:r>
            <a:r>
              <a:rPr lang="ru-RU" sz="2000" dirty="0">
                <a:solidFill>
                  <a:schemeClr val="accent2">
                    <a:lumMod val="60000"/>
                    <a:lumOff val="40000"/>
                  </a:schemeClr>
                </a:solidFill>
              </a:rPr>
              <a:t>деятельность является источником развития чувств, глубоких переживаний и открытий ребенка, приобщает его к духовным ценностям</a:t>
            </a:r>
            <a:r>
              <a:rPr lang="ru-RU" sz="2000" dirty="0" smtClean="0">
                <a:solidFill>
                  <a:schemeClr val="accent2">
                    <a:lumMod val="60000"/>
                    <a:lumOff val="40000"/>
                  </a:schemeClr>
                </a:solidFill>
              </a:rPr>
              <a:t>.</a:t>
            </a:r>
          </a:p>
          <a:p>
            <a:pPr>
              <a:buFont typeface="Wingdings" panose="05000000000000000000" pitchFamily="2" charset="2"/>
              <a:buChar char="v"/>
            </a:pPr>
            <a:r>
              <a:rPr lang="ru-RU" sz="2000" dirty="0">
                <a:solidFill>
                  <a:schemeClr val="accent2">
                    <a:lumMod val="60000"/>
                    <a:lumOff val="40000"/>
                  </a:schemeClr>
                </a:solidFill>
              </a:rPr>
              <a:t>Театрализованные занятия развивают эмоциональную сферу ребенка, заставляют его сочувствовать персонажам. </a:t>
            </a:r>
            <a:endParaRPr lang="ru-RU" sz="2000" dirty="0" smtClean="0">
              <a:solidFill>
                <a:schemeClr val="accent2">
                  <a:lumMod val="60000"/>
                  <a:lumOff val="40000"/>
                </a:schemeClr>
              </a:solidFill>
            </a:endParaRPr>
          </a:p>
          <a:p>
            <a:pPr>
              <a:buFont typeface="Wingdings" panose="05000000000000000000" pitchFamily="2" charset="2"/>
              <a:buChar char="v"/>
            </a:pPr>
            <a:r>
              <a:rPr lang="ru-RU" sz="2000" dirty="0" smtClean="0">
                <a:solidFill>
                  <a:schemeClr val="accent2">
                    <a:lumMod val="60000"/>
                    <a:lumOff val="40000"/>
                  </a:schemeClr>
                </a:solidFill>
              </a:rPr>
              <a:t>Литературное произведение </a:t>
            </a:r>
            <a:r>
              <a:rPr lang="ru-RU" sz="2000" dirty="0">
                <a:solidFill>
                  <a:schemeClr val="accent2">
                    <a:lumMod val="60000"/>
                    <a:lumOff val="40000"/>
                  </a:schemeClr>
                </a:solidFill>
              </a:rPr>
              <a:t>учит детей доброте, честности, смелости, взаимопомощи и умению дружить и дорожить дружбой. </a:t>
            </a:r>
            <a:endParaRPr lang="ru-RU" sz="2000" dirty="0" smtClean="0">
              <a:solidFill>
                <a:schemeClr val="accent2">
                  <a:lumMod val="60000"/>
                  <a:lumOff val="40000"/>
                </a:schemeClr>
              </a:solidFill>
            </a:endParaRPr>
          </a:p>
          <a:p>
            <a:pPr>
              <a:buFont typeface="Wingdings" panose="05000000000000000000" pitchFamily="2" charset="2"/>
              <a:buChar char="v"/>
            </a:pPr>
            <a:r>
              <a:rPr lang="ru-RU" sz="2000" dirty="0">
                <a:solidFill>
                  <a:schemeClr val="accent2">
                    <a:lumMod val="60000"/>
                    <a:lumOff val="40000"/>
                  </a:schemeClr>
                </a:solidFill>
              </a:rPr>
              <a:t>Выступление перед зрителем помогает преодолеть робость, неуверенность в себе, </a:t>
            </a:r>
            <a:r>
              <a:rPr lang="ru-RU" sz="2000" dirty="0" smtClean="0">
                <a:solidFill>
                  <a:schemeClr val="accent2">
                    <a:lumMod val="60000"/>
                    <a:lumOff val="40000"/>
                  </a:schemeClr>
                </a:solidFill>
              </a:rPr>
              <a:t>застенчивость, формируется </a:t>
            </a:r>
            <a:r>
              <a:rPr lang="ru-RU" sz="2000" dirty="0">
                <a:solidFill>
                  <a:schemeClr val="accent2">
                    <a:lumMod val="60000"/>
                    <a:lumOff val="40000"/>
                  </a:schemeClr>
                </a:solidFill>
              </a:rPr>
              <a:t>чувство ответственности</a:t>
            </a:r>
            <a:r>
              <a:rPr lang="ru-RU" sz="2000" dirty="0" smtClean="0">
                <a:solidFill>
                  <a:schemeClr val="accent2">
                    <a:lumMod val="60000"/>
                    <a:lumOff val="40000"/>
                  </a:schemeClr>
                </a:solidFill>
              </a:rPr>
              <a:t>. </a:t>
            </a:r>
          </a:p>
          <a:p>
            <a:pPr>
              <a:buFont typeface="Wingdings" panose="05000000000000000000" pitchFamily="2" charset="2"/>
              <a:buChar char="v"/>
            </a:pPr>
            <a:r>
              <a:rPr lang="ru-RU" sz="2000" dirty="0">
                <a:solidFill>
                  <a:schemeClr val="accent2">
                    <a:lumMod val="60000"/>
                    <a:lumOff val="40000"/>
                  </a:schemeClr>
                </a:solidFill>
              </a:rPr>
              <a:t>Театр пробуждает активность ребенка, способствует развитию воображения. </a:t>
            </a:r>
            <a:endParaRPr lang="ru-RU" sz="2000" dirty="0" smtClean="0">
              <a:solidFill>
                <a:schemeClr val="accent2">
                  <a:lumMod val="60000"/>
                  <a:lumOff val="40000"/>
                </a:schemeClr>
              </a:solidFill>
            </a:endParaRPr>
          </a:p>
          <a:p>
            <a:pPr>
              <a:buFont typeface="Wingdings" panose="05000000000000000000" pitchFamily="2" charset="2"/>
              <a:buChar char="v"/>
            </a:pPr>
            <a:r>
              <a:rPr lang="ru-RU" sz="2000" dirty="0">
                <a:solidFill>
                  <a:schemeClr val="accent2">
                    <a:lumMod val="60000"/>
                    <a:lumOff val="40000"/>
                  </a:schemeClr>
                </a:solidFill>
              </a:rPr>
              <a:t>Каждый раз, входя в мир театра, ребенок делает для себя пусть небольшое, но открытие.</a:t>
            </a:r>
          </a:p>
        </p:txBody>
      </p:sp>
      <p:pic>
        <p:nvPicPr>
          <p:cNvPr id="1026" name="Picture 2" descr="https://pbs.twimg.com/media/DMKtwslXkAAbhKW.png: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4456" y="2086377"/>
            <a:ext cx="2687392" cy="4031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75420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https://img2.freepng.ru/20180708/coi/kisspng-rsum-writing-cover-letter-new-york-university-5b4223cc2a7497.6497645515310611961739.jpg"/>
          <p:cNvPicPr>
            <a:picLocks noGrp="1" noChangeAspect="1" noChangeArrowheads="1"/>
          </p:cNvPicPr>
          <p:nvPr>
            <p:ph idx="4294967295"/>
          </p:nvPr>
        </p:nvPicPr>
        <p:blipFill>
          <a:blip r:embed="rId2" cstate="print">
            <a:extLst>
              <a:ext uri="{28A0092B-C50C-407E-A947-70E740481C1C}">
                <a14:useLocalDpi xmlns:a14="http://schemas.microsoft.com/office/drawing/2010/main" val="0"/>
              </a:ext>
            </a:extLst>
          </a:blip>
          <a:stretch>
            <a:fillRect/>
          </a:stretch>
        </p:blipFill>
        <p:spPr bwMode="auto">
          <a:xfrm>
            <a:off x="9937750" y="284163"/>
            <a:ext cx="2254250" cy="14478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0" y="284163"/>
            <a:ext cx="9697791" cy="6709144"/>
          </a:xfrm>
          <a:prstGeom prst="rect">
            <a:avLst/>
          </a:prstGeom>
        </p:spPr>
        <p:txBody>
          <a:bodyPr wrap="square">
            <a:spAutoFit/>
          </a:bodyPr>
          <a:lstStyle/>
          <a:p>
            <a:pPr algn="just">
              <a:lnSpc>
                <a:spcPct val="107000"/>
              </a:lnSpc>
            </a:pPr>
            <a:r>
              <a:rPr lang="ru-RU" sz="2800" b="1" i="1" dirty="0" smtClean="0">
                <a:solidFill>
                  <a:schemeClr val="bg1">
                    <a:lumMod val="75000"/>
                    <a:lumOff val="25000"/>
                  </a:schemeClr>
                </a:solidFill>
                <a:latin typeface="Arial" panose="020B0604020202020204" pitchFamily="34" charset="0"/>
                <a:cs typeface="Arial" panose="020B0604020202020204" pitchFamily="34" charset="0"/>
              </a:rPr>
              <a:t>Цель </a:t>
            </a:r>
            <a:r>
              <a:rPr lang="ru-RU" sz="2800" b="1" i="1" dirty="0">
                <a:solidFill>
                  <a:schemeClr val="bg1">
                    <a:lumMod val="75000"/>
                    <a:lumOff val="25000"/>
                  </a:schemeClr>
                </a:solidFill>
                <a:latin typeface="Arial" panose="020B0604020202020204" pitchFamily="34" charset="0"/>
                <a:cs typeface="Arial" panose="020B0604020202020204" pitchFamily="34" charset="0"/>
              </a:rPr>
              <a:t>проекта</a:t>
            </a:r>
            <a:r>
              <a:rPr lang="ru-RU" sz="2800" i="1" dirty="0">
                <a:solidFill>
                  <a:schemeClr val="bg1">
                    <a:lumMod val="75000"/>
                    <a:lumOff val="25000"/>
                  </a:schemeClr>
                </a:solidFill>
                <a:latin typeface="Arial" panose="020B0604020202020204" pitchFamily="34" charset="0"/>
                <a:cs typeface="Arial" panose="020B0604020202020204" pitchFamily="34" charset="0"/>
              </a:rPr>
              <a:t>:</a:t>
            </a:r>
            <a:r>
              <a:rPr lang="ru-RU" sz="2400" i="1" dirty="0">
                <a:solidFill>
                  <a:schemeClr val="bg1">
                    <a:lumMod val="75000"/>
                    <a:lumOff val="25000"/>
                  </a:schemeClr>
                </a:solidFill>
                <a:latin typeface="Arial" panose="020B0604020202020204" pitchFamily="34" charset="0"/>
                <a:cs typeface="Arial" panose="020B0604020202020204" pitchFamily="34" charset="0"/>
              </a:rPr>
              <a:t> </a:t>
            </a:r>
            <a:endParaRPr lang="ru-RU" sz="2400" i="1" dirty="0" smtClean="0">
              <a:solidFill>
                <a:schemeClr val="bg1">
                  <a:lumMod val="75000"/>
                  <a:lumOff val="25000"/>
                </a:schemeClr>
              </a:solidFill>
              <a:latin typeface="Arial" panose="020B0604020202020204" pitchFamily="34" charset="0"/>
              <a:cs typeface="Arial" panose="020B0604020202020204" pitchFamily="34" charset="0"/>
            </a:endParaRPr>
          </a:p>
          <a:p>
            <a:pPr algn="just">
              <a:lnSpc>
                <a:spcPct val="107000"/>
              </a:lnSpc>
            </a:pPr>
            <a:r>
              <a:rPr lang="ru-RU" sz="2000" dirty="0" smtClean="0">
                <a:solidFill>
                  <a:schemeClr val="bg1">
                    <a:lumMod val="75000"/>
                    <a:lumOff val="25000"/>
                  </a:schemeClr>
                </a:solidFill>
                <a:latin typeface="Arial" panose="020B0604020202020204" pitchFamily="34" charset="0"/>
                <a:cs typeface="Arial" panose="020B0604020202020204" pitchFamily="34" charset="0"/>
              </a:rPr>
              <a:t>Приобщать </a:t>
            </a:r>
            <a:r>
              <a:rPr lang="ru-RU" sz="2000" dirty="0">
                <a:solidFill>
                  <a:schemeClr val="bg1">
                    <a:lumMod val="75000"/>
                    <a:lumOff val="25000"/>
                  </a:schemeClr>
                </a:solidFill>
                <a:latin typeface="Arial" panose="020B0604020202020204" pitchFamily="34" charset="0"/>
                <a:cs typeface="Arial" panose="020B0604020202020204" pitchFamily="34" charset="0"/>
              </a:rPr>
              <a:t>детей к театральному искусству. Создать условия для развития творческой активности детей в театральной деятельности</a:t>
            </a:r>
            <a:r>
              <a:rPr lang="ru-RU" sz="2000" dirty="0" smtClean="0">
                <a:solidFill>
                  <a:schemeClr val="bg1">
                    <a:lumMod val="75000"/>
                    <a:lumOff val="25000"/>
                  </a:schemeClr>
                </a:solidFill>
                <a:latin typeface="Arial" panose="020B0604020202020204" pitchFamily="34" charset="0"/>
                <a:cs typeface="Arial" panose="020B0604020202020204" pitchFamily="34" charset="0"/>
              </a:rPr>
              <a:t>.</a:t>
            </a:r>
          </a:p>
          <a:p>
            <a:pPr algn="just">
              <a:lnSpc>
                <a:spcPct val="107000"/>
              </a:lnSpc>
            </a:pPr>
            <a:endParaRPr lang="ru-RU" b="1" i="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Aft>
                <a:spcPts val="0"/>
              </a:spcAft>
            </a:pPr>
            <a:r>
              <a:rPr lang="ru-RU" sz="2800" b="1" i="1"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Задачи</a:t>
            </a:r>
            <a:r>
              <a:rPr lang="ru-RU" sz="2800" b="1" i="1"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 </a:t>
            </a:r>
            <a:endParaRPr lang="ru-RU" sz="2800" b="1" dirty="0">
              <a:solidFill>
                <a:schemeClr val="accent2">
                  <a:lumMod val="60000"/>
                  <a:lumOff val="40000"/>
                </a:schemeClr>
              </a:solidFill>
              <a:latin typeface="Arial" panose="020B0604020202020204" pitchFamily="34" charset="0"/>
              <a:ea typeface="Calibri" panose="020F0502020204030204" pitchFamily="34" charset="0"/>
              <a:cs typeface="Arial" panose="020B0604020202020204" pitchFamily="34" charset="0"/>
            </a:endParaRP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Calibri" panose="020F0502020204030204" pitchFamily="34" charset="0"/>
                <a:cs typeface="Arial" panose="020B0604020202020204" pitchFamily="34" charset="0"/>
              </a:rPr>
              <a:t>Стимулировать </a:t>
            </a:r>
            <a:r>
              <a:rPr lang="ru-RU" sz="2000" dirty="0">
                <a:solidFill>
                  <a:schemeClr val="accent2">
                    <a:lumMod val="60000"/>
                    <a:lumOff val="40000"/>
                  </a:schemeClr>
                </a:solidFill>
                <a:latin typeface="Arial" panose="020B0604020202020204" pitchFamily="34" charset="0"/>
                <a:ea typeface="Calibri" panose="020F0502020204030204" pitchFamily="34" charset="0"/>
                <a:cs typeface="Arial" panose="020B0604020202020204" pitchFamily="34" charset="0"/>
              </a:rPr>
              <a:t>эмоциональное восприятие детьми театрализованных игр, развивать фантазию, творческие способности, ассоциативное мышление, внимание.</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Учить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воспринимать художественное слово и понимать образный язык сказок.</a:t>
            </a:r>
            <a:endParaRPr lang="ru-RU" sz="2000" dirty="0">
              <a:solidFill>
                <a:schemeClr val="accent2">
                  <a:lumMod val="60000"/>
                  <a:lumOff val="40000"/>
                </a:schemeClr>
              </a:solidFill>
              <a:latin typeface="Arial" panose="020B0604020202020204" pitchFamily="34" charset="0"/>
              <a:ea typeface="Calibri" panose="020F0502020204030204" pitchFamily="34" charset="0"/>
              <a:cs typeface="Arial" panose="020B0604020202020204" pitchFamily="34" charset="0"/>
            </a:endParaRP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Воспитывать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интерес к театральной деятельности.</a:t>
            </a:r>
            <a:endParaRPr lang="ru-RU" sz="2000" dirty="0">
              <a:solidFill>
                <a:schemeClr val="accent2">
                  <a:lumMod val="60000"/>
                  <a:lumOff val="40000"/>
                </a:schemeClr>
              </a:solidFill>
              <a:latin typeface="Arial" panose="020B0604020202020204" pitchFamily="34" charset="0"/>
              <a:ea typeface="Calibri" panose="020F0502020204030204" pitchFamily="34" charset="0"/>
              <a:cs typeface="Arial" panose="020B0604020202020204" pitchFamily="34" charset="0"/>
            </a:endParaRP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Учить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детей налаживать и регулировать контакты в совместной </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и самостоятельной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деятельности</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Развивать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эмоциональность и выразительность речи у дошкольников</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Прививать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детям первичные навыки в области театрального искусства</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Обеспечить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взаимосвязь с другими видами деятельности: изобразительной, </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          лепкой</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 художественной литературой, конструированием</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Обогатить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театральную среду</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marL="342900" indent="-342900">
              <a:spcAft>
                <a:spcPts val="0"/>
              </a:spcAft>
              <a:buFont typeface="Wingdings" panose="05000000000000000000" pitchFamily="2" charset="2"/>
              <a:buChar char="v"/>
            </a:pP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Приобщать </a:t>
            </a:r>
            <a:r>
              <a:rPr lang="ru-RU" sz="2000" dirty="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родителей к театрально-культурной жизни ДОУ</a:t>
            </a:r>
            <a:r>
              <a:rPr lang="ru-RU" sz="2000" dirty="0" smtClean="0">
                <a:solidFill>
                  <a:schemeClr val="accent2">
                    <a:lumMod val="60000"/>
                    <a:lumOff val="40000"/>
                  </a:schemeClr>
                </a:solidFill>
                <a:latin typeface="Arial" panose="020B0604020202020204" pitchFamily="34" charset="0"/>
                <a:ea typeface="Times New Roman" panose="02020603050405020304" pitchFamily="18" charset="0"/>
                <a:cs typeface="Arial" panose="020B0604020202020204" pitchFamily="34" charset="0"/>
              </a:rPr>
              <a:t>.</a:t>
            </a:r>
          </a:p>
          <a:p>
            <a:pPr>
              <a:spcAft>
                <a:spcPts val="0"/>
              </a:spcAf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0"/>
              </a:spcAft>
              <a:buFontTx/>
              <a:buChar char="-"/>
            </a:pPr>
            <a:endParaRPr lang="ru-RU" sz="1400" dirty="0" smtClean="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054" name="Picture 6" descr="https://catherineasquithgallery.com/uploads/posts/2021-02/1613545883_21-p-belii-chelovechek-dlya-prezentatsii-prozra-2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35934" y="3078051"/>
            <a:ext cx="3779949" cy="3779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63730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xEl>
                                              <p:pRg st="0" end="0"/>
                                            </p:txEl>
                                          </p:spTgt>
                                        </p:tgtEl>
                                      </p:cBhvr>
                                    </p:animEffect>
                                    <p:animScale>
                                      <p:cBhvr>
                                        <p:cTn id="7" dur="250" autoRev="1" fill="hold"/>
                                        <p:tgtEl>
                                          <p:spTgt spid="6">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nodeType="clickEffect">
                                  <p:stCondLst>
                                    <p:cond delay="0"/>
                                  </p:stCondLst>
                                  <p:childTnLst>
                                    <p:animRot by="21600000">
                                      <p:cBhvr>
                                        <p:cTn id="11" dur="2000" fill="hold"/>
                                        <p:tgtEl>
                                          <p:spTgt spid="2050"/>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nodeType="clickEffect">
                                  <p:stCondLst>
                                    <p:cond delay="0"/>
                                  </p:stCondLst>
                                  <p:childTnLst>
                                    <p:animEffect transition="out" filter="fade">
                                      <p:cBhvr>
                                        <p:cTn id="15" dur="500" tmFilter="0, 0; .2, .5; .8, .5; 1, 0"/>
                                        <p:tgtEl>
                                          <p:spTgt spid="6">
                                            <p:txEl>
                                              <p:pRg st="3" end="3"/>
                                            </p:txEl>
                                          </p:spTgt>
                                        </p:tgtEl>
                                      </p:cBhvr>
                                    </p:animEffect>
                                    <p:animScale>
                                      <p:cBhvr>
                                        <p:cTn id="16" dur="250" autoRev="1" fill="hold"/>
                                        <p:tgtEl>
                                          <p:spTgt spid="6">
                                            <p:txEl>
                                              <p:pRg st="3" end="3"/>
                                            </p:txEl>
                                          </p:spTgt>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8" presetClass="emph" presetSubtype="0" fill="hold" nodeType="clickEffect">
                                  <p:stCondLst>
                                    <p:cond delay="0"/>
                                  </p:stCondLst>
                                  <p:childTnLst>
                                    <p:animRot by="21600000">
                                      <p:cBhvr>
                                        <p:cTn id="20" dur="2000" fill="hold"/>
                                        <p:tgtEl>
                                          <p:spTgt spid="205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02919" y="502276"/>
            <a:ext cx="9784080" cy="927280"/>
          </a:xfrm>
        </p:spPr>
        <p:txBody>
          <a:bodyPr>
            <a:normAutofit fontScale="90000"/>
          </a:bodyPr>
          <a:lstStyle/>
          <a:p>
            <a:pPr algn="ctr"/>
            <a:r>
              <a:rPr lang="ru-RU" sz="4400" b="1" dirty="0" smtClean="0">
                <a:solidFill>
                  <a:schemeClr val="bg1">
                    <a:lumMod val="75000"/>
                    <a:lumOff val="25000"/>
                  </a:schemeClr>
                </a:solidFill>
              </a:rPr>
              <a:t/>
            </a:r>
            <a:br>
              <a:rPr lang="ru-RU" sz="4400" b="1" dirty="0" smtClean="0">
                <a:solidFill>
                  <a:schemeClr val="bg1">
                    <a:lumMod val="75000"/>
                    <a:lumOff val="25000"/>
                  </a:schemeClr>
                </a:solidFill>
              </a:rPr>
            </a:br>
            <a:r>
              <a:rPr lang="ru-RU" sz="4900" b="1" dirty="0" smtClean="0">
                <a:solidFill>
                  <a:schemeClr val="bg1">
                    <a:lumMod val="75000"/>
                    <a:lumOff val="25000"/>
                  </a:schemeClr>
                </a:solidFill>
              </a:rPr>
              <a:t>Продукты проекта</a:t>
            </a:r>
            <a:r>
              <a:rPr lang="ru-RU" sz="4400" dirty="0"/>
              <a:t/>
            </a:r>
            <a:br>
              <a:rPr lang="ru-RU" sz="4400" dirty="0"/>
            </a:br>
            <a:endParaRPr lang="ru-RU" sz="4400" dirty="0"/>
          </a:p>
        </p:txBody>
      </p:sp>
      <p:sp>
        <p:nvSpPr>
          <p:cNvPr id="3" name="Объект 2"/>
          <p:cNvSpPr>
            <a:spLocks noGrp="1"/>
          </p:cNvSpPr>
          <p:nvPr>
            <p:ph idx="1"/>
          </p:nvPr>
        </p:nvSpPr>
        <p:spPr>
          <a:xfrm>
            <a:off x="540912" y="1951149"/>
            <a:ext cx="11294771" cy="4906851"/>
          </a:xfrm>
        </p:spPr>
        <p:txBody>
          <a:bodyPr>
            <a:normAutofit lnSpcReduction="10000"/>
          </a:bodyPr>
          <a:lstStyle/>
          <a:p>
            <a:pPr>
              <a:buFont typeface="Wingdings" panose="05000000000000000000" pitchFamily="2" charset="2"/>
              <a:buChar char="v"/>
            </a:pPr>
            <a:r>
              <a:rPr lang="ru-RU" sz="2400" dirty="0" smtClean="0">
                <a:solidFill>
                  <a:schemeClr val="accent2">
                    <a:lumMod val="60000"/>
                    <a:lumOff val="40000"/>
                  </a:schemeClr>
                </a:solidFill>
              </a:rPr>
              <a:t>Показ </a:t>
            </a:r>
            <a:r>
              <a:rPr lang="ru-RU" sz="2400" dirty="0">
                <a:solidFill>
                  <a:schemeClr val="accent2">
                    <a:lumMod val="60000"/>
                    <a:lumOff val="40000"/>
                  </a:schemeClr>
                </a:solidFill>
              </a:rPr>
              <a:t>театральной постановки воспитанникам младшей группы по сказке «Колобок</a:t>
            </a:r>
            <a:r>
              <a:rPr lang="ru-RU" sz="2400" dirty="0" smtClean="0">
                <a:solidFill>
                  <a:schemeClr val="accent2">
                    <a:lumMod val="60000"/>
                    <a:lumOff val="40000"/>
                  </a:schemeClr>
                </a:solidFill>
              </a:rPr>
              <a:t>».</a:t>
            </a:r>
            <a:endParaRPr lang="ru-RU" sz="2400" dirty="0">
              <a:solidFill>
                <a:schemeClr val="accent2">
                  <a:lumMod val="60000"/>
                  <a:lumOff val="40000"/>
                </a:schemeClr>
              </a:solidFill>
            </a:endParaRPr>
          </a:p>
          <a:p>
            <a:pPr>
              <a:buFont typeface="Wingdings" panose="05000000000000000000" pitchFamily="2" charset="2"/>
              <a:buChar char="v"/>
            </a:pPr>
            <a:r>
              <a:rPr lang="ru-RU" sz="2400" dirty="0" smtClean="0">
                <a:solidFill>
                  <a:schemeClr val="accent2">
                    <a:lumMod val="60000"/>
                    <a:lumOff val="40000"/>
                  </a:schemeClr>
                </a:solidFill>
              </a:rPr>
              <a:t>Ширма </a:t>
            </a:r>
            <a:r>
              <a:rPr lang="ru-RU" sz="2400" dirty="0">
                <a:solidFill>
                  <a:schemeClr val="accent2">
                    <a:lumMod val="60000"/>
                    <a:lumOff val="40000"/>
                  </a:schemeClr>
                </a:solidFill>
              </a:rPr>
              <a:t>для показа театра.</a:t>
            </a:r>
          </a:p>
          <a:p>
            <a:pPr>
              <a:buFont typeface="Wingdings" panose="05000000000000000000" pitchFamily="2" charset="2"/>
              <a:buChar char="v"/>
            </a:pPr>
            <a:r>
              <a:rPr lang="ru-RU" sz="2400" dirty="0" smtClean="0">
                <a:solidFill>
                  <a:schemeClr val="accent2">
                    <a:lumMod val="60000"/>
                    <a:lumOff val="40000"/>
                  </a:schemeClr>
                </a:solidFill>
              </a:rPr>
              <a:t>Маски </a:t>
            </a:r>
            <a:r>
              <a:rPr lang="ru-RU" sz="2400" dirty="0">
                <a:solidFill>
                  <a:schemeClr val="accent2">
                    <a:lumMod val="60000"/>
                    <a:lumOff val="40000"/>
                  </a:schemeClr>
                </a:solidFill>
              </a:rPr>
              <a:t>к сказкам.</a:t>
            </a:r>
          </a:p>
          <a:p>
            <a:pPr>
              <a:buFont typeface="Wingdings" panose="05000000000000000000" pitchFamily="2" charset="2"/>
              <a:buChar char="v"/>
            </a:pPr>
            <a:r>
              <a:rPr lang="ru-RU" sz="2400" dirty="0" smtClean="0">
                <a:solidFill>
                  <a:schemeClr val="accent2">
                    <a:lumMod val="60000"/>
                    <a:lumOff val="40000"/>
                  </a:schemeClr>
                </a:solidFill>
              </a:rPr>
              <a:t>Театр «</a:t>
            </a:r>
            <a:r>
              <a:rPr lang="ru-RU" sz="2400" dirty="0">
                <a:solidFill>
                  <a:schemeClr val="accent2">
                    <a:lumMod val="60000"/>
                    <a:lumOff val="40000"/>
                  </a:schemeClr>
                </a:solidFill>
              </a:rPr>
              <a:t>Р</a:t>
            </a:r>
            <a:r>
              <a:rPr lang="ru-RU" sz="2400" dirty="0" smtClean="0">
                <a:solidFill>
                  <a:schemeClr val="accent2">
                    <a:lumMod val="60000"/>
                    <a:lumOff val="40000"/>
                  </a:schemeClr>
                </a:solidFill>
              </a:rPr>
              <a:t>епка».</a:t>
            </a:r>
            <a:endParaRPr lang="ru-RU" sz="2400" dirty="0">
              <a:solidFill>
                <a:schemeClr val="accent2">
                  <a:lumMod val="60000"/>
                  <a:lumOff val="40000"/>
                </a:schemeClr>
              </a:solidFill>
            </a:endParaRPr>
          </a:p>
          <a:p>
            <a:pPr>
              <a:buFont typeface="Wingdings" panose="05000000000000000000" pitchFamily="2" charset="2"/>
              <a:buChar char="v"/>
            </a:pPr>
            <a:r>
              <a:rPr lang="ru-RU" sz="2400" dirty="0" smtClean="0">
                <a:solidFill>
                  <a:schemeClr val="accent2">
                    <a:lumMod val="60000"/>
                    <a:lumOff val="40000"/>
                  </a:schemeClr>
                </a:solidFill>
              </a:rPr>
              <a:t>Театр теней «</a:t>
            </a:r>
            <a:r>
              <a:rPr lang="ru-RU" sz="2400" dirty="0" err="1" smtClean="0">
                <a:solidFill>
                  <a:schemeClr val="accent2">
                    <a:lumMod val="60000"/>
                    <a:lumOff val="40000"/>
                  </a:schemeClr>
                </a:solidFill>
              </a:rPr>
              <a:t>Заюшкина</a:t>
            </a:r>
            <a:r>
              <a:rPr lang="ru-RU" sz="2400" dirty="0" smtClean="0">
                <a:solidFill>
                  <a:schemeClr val="accent2">
                    <a:lumMod val="60000"/>
                    <a:lumOff val="40000"/>
                  </a:schemeClr>
                </a:solidFill>
              </a:rPr>
              <a:t> избушка».</a:t>
            </a:r>
            <a:endParaRPr lang="ru-RU" sz="2400" dirty="0">
              <a:solidFill>
                <a:schemeClr val="accent2">
                  <a:lumMod val="60000"/>
                  <a:lumOff val="40000"/>
                </a:schemeClr>
              </a:solidFill>
            </a:endParaRPr>
          </a:p>
          <a:p>
            <a:pPr>
              <a:buFont typeface="Wingdings" panose="05000000000000000000" pitchFamily="2" charset="2"/>
              <a:buChar char="v"/>
            </a:pPr>
            <a:r>
              <a:rPr lang="ru-RU" sz="2400" dirty="0" smtClean="0">
                <a:solidFill>
                  <a:schemeClr val="accent2">
                    <a:lumMod val="60000"/>
                    <a:lumOff val="40000"/>
                  </a:schemeClr>
                </a:solidFill>
              </a:rPr>
              <a:t>Театр </a:t>
            </a:r>
            <a:r>
              <a:rPr lang="ru-RU" sz="2400" dirty="0">
                <a:solidFill>
                  <a:schemeClr val="accent2">
                    <a:lumMod val="60000"/>
                    <a:lumOff val="40000"/>
                  </a:schemeClr>
                </a:solidFill>
              </a:rPr>
              <a:t>настольный «Рукавичка»</a:t>
            </a:r>
          </a:p>
          <a:p>
            <a:pPr>
              <a:buFont typeface="Wingdings" panose="05000000000000000000" pitchFamily="2" charset="2"/>
              <a:buChar char="v"/>
            </a:pPr>
            <a:r>
              <a:rPr lang="ru-RU" sz="2400" dirty="0" smtClean="0">
                <a:solidFill>
                  <a:schemeClr val="accent2">
                    <a:lumMod val="60000"/>
                    <a:lumOff val="40000"/>
                  </a:schemeClr>
                </a:solidFill>
              </a:rPr>
              <a:t>Консультация </a:t>
            </a:r>
            <a:r>
              <a:rPr lang="ru-RU" sz="2400" dirty="0">
                <a:solidFill>
                  <a:schemeClr val="accent2">
                    <a:lumMod val="60000"/>
                    <a:lumOff val="40000"/>
                  </a:schemeClr>
                </a:solidFill>
              </a:rPr>
              <a:t>для родителей "Что бы сказка не стала скучной", рекомендации по выбору художественной литературы для детей.</a:t>
            </a:r>
          </a:p>
          <a:p>
            <a:pPr>
              <a:buFont typeface="Wingdings" panose="05000000000000000000" pitchFamily="2" charset="2"/>
              <a:buChar char="v"/>
            </a:pPr>
            <a:r>
              <a:rPr lang="ru-RU" sz="2400" dirty="0" smtClean="0">
                <a:solidFill>
                  <a:schemeClr val="accent2">
                    <a:lumMod val="60000"/>
                    <a:lumOff val="40000"/>
                  </a:schemeClr>
                </a:solidFill>
              </a:rPr>
              <a:t>Театральная </a:t>
            </a:r>
            <a:r>
              <a:rPr lang="ru-RU" sz="2400" dirty="0">
                <a:solidFill>
                  <a:schemeClr val="accent2">
                    <a:lumMod val="60000"/>
                    <a:lumOff val="40000"/>
                  </a:schemeClr>
                </a:solidFill>
              </a:rPr>
              <a:t>афиша </a:t>
            </a:r>
            <a:r>
              <a:rPr lang="ru-RU" sz="2400" dirty="0" smtClean="0">
                <a:solidFill>
                  <a:schemeClr val="accent2">
                    <a:lumMod val="60000"/>
                    <a:lumOff val="40000"/>
                  </a:schemeClr>
                </a:solidFill>
              </a:rPr>
              <a:t>«Приглашение на </a:t>
            </a:r>
            <a:r>
              <a:rPr lang="ru-RU" sz="2400" dirty="0">
                <a:solidFill>
                  <a:schemeClr val="accent2">
                    <a:lumMod val="60000"/>
                    <a:lumOff val="40000"/>
                  </a:schemeClr>
                </a:solidFill>
              </a:rPr>
              <a:t>представление «Колобок».</a:t>
            </a:r>
          </a:p>
          <a:p>
            <a:pPr>
              <a:buFont typeface="Wingdings" panose="05000000000000000000" pitchFamily="2" charset="2"/>
              <a:buChar char="v"/>
            </a:pPr>
            <a:r>
              <a:rPr lang="ru-RU" sz="2400" dirty="0" smtClean="0">
                <a:solidFill>
                  <a:schemeClr val="accent2">
                    <a:lumMod val="60000"/>
                    <a:lumOff val="40000"/>
                  </a:schemeClr>
                </a:solidFill>
              </a:rPr>
              <a:t>Презентация </a:t>
            </a:r>
            <a:r>
              <a:rPr lang="ru-RU" sz="2400" dirty="0">
                <a:solidFill>
                  <a:schemeClr val="accent2">
                    <a:lumMod val="60000"/>
                    <a:lumOff val="40000"/>
                  </a:schemeClr>
                </a:solidFill>
              </a:rPr>
              <a:t>проекта.</a:t>
            </a:r>
          </a:p>
          <a:p>
            <a:endParaRPr lang="ru-RU" dirty="0"/>
          </a:p>
        </p:txBody>
      </p:sp>
    </p:spTree>
    <p:extLst>
      <p:ext uri="{BB962C8B-B14F-4D97-AF65-F5344CB8AC3E}">
        <p14:creationId xmlns:p14="http://schemas.microsoft.com/office/powerpoint/2010/main" val="27090993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4.16667E-6 1.85185E-6 L 4.16667E-6 -0.07222 " pathEditMode="relative" rAng="0" ptsTypes="AA">
                                      <p:cBhvr>
                                        <p:cTn id="6" dur="250" accel="50000" decel="50000" autoRev="1" fill="hold">
                                          <p:stCondLst>
                                            <p:cond delay="0"/>
                                          </p:stCondLst>
                                        </p:cTn>
                                        <p:tgtEl>
                                          <p:spTgt spid="3">
                                            <p:txEl>
                                              <p:pRg st="0" end="0"/>
                                            </p:txEl>
                                          </p:spTgt>
                                        </p:tgtEl>
                                        <p:attrNameLst>
                                          <p:attrName>ppt_x</p:attrName>
                                          <p:attrName>ppt_y</p:attrName>
                                        </p:attrNameLst>
                                      </p:cBhvr>
                                      <p:rCtr x="0" y="-3611"/>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par>
                                <p:cTn id="11" presetID="34" presetClass="emph" presetSubtype="0" fill="hold" nodeType="withEffect">
                                  <p:stCondLst>
                                    <p:cond delay="0"/>
                                  </p:stCondLst>
                                  <p:iterate type="lt">
                                    <p:tmPct val="10000"/>
                                  </p:iterate>
                                  <p:childTnLst>
                                    <p:animMotion origin="layout" path="M -1.04167E-6 -1.85185E-6 L -1.04167E-6 -0.07222 " pathEditMode="relative" rAng="0" ptsTypes="AA">
                                      <p:cBhvr>
                                        <p:cTn id="12" dur="250" accel="50000" decel="50000" autoRev="1" fill="hold">
                                          <p:stCondLst>
                                            <p:cond delay="0"/>
                                          </p:stCondLst>
                                        </p:cTn>
                                        <p:tgtEl>
                                          <p:spTgt spid="3">
                                            <p:txEl>
                                              <p:pRg st="1" end="1"/>
                                            </p:txEl>
                                          </p:spTgt>
                                        </p:tgtEl>
                                        <p:attrNameLst>
                                          <p:attrName>ppt_x</p:attrName>
                                          <p:attrName>ppt_y</p:attrName>
                                        </p:attrNameLst>
                                      </p:cBhvr>
                                      <p:rCtr x="0" y="-3611"/>
                                    </p:animMotion>
                                    <p:animRot by="1500000">
                                      <p:cBhvr>
                                        <p:cTn id="13" dur="125" fill="hold">
                                          <p:stCondLst>
                                            <p:cond delay="0"/>
                                          </p:stCondLst>
                                        </p:cTn>
                                        <p:tgtEl>
                                          <p:spTgt spid="3">
                                            <p:txEl>
                                              <p:pRg st="1" end="1"/>
                                            </p:txEl>
                                          </p:spTgt>
                                        </p:tgtEl>
                                        <p:attrNameLst>
                                          <p:attrName>r</p:attrName>
                                        </p:attrNameLst>
                                      </p:cBhvr>
                                    </p:animRot>
                                    <p:animRot by="-1500000">
                                      <p:cBhvr>
                                        <p:cTn id="14" dur="125" fill="hold">
                                          <p:stCondLst>
                                            <p:cond delay="125"/>
                                          </p:stCondLst>
                                        </p:cTn>
                                        <p:tgtEl>
                                          <p:spTgt spid="3">
                                            <p:txEl>
                                              <p:pRg st="1" end="1"/>
                                            </p:txEl>
                                          </p:spTgt>
                                        </p:tgtEl>
                                        <p:attrNameLst>
                                          <p:attrName>r</p:attrName>
                                        </p:attrNameLst>
                                      </p:cBhvr>
                                    </p:animRot>
                                    <p:animRot by="-1500000">
                                      <p:cBhvr>
                                        <p:cTn id="15" dur="125" fill="hold">
                                          <p:stCondLst>
                                            <p:cond delay="250"/>
                                          </p:stCondLst>
                                        </p:cTn>
                                        <p:tgtEl>
                                          <p:spTgt spid="3">
                                            <p:txEl>
                                              <p:pRg st="1" end="1"/>
                                            </p:txEl>
                                          </p:spTgt>
                                        </p:tgtEl>
                                        <p:attrNameLst>
                                          <p:attrName>r</p:attrName>
                                        </p:attrNameLst>
                                      </p:cBhvr>
                                    </p:animRot>
                                    <p:animRot by="1500000">
                                      <p:cBhvr>
                                        <p:cTn id="16" dur="125" fill="hold">
                                          <p:stCondLst>
                                            <p:cond delay="375"/>
                                          </p:stCondLst>
                                        </p:cTn>
                                        <p:tgtEl>
                                          <p:spTgt spid="3">
                                            <p:txEl>
                                              <p:pRg st="1" end="1"/>
                                            </p:txEl>
                                          </p:spTgt>
                                        </p:tgtEl>
                                        <p:attrNameLst>
                                          <p:attrName>r</p:attrName>
                                        </p:attrNameLst>
                                      </p:cBhvr>
                                    </p:animRot>
                                  </p:childTnLst>
                                </p:cTn>
                              </p:par>
                              <p:par>
                                <p:cTn id="17" presetID="34" presetClass="emph" presetSubtype="0" fill="hold" nodeType="withEffect">
                                  <p:stCondLst>
                                    <p:cond delay="0"/>
                                  </p:stCondLst>
                                  <p:iterate type="lt">
                                    <p:tmPct val="10000"/>
                                  </p:iterate>
                                  <p:childTnLst>
                                    <p:animMotion origin="layout" path="M 2.77556E-17 -1.85185E-6 L 2.77556E-17 -0.07222 " pathEditMode="relative" rAng="0" ptsTypes="AA">
                                      <p:cBhvr>
                                        <p:cTn id="18" dur="250" accel="50000" decel="50000" autoRev="1" fill="hold">
                                          <p:stCondLst>
                                            <p:cond delay="0"/>
                                          </p:stCondLst>
                                        </p:cTn>
                                        <p:tgtEl>
                                          <p:spTgt spid="3">
                                            <p:txEl>
                                              <p:pRg st="2" end="2"/>
                                            </p:txEl>
                                          </p:spTgt>
                                        </p:tgtEl>
                                        <p:attrNameLst>
                                          <p:attrName>ppt_x</p:attrName>
                                          <p:attrName>ppt_y</p:attrName>
                                        </p:attrNameLst>
                                      </p:cBhvr>
                                      <p:rCtr x="0" y="-3611"/>
                                    </p:animMotion>
                                    <p:animRot by="1500000">
                                      <p:cBhvr>
                                        <p:cTn id="19" dur="125" fill="hold">
                                          <p:stCondLst>
                                            <p:cond delay="0"/>
                                          </p:stCondLst>
                                        </p:cTn>
                                        <p:tgtEl>
                                          <p:spTgt spid="3">
                                            <p:txEl>
                                              <p:pRg st="2" end="2"/>
                                            </p:txEl>
                                          </p:spTgt>
                                        </p:tgtEl>
                                        <p:attrNameLst>
                                          <p:attrName>r</p:attrName>
                                        </p:attrNameLst>
                                      </p:cBhvr>
                                    </p:animRot>
                                    <p:animRot by="-1500000">
                                      <p:cBhvr>
                                        <p:cTn id="20" dur="125" fill="hold">
                                          <p:stCondLst>
                                            <p:cond delay="125"/>
                                          </p:stCondLst>
                                        </p:cTn>
                                        <p:tgtEl>
                                          <p:spTgt spid="3">
                                            <p:txEl>
                                              <p:pRg st="2" end="2"/>
                                            </p:txEl>
                                          </p:spTgt>
                                        </p:tgtEl>
                                        <p:attrNameLst>
                                          <p:attrName>r</p:attrName>
                                        </p:attrNameLst>
                                      </p:cBhvr>
                                    </p:animRot>
                                    <p:animRot by="-1500000">
                                      <p:cBhvr>
                                        <p:cTn id="21" dur="125" fill="hold">
                                          <p:stCondLst>
                                            <p:cond delay="250"/>
                                          </p:stCondLst>
                                        </p:cTn>
                                        <p:tgtEl>
                                          <p:spTgt spid="3">
                                            <p:txEl>
                                              <p:pRg st="2" end="2"/>
                                            </p:txEl>
                                          </p:spTgt>
                                        </p:tgtEl>
                                        <p:attrNameLst>
                                          <p:attrName>r</p:attrName>
                                        </p:attrNameLst>
                                      </p:cBhvr>
                                    </p:animRot>
                                    <p:animRot by="1500000">
                                      <p:cBhvr>
                                        <p:cTn id="22" dur="125" fill="hold">
                                          <p:stCondLst>
                                            <p:cond delay="375"/>
                                          </p:stCondLst>
                                        </p:cTn>
                                        <p:tgtEl>
                                          <p:spTgt spid="3">
                                            <p:txEl>
                                              <p:pRg st="2" end="2"/>
                                            </p:txEl>
                                          </p:spTgt>
                                        </p:tgtEl>
                                        <p:attrNameLst>
                                          <p:attrName>r</p:attrName>
                                        </p:attrNameLst>
                                      </p:cBhvr>
                                    </p:animRot>
                                  </p:childTnLst>
                                </p:cTn>
                              </p:par>
                              <p:par>
                                <p:cTn id="23" presetID="34" presetClass="emph" presetSubtype="0" fill="hold" nodeType="withEffect">
                                  <p:stCondLst>
                                    <p:cond delay="0"/>
                                  </p:stCondLst>
                                  <p:iterate type="lt">
                                    <p:tmPct val="10000"/>
                                  </p:iterate>
                                  <p:childTnLst>
                                    <p:animMotion origin="layout" path="M 1.45833E-6 -3.7037E-7 L 1.45833E-6 -0.07222 " pathEditMode="relative" rAng="0" ptsTypes="AA">
                                      <p:cBhvr>
                                        <p:cTn id="24" dur="250" accel="50000" decel="50000" autoRev="1" fill="hold">
                                          <p:stCondLst>
                                            <p:cond delay="0"/>
                                          </p:stCondLst>
                                        </p:cTn>
                                        <p:tgtEl>
                                          <p:spTgt spid="3">
                                            <p:txEl>
                                              <p:pRg st="3" end="3"/>
                                            </p:txEl>
                                          </p:spTgt>
                                        </p:tgtEl>
                                        <p:attrNameLst>
                                          <p:attrName>ppt_x</p:attrName>
                                          <p:attrName>ppt_y</p:attrName>
                                        </p:attrNameLst>
                                      </p:cBhvr>
                                      <p:rCtr x="0" y="-3611"/>
                                    </p:animMotion>
                                    <p:animRot by="1500000">
                                      <p:cBhvr>
                                        <p:cTn id="25" dur="125" fill="hold">
                                          <p:stCondLst>
                                            <p:cond delay="0"/>
                                          </p:stCondLst>
                                        </p:cTn>
                                        <p:tgtEl>
                                          <p:spTgt spid="3">
                                            <p:txEl>
                                              <p:pRg st="3" end="3"/>
                                            </p:txEl>
                                          </p:spTgt>
                                        </p:tgtEl>
                                        <p:attrNameLst>
                                          <p:attrName>r</p:attrName>
                                        </p:attrNameLst>
                                      </p:cBhvr>
                                    </p:animRot>
                                    <p:animRot by="-1500000">
                                      <p:cBhvr>
                                        <p:cTn id="26" dur="125" fill="hold">
                                          <p:stCondLst>
                                            <p:cond delay="125"/>
                                          </p:stCondLst>
                                        </p:cTn>
                                        <p:tgtEl>
                                          <p:spTgt spid="3">
                                            <p:txEl>
                                              <p:pRg st="3" end="3"/>
                                            </p:txEl>
                                          </p:spTgt>
                                        </p:tgtEl>
                                        <p:attrNameLst>
                                          <p:attrName>r</p:attrName>
                                        </p:attrNameLst>
                                      </p:cBhvr>
                                    </p:animRot>
                                    <p:animRot by="-1500000">
                                      <p:cBhvr>
                                        <p:cTn id="27" dur="125" fill="hold">
                                          <p:stCondLst>
                                            <p:cond delay="250"/>
                                          </p:stCondLst>
                                        </p:cTn>
                                        <p:tgtEl>
                                          <p:spTgt spid="3">
                                            <p:txEl>
                                              <p:pRg st="3" end="3"/>
                                            </p:txEl>
                                          </p:spTgt>
                                        </p:tgtEl>
                                        <p:attrNameLst>
                                          <p:attrName>r</p:attrName>
                                        </p:attrNameLst>
                                      </p:cBhvr>
                                    </p:animRot>
                                    <p:animRot by="1500000">
                                      <p:cBhvr>
                                        <p:cTn id="28" dur="125" fill="hold">
                                          <p:stCondLst>
                                            <p:cond delay="375"/>
                                          </p:stCondLst>
                                        </p:cTn>
                                        <p:tgtEl>
                                          <p:spTgt spid="3">
                                            <p:txEl>
                                              <p:pRg st="3" end="3"/>
                                            </p:txEl>
                                          </p:spTgt>
                                        </p:tgtEl>
                                        <p:attrNameLst>
                                          <p:attrName>r</p:attrName>
                                        </p:attrNameLst>
                                      </p:cBhvr>
                                    </p:animRot>
                                  </p:childTnLst>
                                </p:cTn>
                              </p:par>
                              <p:par>
                                <p:cTn id="29" presetID="34" presetClass="emph" presetSubtype="0" fill="hold" nodeType="withEffect">
                                  <p:stCondLst>
                                    <p:cond delay="0"/>
                                  </p:stCondLst>
                                  <p:iterate type="lt">
                                    <p:tmPct val="10000"/>
                                  </p:iterate>
                                  <p:childTnLst>
                                    <p:animMotion origin="layout" path="M 1.25E-6 1.11111E-6 L 1.25E-6 -0.07222 " pathEditMode="relative" rAng="0" ptsTypes="AA">
                                      <p:cBhvr>
                                        <p:cTn id="30" dur="250" accel="50000" decel="50000" autoRev="1" fill="hold">
                                          <p:stCondLst>
                                            <p:cond delay="0"/>
                                          </p:stCondLst>
                                        </p:cTn>
                                        <p:tgtEl>
                                          <p:spTgt spid="3">
                                            <p:txEl>
                                              <p:pRg st="4" end="4"/>
                                            </p:txEl>
                                          </p:spTgt>
                                        </p:tgtEl>
                                        <p:attrNameLst>
                                          <p:attrName>ppt_x</p:attrName>
                                          <p:attrName>ppt_y</p:attrName>
                                        </p:attrNameLst>
                                      </p:cBhvr>
                                      <p:rCtr x="0" y="-3611"/>
                                    </p:animMotion>
                                    <p:animRot by="1500000">
                                      <p:cBhvr>
                                        <p:cTn id="31" dur="125" fill="hold">
                                          <p:stCondLst>
                                            <p:cond delay="0"/>
                                          </p:stCondLst>
                                        </p:cTn>
                                        <p:tgtEl>
                                          <p:spTgt spid="3">
                                            <p:txEl>
                                              <p:pRg st="4" end="4"/>
                                            </p:txEl>
                                          </p:spTgt>
                                        </p:tgtEl>
                                        <p:attrNameLst>
                                          <p:attrName>r</p:attrName>
                                        </p:attrNameLst>
                                      </p:cBhvr>
                                    </p:animRot>
                                    <p:animRot by="-1500000">
                                      <p:cBhvr>
                                        <p:cTn id="32" dur="125" fill="hold">
                                          <p:stCondLst>
                                            <p:cond delay="125"/>
                                          </p:stCondLst>
                                        </p:cTn>
                                        <p:tgtEl>
                                          <p:spTgt spid="3">
                                            <p:txEl>
                                              <p:pRg st="4" end="4"/>
                                            </p:txEl>
                                          </p:spTgt>
                                        </p:tgtEl>
                                        <p:attrNameLst>
                                          <p:attrName>r</p:attrName>
                                        </p:attrNameLst>
                                      </p:cBhvr>
                                    </p:animRot>
                                    <p:animRot by="-1500000">
                                      <p:cBhvr>
                                        <p:cTn id="33" dur="125" fill="hold">
                                          <p:stCondLst>
                                            <p:cond delay="250"/>
                                          </p:stCondLst>
                                        </p:cTn>
                                        <p:tgtEl>
                                          <p:spTgt spid="3">
                                            <p:txEl>
                                              <p:pRg st="4" end="4"/>
                                            </p:txEl>
                                          </p:spTgt>
                                        </p:tgtEl>
                                        <p:attrNameLst>
                                          <p:attrName>r</p:attrName>
                                        </p:attrNameLst>
                                      </p:cBhvr>
                                    </p:animRot>
                                    <p:animRot by="1500000">
                                      <p:cBhvr>
                                        <p:cTn id="34" dur="125" fill="hold">
                                          <p:stCondLst>
                                            <p:cond delay="375"/>
                                          </p:stCondLst>
                                        </p:cTn>
                                        <p:tgtEl>
                                          <p:spTgt spid="3">
                                            <p:txEl>
                                              <p:pRg st="4" end="4"/>
                                            </p:txEl>
                                          </p:spTgt>
                                        </p:tgtEl>
                                        <p:attrNameLst>
                                          <p:attrName>r</p:attrName>
                                        </p:attrNameLst>
                                      </p:cBhvr>
                                    </p:animRot>
                                  </p:childTnLst>
                                </p:cTn>
                              </p:par>
                              <p:par>
                                <p:cTn id="35" presetID="34" presetClass="emph" presetSubtype="0" fill="hold" nodeType="withEffect">
                                  <p:stCondLst>
                                    <p:cond delay="0"/>
                                  </p:stCondLst>
                                  <p:iterate type="lt">
                                    <p:tmPct val="10000"/>
                                  </p:iterate>
                                  <p:childTnLst>
                                    <p:animMotion origin="layout" path="M -8.33333E-7 1.11111E-6 L -8.33333E-7 -0.07222 " pathEditMode="relative" rAng="0" ptsTypes="AA">
                                      <p:cBhvr>
                                        <p:cTn id="36" dur="250" accel="50000" decel="50000" autoRev="1" fill="hold">
                                          <p:stCondLst>
                                            <p:cond delay="0"/>
                                          </p:stCondLst>
                                        </p:cTn>
                                        <p:tgtEl>
                                          <p:spTgt spid="3">
                                            <p:txEl>
                                              <p:pRg st="5" end="5"/>
                                            </p:txEl>
                                          </p:spTgt>
                                        </p:tgtEl>
                                        <p:attrNameLst>
                                          <p:attrName>ppt_x</p:attrName>
                                          <p:attrName>ppt_y</p:attrName>
                                        </p:attrNameLst>
                                      </p:cBhvr>
                                      <p:rCtr x="0" y="-3611"/>
                                    </p:animMotion>
                                    <p:animRot by="1500000">
                                      <p:cBhvr>
                                        <p:cTn id="37" dur="125" fill="hold">
                                          <p:stCondLst>
                                            <p:cond delay="0"/>
                                          </p:stCondLst>
                                        </p:cTn>
                                        <p:tgtEl>
                                          <p:spTgt spid="3">
                                            <p:txEl>
                                              <p:pRg st="5" end="5"/>
                                            </p:txEl>
                                          </p:spTgt>
                                        </p:tgtEl>
                                        <p:attrNameLst>
                                          <p:attrName>r</p:attrName>
                                        </p:attrNameLst>
                                      </p:cBhvr>
                                    </p:animRot>
                                    <p:animRot by="-1500000">
                                      <p:cBhvr>
                                        <p:cTn id="38" dur="125" fill="hold">
                                          <p:stCondLst>
                                            <p:cond delay="125"/>
                                          </p:stCondLst>
                                        </p:cTn>
                                        <p:tgtEl>
                                          <p:spTgt spid="3">
                                            <p:txEl>
                                              <p:pRg st="5" end="5"/>
                                            </p:txEl>
                                          </p:spTgt>
                                        </p:tgtEl>
                                        <p:attrNameLst>
                                          <p:attrName>r</p:attrName>
                                        </p:attrNameLst>
                                      </p:cBhvr>
                                    </p:animRot>
                                    <p:animRot by="-1500000">
                                      <p:cBhvr>
                                        <p:cTn id="39" dur="125" fill="hold">
                                          <p:stCondLst>
                                            <p:cond delay="250"/>
                                          </p:stCondLst>
                                        </p:cTn>
                                        <p:tgtEl>
                                          <p:spTgt spid="3">
                                            <p:txEl>
                                              <p:pRg st="5" end="5"/>
                                            </p:txEl>
                                          </p:spTgt>
                                        </p:tgtEl>
                                        <p:attrNameLst>
                                          <p:attrName>r</p:attrName>
                                        </p:attrNameLst>
                                      </p:cBhvr>
                                    </p:animRot>
                                    <p:animRot by="1500000">
                                      <p:cBhvr>
                                        <p:cTn id="40" dur="125" fill="hold">
                                          <p:stCondLst>
                                            <p:cond delay="375"/>
                                          </p:stCondLst>
                                        </p:cTn>
                                        <p:tgtEl>
                                          <p:spTgt spid="3">
                                            <p:txEl>
                                              <p:pRg st="5" end="5"/>
                                            </p:txEl>
                                          </p:spTgt>
                                        </p:tgtEl>
                                        <p:attrNameLst>
                                          <p:attrName>r</p:attrName>
                                        </p:attrNameLst>
                                      </p:cBhvr>
                                    </p:animRot>
                                  </p:childTnLst>
                                </p:cTn>
                              </p:par>
                              <p:par>
                                <p:cTn id="41" presetID="34" presetClass="emph" presetSubtype="0" fill="hold" nodeType="withEffect">
                                  <p:stCondLst>
                                    <p:cond delay="0"/>
                                  </p:stCondLst>
                                  <p:iterate type="lt">
                                    <p:tmPct val="10000"/>
                                  </p:iterate>
                                  <p:childTnLst>
                                    <p:animMotion origin="layout" path="M -4.79167E-6 -3.7037E-6 L -4.79167E-6 -0.07222 " pathEditMode="relative" rAng="0" ptsTypes="AA">
                                      <p:cBhvr>
                                        <p:cTn id="42" dur="250" accel="50000" decel="50000" autoRev="1" fill="hold">
                                          <p:stCondLst>
                                            <p:cond delay="0"/>
                                          </p:stCondLst>
                                        </p:cTn>
                                        <p:tgtEl>
                                          <p:spTgt spid="3">
                                            <p:txEl>
                                              <p:pRg st="6" end="6"/>
                                            </p:txEl>
                                          </p:spTgt>
                                        </p:tgtEl>
                                        <p:attrNameLst>
                                          <p:attrName>ppt_x</p:attrName>
                                          <p:attrName>ppt_y</p:attrName>
                                        </p:attrNameLst>
                                      </p:cBhvr>
                                      <p:rCtr x="0" y="-3611"/>
                                    </p:animMotion>
                                    <p:animRot by="1500000">
                                      <p:cBhvr>
                                        <p:cTn id="43" dur="125" fill="hold">
                                          <p:stCondLst>
                                            <p:cond delay="0"/>
                                          </p:stCondLst>
                                        </p:cTn>
                                        <p:tgtEl>
                                          <p:spTgt spid="3">
                                            <p:txEl>
                                              <p:pRg st="6" end="6"/>
                                            </p:txEl>
                                          </p:spTgt>
                                        </p:tgtEl>
                                        <p:attrNameLst>
                                          <p:attrName>r</p:attrName>
                                        </p:attrNameLst>
                                      </p:cBhvr>
                                    </p:animRot>
                                    <p:animRot by="-1500000">
                                      <p:cBhvr>
                                        <p:cTn id="44" dur="125" fill="hold">
                                          <p:stCondLst>
                                            <p:cond delay="125"/>
                                          </p:stCondLst>
                                        </p:cTn>
                                        <p:tgtEl>
                                          <p:spTgt spid="3">
                                            <p:txEl>
                                              <p:pRg st="6" end="6"/>
                                            </p:txEl>
                                          </p:spTgt>
                                        </p:tgtEl>
                                        <p:attrNameLst>
                                          <p:attrName>r</p:attrName>
                                        </p:attrNameLst>
                                      </p:cBhvr>
                                    </p:animRot>
                                    <p:animRot by="-1500000">
                                      <p:cBhvr>
                                        <p:cTn id="45" dur="125" fill="hold">
                                          <p:stCondLst>
                                            <p:cond delay="250"/>
                                          </p:stCondLst>
                                        </p:cTn>
                                        <p:tgtEl>
                                          <p:spTgt spid="3">
                                            <p:txEl>
                                              <p:pRg st="6" end="6"/>
                                            </p:txEl>
                                          </p:spTgt>
                                        </p:tgtEl>
                                        <p:attrNameLst>
                                          <p:attrName>r</p:attrName>
                                        </p:attrNameLst>
                                      </p:cBhvr>
                                    </p:animRot>
                                    <p:animRot by="1500000">
                                      <p:cBhvr>
                                        <p:cTn id="46" dur="125" fill="hold">
                                          <p:stCondLst>
                                            <p:cond delay="375"/>
                                          </p:stCondLst>
                                        </p:cTn>
                                        <p:tgtEl>
                                          <p:spTgt spid="3">
                                            <p:txEl>
                                              <p:pRg st="6" end="6"/>
                                            </p:txEl>
                                          </p:spTgt>
                                        </p:tgtEl>
                                        <p:attrNameLst>
                                          <p:attrName>r</p:attrName>
                                        </p:attrNameLst>
                                      </p:cBhvr>
                                    </p:animRot>
                                  </p:childTnLst>
                                </p:cTn>
                              </p:par>
                              <p:par>
                                <p:cTn id="47" presetID="34" presetClass="emph" presetSubtype="0" fill="hold" nodeType="withEffect">
                                  <p:stCondLst>
                                    <p:cond delay="0"/>
                                  </p:stCondLst>
                                  <p:iterate type="lt">
                                    <p:tmPct val="10000"/>
                                  </p:iterate>
                                  <p:childTnLst>
                                    <p:animMotion origin="layout" path="M -3.125E-6 1.11022E-16 L -3.125E-6 -0.07222 " pathEditMode="relative" rAng="0" ptsTypes="AA">
                                      <p:cBhvr>
                                        <p:cTn id="48" dur="250" accel="50000" decel="50000" autoRev="1" fill="hold">
                                          <p:stCondLst>
                                            <p:cond delay="0"/>
                                          </p:stCondLst>
                                        </p:cTn>
                                        <p:tgtEl>
                                          <p:spTgt spid="3">
                                            <p:txEl>
                                              <p:pRg st="7" end="7"/>
                                            </p:txEl>
                                          </p:spTgt>
                                        </p:tgtEl>
                                        <p:attrNameLst>
                                          <p:attrName>ppt_x</p:attrName>
                                          <p:attrName>ppt_y</p:attrName>
                                        </p:attrNameLst>
                                      </p:cBhvr>
                                      <p:rCtr x="0" y="-3611"/>
                                    </p:animMotion>
                                    <p:animRot by="1500000">
                                      <p:cBhvr>
                                        <p:cTn id="49" dur="125" fill="hold">
                                          <p:stCondLst>
                                            <p:cond delay="0"/>
                                          </p:stCondLst>
                                        </p:cTn>
                                        <p:tgtEl>
                                          <p:spTgt spid="3">
                                            <p:txEl>
                                              <p:pRg st="7" end="7"/>
                                            </p:txEl>
                                          </p:spTgt>
                                        </p:tgtEl>
                                        <p:attrNameLst>
                                          <p:attrName>r</p:attrName>
                                        </p:attrNameLst>
                                      </p:cBhvr>
                                    </p:animRot>
                                    <p:animRot by="-1500000">
                                      <p:cBhvr>
                                        <p:cTn id="50" dur="125" fill="hold">
                                          <p:stCondLst>
                                            <p:cond delay="125"/>
                                          </p:stCondLst>
                                        </p:cTn>
                                        <p:tgtEl>
                                          <p:spTgt spid="3">
                                            <p:txEl>
                                              <p:pRg st="7" end="7"/>
                                            </p:txEl>
                                          </p:spTgt>
                                        </p:tgtEl>
                                        <p:attrNameLst>
                                          <p:attrName>r</p:attrName>
                                        </p:attrNameLst>
                                      </p:cBhvr>
                                    </p:animRot>
                                    <p:animRot by="-1500000">
                                      <p:cBhvr>
                                        <p:cTn id="51" dur="125" fill="hold">
                                          <p:stCondLst>
                                            <p:cond delay="250"/>
                                          </p:stCondLst>
                                        </p:cTn>
                                        <p:tgtEl>
                                          <p:spTgt spid="3">
                                            <p:txEl>
                                              <p:pRg st="7" end="7"/>
                                            </p:txEl>
                                          </p:spTgt>
                                        </p:tgtEl>
                                        <p:attrNameLst>
                                          <p:attrName>r</p:attrName>
                                        </p:attrNameLst>
                                      </p:cBhvr>
                                    </p:animRot>
                                    <p:animRot by="1500000">
                                      <p:cBhvr>
                                        <p:cTn id="52" dur="125" fill="hold">
                                          <p:stCondLst>
                                            <p:cond delay="375"/>
                                          </p:stCondLst>
                                        </p:cTn>
                                        <p:tgtEl>
                                          <p:spTgt spid="3">
                                            <p:txEl>
                                              <p:pRg st="7" end="7"/>
                                            </p:txEl>
                                          </p:spTgt>
                                        </p:tgtEl>
                                        <p:attrNameLst>
                                          <p:attrName>r</p:attrName>
                                        </p:attrNameLst>
                                      </p:cBhvr>
                                    </p:animRot>
                                  </p:childTnLst>
                                </p:cTn>
                              </p:par>
                              <p:par>
                                <p:cTn id="53" presetID="34" presetClass="emph" presetSubtype="0" fill="hold" nodeType="withEffect">
                                  <p:stCondLst>
                                    <p:cond delay="0"/>
                                  </p:stCondLst>
                                  <p:iterate type="lt">
                                    <p:tmPct val="10000"/>
                                  </p:iterate>
                                  <p:childTnLst>
                                    <p:animMotion origin="layout" path="M 4.16667E-6 1.48148E-6 L 4.16667E-6 -0.07222 " pathEditMode="relative" rAng="0" ptsTypes="AA">
                                      <p:cBhvr>
                                        <p:cTn id="54" dur="250" accel="50000" decel="50000" autoRev="1" fill="hold">
                                          <p:stCondLst>
                                            <p:cond delay="0"/>
                                          </p:stCondLst>
                                        </p:cTn>
                                        <p:tgtEl>
                                          <p:spTgt spid="3">
                                            <p:txEl>
                                              <p:pRg st="8" end="8"/>
                                            </p:txEl>
                                          </p:spTgt>
                                        </p:tgtEl>
                                        <p:attrNameLst>
                                          <p:attrName>ppt_x</p:attrName>
                                          <p:attrName>ppt_y</p:attrName>
                                        </p:attrNameLst>
                                      </p:cBhvr>
                                      <p:rCtr x="0" y="-3611"/>
                                    </p:animMotion>
                                    <p:animRot by="1500000">
                                      <p:cBhvr>
                                        <p:cTn id="55" dur="125" fill="hold">
                                          <p:stCondLst>
                                            <p:cond delay="0"/>
                                          </p:stCondLst>
                                        </p:cTn>
                                        <p:tgtEl>
                                          <p:spTgt spid="3">
                                            <p:txEl>
                                              <p:pRg st="8" end="8"/>
                                            </p:txEl>
                                          </p:spTgt>
                                        </p:tgtEl>
                                        <p:attrNameLst>
                                          <p:attrName>r</p:attrName>
                                        </p:attrNameLst>
                                      </p:cBhvr>
                                    </p:animRot>
                                    <p:animRot by="-1500000">
                                      <p:cBhvr>
                                        <p:cTn id="56" dur="125" fill="hold">
                                          <p:stCondLst>
                                            <p:cond delay="125"/>
                                          </p:stCondLst>
                                        </p:cTn>
                                        <p:tgtEl>
                                          <p:spTgt spid="3">
                                            <p:txEl>
                                              <p:pRg st="8" end="8"/>
                                            </p:txEl>
                                          </p:spTgt>
                                        </p:tgtEl>
                                        <p:attrNameLst>
                                          <p:attrName>r</p:attrName>
                                        </p:attrNameLst>
                                      </p:cBhvr>
                                    </p:animRot>
                                    <p:animRot by="-1500000">
                                      <p:cBhvr>
                                        <p:cTn id="57" dur="125" fill="hold">
                                          <p:stCondLst>
                                            <p:cond delay="250"/>
                                          </p:stCondLst>
                                        </p:cTn>
                                        <p:tgtEl>
                                          <p:spTgt spid="3">
                                            <p:txEl>
                                              <p:pRg st="8" end="8"/>
                                            </p:txEl>
                                          </p:spTgt>
                                        </p:tgtEl>
                                        <p:attrNameLst>
                                          <p:attrName>r</p:attrName>
                                        </p:attrNameLst>
                                      </p:cBhvr>
                                    </p:animRot>
                                    <p:animRot by="1500000">
                                      <p:cBhvr>
                                        <p:cTn id="58" dur="125" fill="hold">
                                          <p:stCondLst>
                                            <p:cond delay="375"/>
                                          </p:stCondLst>
                                        </p:cTn>
                                        <p:tgtEl>
                                          <p:spTgt spid="3">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4700" y="321972"/>
            <a:ext cx="6542466" cy="1481070"/>
          </a:xfrm>
        </p:spPr>
        <p:txBody>
          <a:bodyPr>
            <a:normAutofit fontScale="90000"/>
          </a:bodyPr>
          <a:lstStyle/>
          <a:p>
            <a:pPr algn="ctr"/>
            <a:r>
              <a:rPr lang="ru-RU" b="1" dirty="0" smtClean="0">
                <a:solidFill>
                  <a:schemeClr val="bg1">
                    <a:lumMod val="75000"/>
                    <a:lumOff val="25000"/>
                  </a:schemeClr>
                </a:solidFill>
              </a:rPr>
              <a:t/>
            </a:r>
            <a:br>
              <a:rPr lang="ru-RU" b="1" dirty="0" smtClean="0">
                <a:solidFill>
                  <a:schemeClr val="bg1">
                    <a:lumMod val="75000"/>
                    <a:lumOff val="25000"/>
                  </a:schemeClr>
                </a:solidFill>
              </a:rPr>
            </a:br>
            <a:r>
              <a:rPr lang="ru-RU" sz="4900" b="1" dirty="0" smtClean="0">
                <a:solidFill>
                  <a:schemeClr val="bg1">
                    <a:lumMod val="75000"/>
                    <a:lumOff val="25000"/>
                  </a:schemeClr>
                </a:solidFill>
              </a:rPr>
              <a:t>Ожидаемые результаты</a:t>
            </a:r>
            <a:r>
              <a:rPr lang="ru-RU" sz="4900" dirty="0">
                <a:solidFill>
                  <a:schemeClr val="bg1">
                    <a:lumMod val="75000"/>
                    <a:lumOff val="25000"/>
                  </a:schemeClr>
                </a:solidFill>
              </a:rPr>
              <a:t/>
            </a:r>
            <a:br>
              <a:rPr lang="ru-RU" sz="4900" dirty="0">
                <a:solidFill>
                  <a:schemeClr val="bg1">
                    <a:lumMod val="75000"/>
                    <a:lumOff val="25000"/>
                  </a:schemeClr>
                </a:solidFill>
              </a:rPr>
            </a:br>
            <a:endParaRPr lang="ru-RU" sz="4900" dirty="0">
              <a:solidFill>
                <a:schemeClr val="bg1">
                  <a:lumMod val="75000"/>
                  <a:lumOff val="25000"/>
                </a:schemeClr>
              </a:solidFill>
            </a:endParaRPr>
          </a:p>
        </p:txBody>
      </p:sp>
      <p:sp>
        <p:nvSpPr>
          <p:cNvPr id="3" name="Объект 2"/>
          <p:cNvSpPr>
            <a:spLocks noGrp="1"/>
          </p:cNvSpPr>
          <p:nvPr>
            <p:ph idx="1"/>
          </p:nvPr>
        </p:nvSpPr>
        <p:spPr>
          <a:xfrm>
            <a:off x="1" y="1931831"/>
            <a:ext cx="8190962" cy="4713667"/>
          </a:xfrm>
        </p:spPr>
        <p:txBody>
          <a:bodyPr>
            <a:noAutofit/>
          </a:bodyPr>
          <a:lstStyle/>
          <a:p>
            <a:pPr>
              <a:buFont typeface="Wingdings" panose="05000000000000000000" pitchFamily="2" charset="2"/>
              <a:buChar char="v"/>
            </a:pPr>
            <a:r>
              <a:rPr lang="ru-RU" sz="2400" dirty="0" smtClean="0">
                <a:solidFill>
                  <a:schemeClr val="accent2">
                    <a:lumMod val="60000"/>
                    <a:lumOff val="40000"/>
                  </a:schemeClr>
                </a:solidFill>
              </a:rPr>
              <a:t>Воспитанники </a:t>
            </a:r>
            <a:r>
              <a:rPr lang="ru-RU" sz="2400" dirty="0">
                <a:solidFill>
                  <a:schemeClr val="accent2">
                    <a:lumMod val="60000"/>
                    <a:lumOff val="40000"/>
                  </a:schemeClr>
                </a:solidFill>
              </a:rPr>
              <a:t>познакомятся с историей возникновения театра и различными видами театра.</a:t>
            </a:r>
          </a:p>
          <a:p>
            <a:pPr>
              <a:buFont typeface="Wingdings" panose="05000000000000000000" pitchFamily="2" charset="2"/>
              <a:buChar char="v"/>
            </a:pPr>
            <a:r>
              <a:rPr lang="ru-RU" sz="2400" dirty="0" smtClean="0">
                <a:solidFill>
                  <a:schemeClr val="accent2">
                    <a:lumMod val="60000"/>
                    <a:lumOff val="40000"/>
                  </a:schemeClr>
                </a:solidFill>
              </a:rPr>
              <a:t>Познакомятся </a:t>
            </a:r>
            <a:r>
              <a:rPr lang="ru-RU" sz="2400" dirty="0">
                <a:solidFill>
                  <a:schemeClr val="accent2">
                    <a:lumMod val="60000"/>
                    <a:lumOff val="40000"/>
                  </a:schemeClr>
                </a:solidFill>
              </a:rPr>
              <a:t>с культурой поведения в театре.</a:t>
            </a:r>
          </a:p>
          <a:p>
            <a:pPr>
              <a:buFont typeface="Wingdings" panose="05000000000000000000" pitchFamily="2" charset="2"/>
              <a:buChar char="v"/>
            </a:pPr>
            <a:r>
              <a:rPr lang="ru-RU" sz="2400" dirty="0" smtClean="0">
                <a:solidFill>
                  <a:schemeClr val="accent2">
                    <a:lumMod val="60000"/>
                    <a:lumOff val="40000"/>
                  </a:schemeClr>
                </a:solidFill>
              </a:rPr>
              <a:t>Повышение </a:t>
            </a:r>
            <a:r>
              <a:rPr lang="ru-RU" sz="2400" dirty="0">
                <a:solidFill>
                  <a:schemeClr val="accent2">
                    <a:lumMod val="60000"/>
                    <a:lumOff val="40000"/>
                  </a:schemeClr>
                </a:solidFill>
              </a:rPr>
              <a:t>уровня речевого, художественно-эстетического. Развитие творческих способностей детей дошкольного возраста средствами театрального искусства, интереса к </a:t>
            </a:r>
            <a:r>
              <a:rPr lang="ru-RU" sz="2400" dirty="0" smtClean="0">
                <a:solidFill>
                  <a:schemeClr val="accent2">
                    <a:lumMod val="60000"/>
                    <a:lumOff val="40000"/>
                  </a:schemeClr>
                </a:solidFill>
              </a:rPr>
              <a:t>театрализованной </a:t>
            </a:r>
            <a:r>
              <a:rPr lang="ru-RU" sz="2400" dirty="0">
                <a:solidFill>
                  <a:schemeClr val="accent2">
                    <a:lumMod val="60000"/>
                    <a:lumOff val="40000"/>
                  </a:schemeClr>
                </a:solidFill>
              </a:rPr>
              <a:t>деятельности.</a:t>
            </a:r>
          </a:p>
          <a:p>
            <a:pPr>
              <a:buFont typeface="Wingdings" panose="05000000000000000000" pitchFamily="2" charset="2"/>
              <a:buChar char="v"/>
            </a:pPr>
            <a:r>
              <a:rPr lang="ru-RU" sz="2400" dirty="0" smtClean="0">
                <a:solidFill>
                  <a:schemeClr val="accent2">
                    <a:lumMod val="60000"/>
                    <a:lumOff val="40000"/>
                  </a:schemeClr>
                </a:solidFill>
              </a:rPr>
              <a:t>Пополнение </a:t>
            </a:r>
            <a:r>
              <a:rPr lang="ru-RU" sz="2400" dirty="0">
                <a:solidFill>
                  <a:schemeClr val="accent2">
                    <a:lumMod val="60000"/>
                    <a:lumOff val="40000"/>
                  </a:schemeClr>
                </a:solidFill>
              </a:rPr>
              <a:t>развивающей предметно – </a:t>
            </a:r>
            <a:r>
              <a:rPr lang="ru-RU" sz="2400" dirty="0" smtClean="0">
                <a:solidFill>
                  <a:schemeClr val="accent2">
                    <a:lumMod val="60000"/>
                    <a:lumOff val="40000"/>
                  </a:schemeClr>
                </a:solidFill>
              </a:rPr>
              <a:t>пространственной </a:t>
            </a:r>
            <a:r>
              <a:rPr lang="ru-RU" sz="2400" dirty="0">
                <a:solidFill>
                  <a:schemeClr val="accent2">
                    <a:lumMod val="60000"/>
                    <a:lumOff val="40000"/>
                  </a:schemeClr>
                </a:solidFill>
              </a:rPr>
              <a:t>среды.</a:t>
            </a:r>
          </a:p>
          <a:p>
            <a:pPr>
              <a:buFont typeface="Wingdings" panose="05000000000000000000" pitchFamily="2" charset="2"/>
              <a:buChar char="v"/>
            </a:pPr>
            <a:r>
              <a:rPr lang="ru-RU" sz="2400" dirty="0" smtClean="0">
                <a:solidFill>
                  <a:schemeClr val="accent2">
                    <a:lumMod val="60000"/>
                    <a:lumOff val="40000"/>
                  </a:schemeClr>
                </a:solidFill>
              </a:rPr>
              <a:t>Повышение </a:t>
            </a:r>
            <a:r>
              <a:rPr lang="ru-RU" sz="2400" dirty="0">
                <a:solidFill>
                  <a:schemeClr val="accent2">
                    <a:lumMod val="60000"/>
                    <a:lumOff val="40000"/>
                  </a:schemeClr>
                </a:solidFill>
              </a:rPr>
              <a:t>активности родителей в </a:t>
            </a:r>
            <a:r>
              <a:rPr lang="ru-RU" sz="2400" dirty="0" smtClean="0">
                <a:solidFill>
                  <a:schemeClr val="accent2">
                    <a:lumMod val="60000"/>
                    <a:lumOff val="40000"/>
                  </a:schemeClr>
                </a:solidFill>
              </a:rPr>
              <a:t>образовательном </a:t>
            </a:r>
            <a:r>
              <a:rPr lang="ru-RU" sz="2400" dirty="0">
                <a:solidFill>
                  <a:schemeClr val="accent2">
                    <a:lumMod val="60000"/>
                    <a:lumOff val="40000"/>
                  </a:schemeClr>
                </a:solidFill>
              </a:rPr>
              <a:t>процессе ДОУ.</a:t>
            </a:r>
          </a:p>
          <a:p>
            <a:pPr marL="0" indent="0">
              <a:buNone/>
            </a:pPr>
            <a:r>
              <a:rPr lang="ru-RU" sz="2400" dirty="0"/>
              <a:t> </a:t>
            </a:r>
            <a:endParaRPr lang="ru-RU" sz="3200" dirty="0"/>
          </a:p>
        </p:txBody>
      </p:sp>
      <p:pic>
        <p:nvPicPr>
          <p:cNvPr id="3082" name="Picture 10" descr="https://uprostim.com/wp-content/uploads/2021/05/image049-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97780" y="1506828"/>
            <a:ext cx="4494727" cy="5454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70090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546" y="798490"/>
            <a:ext cx="11874322" cy="798490"/>
          </a:xfrm>
        </p:spPr>
        <p:txBody>
          <a:bodyPr>
            <a:normAutofit fontScale="90000"/>
          </a:bodyPr>
          <a:lstStyle/>
          <a:p>
            <a:pPr algn="ctr"/>
            <a:r>
              <a:rPr lang="ru-RU" b="1" dirty="0">
                <a:solidFill>
                  <a:schemeClr val="bg1">
                    <a:lumMod val="75000"/>
                    <a:lumOff val="25000"/>
                  </a:schemeClr>
                </a:solidFill>
              </a:rPr>
              <a:t>Этапы реализации проекта</a:t>
            </a:r>
            <a:r>
              <a:rPr lang="ru-RU" dirty="0">
                <a:solidFill>
                  <a:schemeClr val="bg1">
                    <a:lumMod val="75000"/>
                    <a:lumOff val="25000"/>
                  </a:schemeClr>
                </a:solidFill>
              </a:rPr>
              <a:t/>
            </a:r>
            <a:br>
              <a:rPr lang="ru-RU" dirty="0">
                <a:solidFill>
                  <a:schemeClr val="bg1">
                    <a:lumMod val="75000"/>
                    <a:lumOff val="25000"/>
                  </a:schemeClr>
                </a:solidFill>
              </a:rPr>
            </a:br>
            <a:r>
              <a:rPr lang="ru-RU" b="1" dirty="0">
                <a:solidFill>
                  <a:schemeClr val="bg1">
                    <a:lumMod val="75000"/>
                    <a:lumOff val="25000"/>
                  </a:schemeClr>
                </a:solidFill>
              </a:rPr>
              <a:t>«</a:t>
            </a:r>
            <a:r>
              <a:rPr lang="ru-RU" b="1" dirty="0" smtClean="0">
                <a:solidFill>
                  <a:schemeClr val="bg1">
                    <a:lumMod val="75000"/>
                    <a:lumOff val="25000"/>
                  </a:schemeClr>
                </a:solidFill>
              </a:rPr>
              <a:t>Театральный </a:t>
            </a:r>
            <a:r>
              <a:rPr lang="ru-RU" b="1" dirty="0">
                <a:solidFill>
                  <a:schemeClr val="bg1">
                    <a:lumMod val="75000"/>
                    <a:lumOff val="25000"/>
                  </a:schemeClr>
                </a:solidFill>
              </a:rPr>
              <a:t>калейдоскоп »</a:t>
            </a:r>
            <a:r>
              <a:rPr lang="ru-RU" dirty="0">
                <a:solidFill>
                  <a:schemeClr val="bg1">
                    <a:lumMod val="75000"/>
                    <a:lumOff val="25000"/>
                  </a:schemeClr>
                </a:solidFill>
              </a:rPr>
              <a:t/>
            </a:r>
            <a:br>
              <a:rPr lang="ru-RU" dirty="0">
                <a:solidFill>
                  <a:schemeClr val="bg1">
                    <a:lumMod val="75000"/>
                    <a:lumOff val="25000"/>
                  </a:schemeClr>
                </a:solidFill>
              </a:rPr>
            </a:br>
            <a:endParaRPr lang="ru-RU" dirty="0">
              <a:solidFill>
                <a:schemeClr val="bg1">
                  <a:lumMod val="75000"/>
                  <a:lumOff val="25000"/>
                </a:schemeClr>
              </a:solidFill>
            </a:endParaRPr>
          </a:p>
        </p:txBody>
      </p:sp>
      <p:sp>
        <p:nvSpPr>
          <p:cNvPr id="3" name="Объект 2"/>
          <p:cNvSpPr>
            <a:spLocks noGrp="1"/>
          </p:cNvSpPr>
          <p:nvPr>
            <p:ph idx="1"/>
          </p:nvPr>
        </p:nvSpPr>
        <p:spPr>
          <a:xfrm>
            <a:off x="5473521" y="2215165"/>
            <a:ext cx="6297769" cy="3812147"/>
          </a:xfrm>
        </p:spPr>
        <p:txBody>
          <a:bodyPr>
            <a:noAutofit/>
          </a:bodyPr>
          <a:lstStyle/>
          <a:p>
            <a:pPr marL="0" indent="0" algn="r">
              <a:buNone/>
            </a:pPr>
            <a:r>
              <a:rPr lang="ru-RU" sz="2800" i="1" dirty="0">
                <a:solidFill>
                  <a:srgbClr val="92D050"/>
                </a:solidFill>
              </a:rPr>
              <a:t>«Вы никогда не думали, как было бы хорошо </a:t>
            </a:r>
            <a:r>
              <a:rPr lang="ru-RU" sz="2800" i="1" dirty="0" smtClean="0">
                <a:solidFill>
                  <a:srgbClr val="92D050"/>
                </a:solidFill>
              </a:rPr>
              <a:t>начать </a:t>
            </a:r>
            <a:r>
              <a:rPr lang="ru-RU" sz="2800" i="1" dirty="0">
                <a:solidFill>
                  <a:srgbClr val="92D050"/>
                </a:solidFill>
              </a:rPr>
              <a:t>создание театра с детского возраста? Ведь инстинкт игры с </a:t>
            </a:r>
            <a:r>
              <a:rPr lang="ru-RU" sz="2800" i="1" dirty="0" smtClean="0">
                <a:solidFill>
                  <a:srgbClr val="92D050"/>
                </a:solidFill>
              </a:rPr>
              <a:t>перевоплощением </a:t>
            </a:r>
            <a:r>
              <a:rPr lang="ru-RU" sz="2800" i="1" dirty="0">
                <a:solidFill>
                  <a:srgbClr val="92D050"/>
                </a:solidFill>
              </a:rPr>
              <a:t>есть у каждого ребёнка. Эта страсть перевоплощаться у многих детей звучит </a:t>
            </a:r>
            <a:r>
              <a:rPr lang="ru-RU" sz="2800" i="1" dirty="0" smtClean="0">
                <a:solidFill>
                  <a:srgbClr val="92D050"/>
                </a:solidFill>
              </a:rPr>
              <a:t>ярко, талантливо, вызывает </a:t>
            </a:r>
            <a:r>
              <a:rPr lang="ru-RU" sz="2800" i="1" dirty="0">
                <a:solidFill>
                  <a:srgbClr val="92D050"/>
                </a:solidFill>
              </a:rPr>
              <a:t>подчас недоумение у нас, профессиональных артистов».</a:t>
            </a:r>
            <a:r>
              <a:rPr lang="ru-RU" sz="2800" dirty="0">
                <a:solidFill>
                  <a:srgbClr val="92D050"/>
                </a:solidFill>
              </a:rPr>
              <a:t/>
            </a:r>
            <a:br>
              <a:rPr lang="ru-RU" sz="2800" dirty="0">
                <a:solidFill>
                  <a:srgbClr val="92D050"/>
                </a:solidFill>
              </a:rPr>
            </a:br>
            <a:r>
              <a:rPr lang="ru-RU" sz="2800" dirty="0">
                <a:solidFill>
                  <a:srgbClr val="92D050"/>
                </a:solidFill>
              </a:rPr>
              <a:t/>
            </a:r>
            <a:br>
              <a:rPr lang="ru-RU" sz="2800" dirty="0">
                <a:solidFill>
                  <a:srgbClr val="92D050"/>
                </a:solidFill>
              </a:rPr>
            </a:br>
            <a:r>
              <a:rPr lang="ru-RU" sz="2800" i="1" dirty="0" err="1">
                <a:solidFill>
                  <a:srgbClr val="92D050"/>
                </a:solidFill>
              </a:rPr>
              <a:t>К.С.Станиславский</a:t>
            </a:r>
            <a:r>
              <a:rPr lang="ru-RU" sz="2800" i="1" dirty="0">
                <a:solidFill>
                  <a:srgbClr val="92D050"/>
                </a:solidFill>
              </a:rPr>
              <a:t>.</a:t>
            </a:r>
            <a:r>
              <a:rPr lang="ru-RU" sz="2800" dirty="0">
                <a:solidFill>
                  <a:srgbClr val="92D050"/>
                </a:solidFill>
              </a:rPr>
              <a:t/>
            </a:r>
            <a:br>
              <a:rPr lang="ru-RU" sz="2800" dirty="0">
                <a:solidFill>
                  <a:srgbClr val="92D050"/>
                </a:solidFill>
              </a:rPr>
            </a:br>
            <a:endParaRPr lang="ru-RU" sz="2800" dirty="0">
              <a:solidFill>
                <a:srgbClr val="92D050"/>
              </a:solidFill>
            </a:endParaRPr>
          </a:p>
        </p:txBody>
      </p:sp>
      <p:pic>
        <p:nvPicPr>
          <p:cNvPr id="1026" name="Picture 2" descr="https://sun9-31.userapi.com/impf/c858132/v858132717/ec687/UCVuxFuWqnA.jpg?size=604x604&amp;quality=96&amp;sign=5565dcbc31da71ebeb2863c6715ed02e&amp;type=alb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062" y="2063195"/>
            <a:ext cx="4594001" cy="4594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1838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0456" y="284176"/>
            <a:ext cx="10716543" cy="1508760"/>
          </a:xfrm>
        </p:spPr>
        <p:txBody>
          <a:bodyPr/>
          <a:lstStyle/>
          <a:p>
            <a:r>
              <a:rPr lang="ru-RU" b="1" dirty="0">
                <a:solidFill>
                  <a:schemeClr val="bg1">
                    <a:lumMod val="75000"/>
                    <a:lumOff val="25000"/>
                  </a:schemeClr>
                </a:solidFill>
              </a:rPr>
              <a:t>I этап - подготовительный</a:t>
            </a:r>
            <a:endParaRPr lang="ru-RU" dirty="0">
              <a:solidFill>
                <a:schemeClr val="bg1">
                  <a:lumMod val="75000"/>
                  <a:lumOff val="25000"/>
                </a:schemeClr>
              </a:solidFill>
            </a:endParaRPr>
          </a:p>
        </p:txBody>
      </p:sp>
      <p:sp>
        <p:nvSpPr>
          <p:cNvPr id="12" name="Объект 11"/>
          <p:cNvSpPr>
            <a:spLocks noGrp="1"/>
          </p:cNvSpPr>
          <p:nvPr>
            <p:ph idx="1"/>
          </p:nvPr>
        </p:nvSpPr>
        <p:spPr>
          <a:xfrm>
            <a:off x="270456" y="1584101"/>
            <a:ext cx="11732654" cy="5074275"/>
          </a:xfrm>
        </p:spPr>
        <p:txBody>
          <a:bodyPr>
            <a:normAutofit fontScale="92500" lnSpcReduction="10000"/>
          </a:bodyPr>
          <a:lstStyle/>
          <a:p>
            <a:pPr marL="0" indent="0">
              <a:buNone/>
            </a:pPr>
            <a:r>
              <a:rPr lang="ru-RU" sz="2800" b="1" dirty="0" smtClean="0">
                <a:solidFill>
                  <a:srgbClr val="92D050"/>
                </a:solidFill>
              </a:rPr>
              <a:t> </a:t>
            </a:r>
            <a:endParaRPr lang="ru-RU" sz="2800" b="1" dirty="0">
              <a:solidFill>
                <a:srgbClr val="92D050"/>
              </a:solidFill>
            </a:endParaRPr>
          </a:p>
          <a:p>
            <a:pPr marL="0" indent="0">
              <a:buNone/>
            </a:pPr>
            <a:r>
              <a:rPr lang="ru-RU" sz="3000" b="1" i="1" dirty="0">
                <a:solidFill>
                  <a:srgbClr val="92D050"/>
                </a:solidFill>
              </a:rPr>
              <a:t>Проблемная ситуация – метод 3-х вопросов.</a:t>
            </a:r>
          </a:p>
          <a:p>
            <a:pPr>
              <a:buFont typeface="Wingdings" panose="05000000000000000000" pitchFamily="2" charset="2"/>
              <a:buChar char="v"/>
            </a:pPr>
            <a:r>
              <a:rPr lang="ru-RU" sz="2600" b="1" dirty="0" smtClean="0">
                <a:solidFill>
                  <a:srgbClr val="92D050"/>
                </a:solidFill>
              </a:rPr>
              <a:t>Что </a:t>
            </a:r>
            <a:r>
              <a:rPr lang="ru-RU" sz="2600" b="1" dirty="0">
                <a:solidFill>
                  <a:srgbClr val="92D050"/>
                </a:solidFill>
              </a:rPr>
              <a:t>мы знаем о </a:t>
            </a:r>
            <a:r>
              <a:rPr lang="ru-RU" sz="2600" b="1" dirty="0" smtClean="0">
                <a:solidFill>
                  <a:srgbClr val="92D050"/>
                </a:solidFill>
              </a:rPr>
              <a:t>театре?</a:t>
            </a:r>
            <a:endParaRPr lang="ru-RU" sz="2600" dirty="0">
              <a:solidFill>
                <a:srgbClr val="92D050"/>
              </a:solidFill>
            </a:endParaRPr>
          </a:p>
          <a:p>
            <a:pPr marL="0" indent="0">
              <a:buNone/>
            </a:pPr>
            <a:r>
              <a:rPr lang="ru-RU" sz="2600" dirty="0" smtClean="0">
                <a:solidFill>
                  <a:srgbClr val="92D050"/>
                </a:solidFill>
              </a:rPr>
              <a:t>Виды </a:t>
            </a:r>
            <a:r>
              <a:rPr lang="ru-RU" sz="2600" dirty="0">
                <a:solidFill>
                  <a:srgbClr val="92D050"/>
                </a:solidFill>
              </a:rPr>
              <a:t>театров, их деятельность, направления?</a:t>
            </a:r>
          </a:p>
          <a:p>
            <a:pPr>
              <a:buFont typeface="Wingdings" panose="05000000000000000000" pitchFamily="2" charset="2"/>
              <a:buChar char="v"/>
            </a:pPr>
            <a:r>
              <a:rPr lang="ru-RU" sz="2600" b="1" dirty="0">
                <a:solidFill>
                  <a:srgbClr val="92D050"/>
                </a:solidFill>
              </a:rPr>
              <a:t>Что мы </a:t>
            </a:r>
            <a:r>
              <a:rPr lang="ru-RU" sz="2600" b="1" dirty="0" smtClean="0">
                <a:solidFill>
                  <a:srgbClr val="92D050"/>
                </a:solidFill>
              </a:rPr>
              <a:t>хотим?</a:t>
            </a:r>
            <a:endParaRPr lang="ru-RU" sz="2600" dirty="0">
              <a:solidFill>
                <a:srgbClr val="92D050"/>
              </a:solidFill>
            </a:endParaRPr>
          </a:p>
          <a:p>
            <a:pPr marL="0" indent="0">
              <a:buNone/>
            </a:pPr>
            <a:r>
              <a:rPr lang="ru-RU" sz="2600" dirty="0">
                <a:solidFill>
                  <a:srgbClr val="92D050"/>
                </a:solidFill>
              </a:rPr>
              <a:t> </a:t>
            </a:r>
            <a:r>
              <a:rPr lang="ru-RU" sz="2600" dirty="0" smtClean="0">
                <a:solidFill>
                  <a:srgbClr val="92D050"/>
                </a:solidFill>
              </a:rPr>
              <a:t>Расширить </a:t>
            </a:r>
            <a:r>
              <a:rPr lang="ru-RU" sz="2600" dirty="0">
                <a:solidFill>
                  <a:srgbClr val="92D050"/>
                </a:solidFill>
              </a:rPr>
              <a:t>представления о театральной деятельности.</a:t>
            </a:r>
          </a:p>
          <a:p>
            <a:pPr>
              <a:buFont typeface="Wingdings" panose="05000000000000000000" pitchFamily="2" charset="2"/>
              <a:buChar char="v"/>
            </a:pPr>
            <a:r>
              <a:rPr lang="ru-RU" sz="2600" b="1" dirty="0">
                <a:solidFill>
                  <a:srgbClr val="92D050"/>
                </a:solidFill>
              </a:rPr>
              <a:t>Что для этого необходимо сделать?</a:t>
            </a:r>
            <a:endParaRPr lang="ru-RU" sz="2600" dirty="0">
              <a:solidFill>
                <a:srgbClr val="92D050"/>
              </a:solidFill>
            </a:endParaRPr>
          </a:p>
          <a:p>
            <a:pPr marL="0" indent="0">
              <a:buNone/>
            </a:pPr>
            <a:r>
              <a:rPr lang="ru-RU" sz="2600" dirty="0">
                <a:solidFill>
                  <a:srgbClr val="92D050"/>
                </a:solidFill>
              </a:rPr>
              <a:t>Обратиться за информацией к разным источникам</a:t>
            </a:r>
            <a:r>
              <a:rPr lang="ru-RU" sz="2600" dirty="0" smtClean="0">
                <a:solidFill>
                  <a:srgbClr val="92D050"/>
                </a:solidFill>
              </a:rPr>
              <a:t>.</a:t>
            </a:r>
          </a:p>
          <a:p>
            <a:pPr>
              <a:buFont typeface="Wingdings" panose="05000000000000000000" pitchFamily="2" charset="2"/>
              <a:buChar char="v"/>
            </a:pPr>
            <a:r>
              <a:rPr lang="ru-RU" sz="2600" dirty="0" smtClean="0">
                <a:solidFill>
                  <a:srgbClr val="92D050"/>
                </a:solidFill>
              </a:rPr>
              <a:t>Подбор </a:t>
            </a:r>
            <a:r>
              <a:rPr lang="ru-RU" sz="2600" dirty="0">
                <a:solidFill>
                  <a:srgbClr val="92D050"/>
                </a:solidFill>
              </a:rPr>
              <a:t>методической литературы, игр и пособий, необходимых для работы по проекту.</a:t>
            </a:r>
          </a:p>
          <a:p>
            <a:pPr>
              <a:buFont typeface="Wingdings" panose="05000000000000000000" pitchFamily="2" charset="2"/>
              <a:buChar char="v"/>
            </a:pPr>
            <a:r>
              <a:rPr lang="ru-RU" sz="2600" dirty="0" smtClean="0">
                <a:solidFill>
                  <a:srgbClr val="92D050"/>
                </a:solidFill>
              </a:rPr>
              <a:t>Разработка </a:t>
            </a:r>
            <a:r>
              <a:rPr lang="ru-RU" sz="2600" dirty="0">
                <a:solidFill>
                  <a:srgbClr val="92D050"/>
                </a:solidFill>
              </a:rPr>
              <a:t>паспорта проекта.</a:t>
            </a:r>
          </a:p>
          <a:p>
            <a:pPr marL="0" indent="0">
              <a:buNone/>
            </a:pPr>
            <a:endParaRPr lang="ru-RU" dirty="0"/>
          </a:p>
        </p:txBody>
      </p:sp>
    </p:spTree>
    <p:extLst>
      <p:ext uri="{BB962C8B-B14F-4D97-AF65-F5344CB8AC3E}">
        <p14:creationId xmlns:p14="http://schemas.microsoft.com/office/powerpoint/2010/main" val="40799463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4851" y="284176"/>
            <a:ext cx="10652148" cy="1508760"/>
          </a:xfrm>
        </p:spPr>
        <p:txBody>
          <a:bodyPr/>
          <a:lstStyle/>
          <a:p>
            <a:r>
              <a:rPr lang="ru-RU" b="1" dirty="0">
                <a:solidFill>
                  <a:schemeClr val="bg1">
                    <a:lumMod val="75000"/>
                    <a:lumOff val="25000"/>
                  </a:schemeClr>
                </a:solidFill>
              </a:rPr>
              <a:t>II этап – </a:t>
            </a:r>
            <a:r>
              <a:rPr lang="ru-RU" b="1" dirty="0" smtClean="0">
                <a:solidFill>
                  <a:schemeClr val="bg1">
                    <a:lumMod val="75000"/>
                    <a:lumOff val="25000"/>
                  </a:schemeClr>
                </a:solidFill>
              </a:rPr>
              <a:t>основной</a:t>
            </a:r>
            <a:br>
              <a:rPr lang="ru-RU" b="1" dirty="0" smtClean="0">
                <a:solidFill>
                  <a:schemeClr val="bg1">
                    <a:lumMod val="75000"/>
                    <a:lumOff val="25000"/>
                  </a:schemeClr>
                </a:solidFill>
              </a:rPr>
            </a:br>
            <a:r>
              <a:rPr lang="ru-RU" b="1" dirty="0" smtClean="0">
                <a:solidFill>
                  <a:schemeClr val="bg1">
                    <a:lumMod val="75000"/>
                    <a:lumOff val="25000"/>
                  </a:schemeClr>
                </a:solidFill>
              </a:rPr>
              <a:t>неделя</a:t>
            </a:r>
            <a:endParaRPr lang="ru-RU" dirty="0">
              <a:solidFill>
                <a:schemeClr val="bg1">
                  <a:lumMod val="75000"/>
                  <a:lumOff val="25000"/>
                </a:schemeClr>
              </a:solidFill>
            </a:endParaRPr>
          </a:p>
        </p:txBody>
      </p:sp>
      <p:sp>
        <p:nvSpPr>
          <p:cNvPr id="3" name="Объект 2"/>
          <p:cNvSpPr>
            <a:spLocks noGrp="1"/>
          </p:cNvSpPr>
          <p:nvPr>
            <p:ph idx="1"/>
          </p:nvPr>
        </p:nvSpPr>
        <p:spPr>
          <a:xfrm>
            <a:off x="309623" y="1983346"/>
            <a:ext cx="10109916" cy="4752304"/>
          </a:xfrm>
        </p:spPr>
        <p:txBody>
          <a:bodyPr>
            <a:normAutofit/>
          </a:bodyPr>
          <a:lstStyle/>
          <a:p>
            <a:pPr>
              <a:buFont typeface="Wingdings" panose="05000000000000000000" pitchFamily="2" charset="2"/>
              <a:buChar char="v"/>
            </a:pPr>
            <a:r>
              <a:rPr lang="ru-RU" sz="2400" dirty="0">
                <a:solidFill>
                  <a:srgbClr val="92D050"/>
                </a:solidFill>
              </a:rPr>
              <a:t>Беседа «Что такое театр?»</a:t>
            </a:r>
          </a:p>
          <a:p>
            <a:pPr>
              <a:buFont typeface="Wingdings" panose="05000000000000000000" pitchFamily="2" charset="2"/>
              <a:buChar char="v"/>
            </a:pPr>
            <a:r>
              <a:rPr lang="ru-RU" sz="2400" dirty="0" smtClean="0">
                <a:solidFill>
                  <a:srgbClr val="92D050"/>
                </a:solidFill>
              </a:rPr>
              <a:t>Просмотр </a:t>
            </a:r>
            <a:r>
              <a:rPr lang="ru-RU" sz="2400" dirty="0">
                <a:solidFill>
                  <a:srgbClr val="92D050"/>
                </a:solidFill>
              </a:rPr>
              <a:t>презентации «Театр бывает разный» (Виды театра музыкальный, драматический, кукольный, театр зверей, оперный).</a:t>
            </a:r>
          </a:p>
          <a:p>
            <a:pPr>
              <a:buFont typeface="Wingdings" panose="05000000000000000000" pitchFamily="2" charset="2"/>
              <a:buChar char="v"/>
            </a:pPr>
            <a:r>
              <a:rPr lang="ru-RU" sz="2400" dirty="0" smtClean="0">
                <a:solidFill>
                  <a:srgbClr val="92D050"/>
                </a:solidFill>
              </a:rPr>
              <a:t>Рассматривание </a:t>
            </a:r>
            <a:r>
              <a:rPr lang="ru-RU" sz="2400" dirty="0">
                <a:solidFill>
                  <a:srgbClr val="92D050"/>
                </a:solidFill>
              </a:rPr>
              <a:t>картин, фотографий по теме.</a:t>
            </a:r>
          </a:p>
          <a:p>
            <a:pPr>
              <a:buFont typeface="Wingdings" panose="05000000000000000000" pitchFamily="2" charset="2"/>
              <a:buChar char="v"/>
            </a:pPr>
            <a:r>
              <a:rPr lang="ru-RU" sz="2400" dirty="0" smtClean="0">
                <a:solidFill>
                  <a:srgbClr val="92D050"/>
                </a:solidFill>
              </a:rPr>
              <a:t>Театрализованная </a:t>
            </a:r>
            <a:r>
              <a:rPr lang="ru-RU" sz="2400" dirty="0">
                <a:solidFill>
                  <a:srgbClr val="92D050"/>
                </a:solidFill>
              </a:rPr>
              <a:t>игра «В детском мире»</a:t>
            </a:r>
          </a:p>
          <a:p>
            <a:pPr>
              <a:buFont typeface="Wingdings" panose="05000000000000000000" pitchFamily="2" charset="2"/>
              <a:buChar char="v"/>
            </a:pPr>
            <a:r>
              <a:rPr lang="ru-RU" sz="2400" dirty="0" smtClean="0">
                <a:solidFill>
                  <a:srgbClr val="92D050"/>
                </a:solidFill>
              </a:rPr>
              <a:t> Дидактическая </a:t>
            </a:r>
            <a:r>
              <a:rPr lang="ru-RU" sz="2400" dirty="0">
                <a:solidFill>
                  <a:srgbClr val="92D050"/>
                </a:solidFill>
              </a:rPr>
              <a:t>Игра «Играем в театр»</a:t>
            </a:r>
          </a:p>
          <a:p>
            <a:pPr>
              <a:buFont typeface="Wingdings" panose="05000000000000000000" pitchFamily="2" charset="2"/>
              <a:buChar char="v"/>
            </a:pPr>
            <a:r>
              <a:rPr lang="ru-RU" sz="2400" dirty="0" smtClean="0">
                <a:solidFill>
                  <a:srgbClr val="92D050"/>
                </a:solidFill>
              </a:rPr>
              <a:t>Дидактическая </a:t>
            </a:r>
            <a:r>
              <a:rPr lang="ru-RU" sz="2400" dirty="0">
                <a:solidFill>
                  <a:srgbClr val="92D050"/>
                </a:solidFill>
              </a:rPr>
              <a:t>Игра «Угадай сказочного героя»</a:t>
            </a:r>
          </a:p>
          <a:p>
            <a:pPr>
              <a:buFont typeface="Wingdings" panose="05000000000000000000" pitchFamily="2" charset="2"/>
              <a:buChar char="v"/>
            </a:pPr>
            <a:r>
              <a:rPr lang="ru-RU" sz="2400" dirty="0" smtClean="0">
                <a:solidFill>
                  <a:srgbClr val="92D050"/>
                </a:solidFill>
              </a:rPr>
              <a:t>Чтение </a:t>
            </a:r>
            <a:r>
              <a:rPr lang="ru-RU" sz="2400" dirty="0">
                <a:solidFill>
                  <a:srgbClr val="92D050"/>
                </a:solidFill>
              </a:rPr>
              <a:t>«</a:t>
            </a:r>
            <a:r>
              <a:rPr lang="ru-RU" sz="2400" dirty="0" err="1">
                <a:solidFill>
                  <a:srgbClr val="92D050"/>
                </a:solidFill>
              </a:rPr>
              <a:t>Заюшкина</a:t>
            </a:r>
            <a:r>
              <a:rPr lang="ru-RU" sz="2400" dirty="0">
                <a:solidFill>
                  <a:srgbClr val="92D050"/>
                </a:solidFill>
              </a:rPr>
              <a:t> избушка»</a:t>
            </a:r>
          </a:p>
          <a:p>
            <a:pPr>
              <a:buFont typeface="Wingdings" panose="05000000000000000000" pitchFamily="2" charset="2"/>
              <a:buChar char="v"/>
            </a:pPr>
            <a:r>
              <a:rPr lang="ru-RU" sz="2400" dirty="0" smtClean="0">
                <a:solidFill>
                  <a:srgbClr val="92D050"/>
                </a:solidFill>
              </a:rPr>
              <a:t>Просмотр </a:t>
            </a:r>
            <a:r>
              <a:rPr lang="ru-RU" sz="2400" dirty="0">
                <a:solidFill>
                  <a:srgbClr val="92D050"/>
                </a:solidFill>
              </a:rPr>
              <a:t>отрывков из музыкальных фильмов </a:t>
            </a:r>
            <a:r>
              <a:rPr lang="ru-RU" sz="2400" dirty="0" err="1">
                <a:solidFill>
                  <a:srgbClr val="92D050"/>
                </a:solidFill>
              </a:rPr>
              <a:t>балет"Щелкунчик</a:t>
            </a:r>
            <a:r>
              <a:rPr lang="ru-RU" sz="2400" dirty="0">
                <a:solidFill>
                  <a:srgbClr val="92D050"/>
                </a:solidFill>
              </a:rPr>
              <a:t>", </a:t>
            </a:r>
            <a:r>
              <a:rPr lang="ru-RU" sz="2400" dirty="0" err="1">
                <a:solidFill>
                  <a:srgbClr val="92D050"/>
                </a:solidFill>
              </a:rPr>
              <a:t>опера"Снегурочка</a:t>
            </a:r>
            <a:r>
              <a:rPr lang="ru-RU" sz="2400" dirty="0">
                <a:solidFill>
                  <a:srgbClr val="92D050"/>
                </a:solidFill>
              </a:rPr>
              <a:t>».</a:t>
            </a:r>
          </a:p>
        </p:txBody>
      </p:sp>
      <p:pic>
        <p:nvPicPr>
          <p:cNvPr id="3074" name="Picture 2" descr="https://i.pinimg.com/originals/ec/41/e8/ec41e89e12d2248a8acb4bb3c40fe80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5030" y="284176"/>
            <a:ext cx="3270236" cy="5343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9686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307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360608" y="284176"/>
            <a:ext cx="10626391" cy="1508760"/>
          </a:xfrm>
        </p:spPr>
        <p:txBody>
          <a:bodyPr/>
          <a:lstStyle/>
          <a:p>
            <a:r>
              <a:rPr lang="ru-RU" b="1" dirty="0" smtClean="0">
                <a:solidFill>
                  <a:schemeClr val="bg1">
                    <a:lumMod val="75000"/>
                    <a:lumOff val="25000"/>
                  </a:schemeClr>
                </a:solidFill>
              </a:rPr>
              <a:t>НЕДЕЛЯ</a:t>
            </a:r>
            <a:endParaRPr lang="ru-RU" dirty="0"/>
          </a:p>
        </p:txBody>
      </p:sp>
      <p:sp>
        <p:nvSpPr>
          <p:cNvPr id="6" name="Прямоугольник 5"/>
          <p:cNvSpPr/>
          <p:nvPr/>
        </p:nvSpPr>
        <p:spPr>
          <a:xfrm>
            <a:off x="231820" y="1920382"/>
            <a:ext cx="8912180" cy="4115486"/>
          </a:xfrm>
          <a:prstGeom prst="rect">
            <a:avLst/>
          </a:prstGeom>
        </p:spPr>
        <p:txBody>
          <a:bodyPr wrap="square">
            <a:spAutoFit/>
          </a:bodyPr>
          <a:lstStyle/>
          <a:p>
            <a:pPr marL="342900" indent="-342900" algn="just">
              <a:lnSpc>
                <a:spcPct val="107000"/>
              </a:lnSpc>
              <a:spcAft>
                <a:spcPts val="0"/>
              </a:spcAft>
              <a:buFont typeface="Wingdings" panose="05000000000000000000" pitchFamily="2" charset="2"/>
              <a:buChar char="v"/>
            </a:pPr>
            <a:r>
              <a:rPr lang="ru-RU"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Беседа «Правила поведения в театре»</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Изготовление </a:t>
            </a:r>
            <a:r>
              <a:rPr lang="ru-RU"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масок «Символ года»</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Театрализованная </a:t>
            </a:r>
            <a:r>
              <a:rPr lang="ru-RU"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игра «Самолет»</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Дидактическая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Игра «Театральное лото»</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Упражнение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«Расскажи стихи </a:t>
            </a:r>
            <a:r>
              <a:rPr lang="ru-RU" sz="2400" dirty="0" err="1">
                <a:solidFill>
                  <a:srgbClr val="92D050"/>
                </a:solidFill>
                <a:latin typeface="Times New Roman" panose="02020603050405020304" pitchFamily="18" charset="0"/>
                <a:ea typeface="Calibri" panose="020F0502020204030204" pitchFamily="34" charset="0"/>
                <a:cs typeface="Times New Roman" panose="02020603050405020304" pitchFamily="18" charset="0"/>
              </a:rPr>
              <a:t>А.Барто</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 с помощью жестов»</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Пальчиковая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Игра «Репка»</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Чтение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«Волк и семеро козлят», «Лисичка-сестричка и </a:t>
            </a:r>
            <a:endPar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    серый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волк»</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rPr>
              <a:t>ООД </a:t>
            </a:r>
            <a:r>
              <a:rPr lang="ru-RU" sz="2400" dirty="0">
                <a:solidFill>
                  <a:srgbClr val="92D050"/>
                </a:solidFill>
                <a:latin typeface="Times New Roman" panose="02020603050405020304" pitchFamily="18" charset="0"/>
                <a:ea typeface="Calibri" panose="020F0502020204030204" pitchFamily="34" charset="0"/>
              </a:rPr>
              <a:t>по лепке в технике </a:t>
            </a:r>
            <a:r>
              <a:rPr lang="ru-RU" sz="2400" dirty="0" err="1">
                <a:solidFill>
                  <a:srgbClr val="92D050"/>
                </a:solidFill>
                <a:latin typeface="Times New Roman" panose="02020603050405020304" pitchFamily="18" charset="0"/>
                <a:ea typeface="Calibri" panose="020F0502020204030204" pitchFamily="34" charset="0"/>
              </a:rPr>
              <a:t>Пластилинография</a:t>
            </a:r>
            <a:r>
              <a:rPr lang="ru-RU" sz="2400" dirty="0">
                <a:solidFill>
                  <a:srgbClr val="92D050"/>
                </a:solidFill>
                <a:latin typeface="Times New Roman" panose="02020603050405020304" pitchFamily="18" charset="0"/>
                <a:ea typeface="Calibri" panose="020F0502020204030204" pitchFamily="34" charset="0"/>
              </a:rPr>
              <a:t> «Создание ширмы для показа театра»</a:t>
            </a:r>
            <a:endParaRPr lang="ru-RU" sz="2400" dirty="0">
              <a:solidFill>
                <a:srgbClr val="92D050"/>
              </a:solidFill>
            </a:endParaRPr>
          </a:p>
        </p:txBody>
      </p:sp>
      <p:pic>
        <p:nvPicPr>
          <p:cNvPr id="9" name="Picture 4" descr="https://images.ua.prom.st/411806947_w500_h500_tsifry-9-vafelny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071" y="128789"/>
            <a:ext cx="4380056" cy="5383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851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5"/>
                                        </p:tgtEl>
                                        <p:attrNameLst>
                                          <p:attrName>ppt_x</p:attrName>
                                          <p:attrName>ppt_y</p:attrName>
                                        </p:attrNameLst>
                                      </p:cBhvr>
                                    </p:animMotion>
                                    <p:animRot by="1500000">
                                      <p:cBhvr>
                                        <p:cTn id="7" dur="125" fill="hold">
                                          <p:stCondLst>
                                            <p:cond delay="0"/>
                                          </p:stCondLst>
                                        </p:cTn>
                                        <p:tgtEl>
                                          <p:spTgt spid="5"/>
                                        </p:tgtEl>
                                        <p:attrNameLst>
                                          <p:attrName>r</p:attrName>
                                        </p:attrNameLst>
                                      </p:cBhvr>
                                    </p:animRot>
                                    <p:animRot by="-1500000">
                                      <p:cBhvr>
                                        <p:cTn id="8" dur="125" fill="hold">
                                          <p:stCondLst>
                                            <p:cond delay="125"/>
                                          </p:stCondLst>
                                        </p:cTn>
                                        <p:tgtEl>
                                          <p:spTgt spid="5"/>
                                        </p:tgtEl>
                                        <p:attrNameLst>
                                          <p:attrName>r</p:attrName>
                                        </p:attrNameLst>
                                      </p:cBhvr>
                                    </p:animRot>
                                    <p:animRot by="-1500000">
                                      <p:cBhvr>
                                        <p:cTn id="9" dur="125" fill="hold">
                                          <p:stCondLst>
                                            <p:cond delay="250"/>
                                          </p:stCondLst>
                                        </p:cTn>
                                        <p:tgtEl>
                                          <p:spTgt spid="5"/>
                                        </p:tgtEl>
                                        <p:attrNameLst>
                                          <p:attrName>r</p:attrName>
                                        </p:attrNameLst>
                                      </p:cBhvr>
                                    </p:animRot>
                                    <p:animRot by="1500000">
                                      <p:cBhvr>
                                        <p:cTn id="10" dur="125" fill="hold">
                                          <p:stCondLst>
                                            <p:cond delay="375"/>
                                          </p:stCondLst>
                                        </p:cTn>
                                        <p:tgtEl>
                                          <p:spTgt spid="5"/>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0761" y="284176"/>
            <a:ext cx="10536238" cy="1508760"/>
          </a:xfrm>
        </p:spPr>
        <p:txBody>
          <a:bodyPr/>
          <a:lstStyle/>
          <a:p>
            <a:r>
              <a:rPr lang="ru-RU" b="1" dirty="0" smtClean="0">
                <a:solidFill>
                  <a:schemeClr val="bg1">
                    <a:lumMod val="75000"/>
                    <a:lumOff val="25000"/>
                  </a:schemeClr>
                </a:solidFill>
              </a:rPr>
              <a:t>неделя</a:t>
            </a:r>
            <a:endParaRPr lang="ru-RU" dirty="0"/>
          </a:p>
        </p:txBody>
      </p:sp>
      <p:sp>
        <p:nvSpPr>
          <p:cNvPr id="3" name="Объект 2"/>
          <p:cNvSpPr>
            <a:spLocks noGrp="1"/>
          </p:cNvSpPr>
          <p:nvPr>
            <p:ph idx="1"/>
          </p:nvPr>
        </p:nvSpPr>
        <p:spPr>
          <a:xfrm>
            <a:off x="450761" y="2011679"/>
            <a:ext cx="10536238" cy="4517909"/>
          </a:xfrm>
        </p:spPr>
        <p:txBody>
          <a:bodyPr>
            <a:noAutofit/>
          </a:bodyPr>
          <a:lstStyle/>
          <a:p>
            <a:pPr>
              <a:buFont typeface="Wingdings" panose="05000000000000000000" pitchFamily="2" charset="2"/>
              <a:buChar char="v"/>
            </a:pPr>
            <a:r>
              <a:rPr lang="ru-RU" sz="2400" dirty="0">
                <a:solidFill>
                  <a:srgbClr val="92D050"/>
                </a:solidFill>
              </a:rPr>
              <a:t>Знакомство детей с куклой (живой рукой) рассказать о </a:t>
            </a:r>
            <a:endParaRPr lang="ru-RU" sz="2400" dirty="0" smtClean="0">
              <a:solidFill>
                <a:srgbClr val="92D050"/>
              </a:solidFill>
            </a:endParaRPr>
          </a:p>
          <a:p>
            <a:pPr marL="0" indent="0">
              <a:buNone/>
            </a:pPr>
            <a:r>
              <a:rPr lang="ru-RU" sz="2400" dirty="0">
                <a:solidFill>
                  <a:srgbClr val="92D050"/>
                </a:solidFill>
              </a:rPr>
              <a:t> </a:t>
            </a:r>
            <a:r>
              <a:rPr lang="ru-RU" sz="2400" dirty="0" smtClean="0">
                <a:solidFill>
                  <a:srgbClr val="92D050"/>
                </a:solidFill>
              </a:rPr>
              <a:t>    многообразии </a:t>
            </a:r>
            <a:r>
              <a:rPr lang="ru-RU" sz="2400" dirty="0">
                <a:solidFill>
                  <a:srgbClr val="92D050"/>
                </a:solidFill>
              </a:rPr>
              <a:t>кукол в театре.</a:t>
            </a:r>
          </a:p>
          <a:p>
            <a:pPr>
              <a:buFont typeface="Wingdings" panose="05000000000000000000" pitchFamily="2" charset="2"/>
              <a:buChar char="v"/>
            </a:pPr>
            <a:r>
              <a:rPr lang="ru-RU" sz="2400" dirty="0" smtClean="0">
                <a:solidFill>
                  <a:srgbClr val="92D050"/>
                </a:solidFill>
              </a:rPr>
              <a:t>Беседа </a:t>
            </a:r>
            <a:r>
              <a:rPr lang="ru-RU" sz="2400" dirty="0">
                <a:solidFill>
                  <a:srgbClr val="92D050"/>
                </a:solidFill>
              </a:rPr>
              <a:t>«Как хорошо, что есть театр»</a:t>
            </a:r>
          </a:p>
          <a:p>
            <a:pPr>
              <a:buFont typeface="Wingdings" panose="05000000000000000000" pitchFamily="2" charset="2"/>
              <a:buChar char="v"/>
            </a:pPr>
            <a:r>
              <a:rPr lang="ru-RU" sz="2400" dirty="0" smtClean="0">
                <a:solidFill>
                  <a:srgbClr val="92D050"/>
                </a:solidFill>
              </a:rPr>
              <a:t>ООД </a:t>
            </a:r>
            <a:r>
              <a:rPr lang="ru-RU" sz="2400" dirty="0">
                <a:solidFill>
                  <a:srgbClr val="92D050"/>
                </a:solidFill>
              </a:rPr>
              <a:t>по рисование «Мой любимый сказочный герой»</a:t>
            </a:r>
          </a:p>
          <a:p>
            <a:pPr>
              <a:buFont typeface="Wingdings" panose="05000000000000000000" pitchFamily="2" charset="2"/>
              <a:buChar char="v"/>
            </a:pPr>
            <a:r>
              <a:rPr lang="ru-RU" sz="2400" dirty="0" smtClean="0">
                <a:solidFill>
                  <a:srgbClr val="92D050"/>
                </a:solidFill>
              </a:rPr>
              <a:t>Театрализованная </a:t>
            </a:r>
            <a:r>
              <a:rPr lang="ru-RU" sz="2400" dirty="0">
                <a:solidFill>
                  <a:srgbClr val="92D050"/>
                </a:solidFill>
              </a:rPr>
              <a:t>игра «Дружные звери»</a:t>
            </a:r>
          </a:p>
          <a:p>
            <a:pPr>
              <a:buFont typeface="Wingdings" panose="05000000000000000000" pitchFamily="2" charset="2"/>
              <a:buChar char="v"/>
            </a:pPr>
            <a:r>
              <a:rPr lang="ru-RU" sz="2400" dirty="0" smtClean="0">
                <a:solidFill>
                  <a:srgbClr val="92D050"/>
                </a:solidFill>
              </a:rPr>
              <a:t>Дидактическая </a:t>
            </a:r>
            <a:r>
              <a:rPr lang="ru-RU" sz="2400" dirty="0">
                <a:solidFill>
                  <a:srgbClr val="92D050"/>
                </a:solidFill>
              </a:rPr>
              <a:t>Игра «Изобрази героя»</a:t>
            </a:r>
          </a:p>
          <a:p>
            <a:pPr>
              <a:buFont typeface="Wingdings" panose="05000000000000000000" pitchFamily="2" charset="2"/>
              <a:buChar char="v"/>
            </a:pPr>
            <a:r>
              <a:rPr lang="ru-RU" sz="2400" dirty="0" smtClean="0">
                <a:solidFill>
                  <a:srgbClr val="92D050"/>
                </a:solidFill>
              </a:rPr>
              <a:t>Чтение </a:t>
            </a:r>
            <a:r>
              <a:rPr lang="ru-RU" sz="2400" dirty="0">
                <a:solidFill>
                  <a:srgbClr val="92D050"/>
                </a:solidFill>
              </a:rPr>
              <a:t>«Зимовье зверей»</a:t>
            </a:r>
          </a:p>
          <a:p>
            <a:pPr>
              <a:buFont typeface="Wingdings" panose="05000000000000000000" pitchFamily="2" charset="2"/>
              <a:buChar char="v"/>
            </a:pPr>
            <a:r>
              <a:rPr lang="ru-RU" sz="2400" dirty="0" smtClean="0">
                <a:solidFill>
                  <a:srgbClr val="92D050"/>
                </a:solidFill>
              </a:rPr>
              <a:t>ООД </a:t>
            </a:r>
            <a:r>
              <a:rPr lang="ru-RU" sz="2400" dirty="0">
                <a:solidFill>
                  <a:srgbClr val="92D050"/>
                </a:solidFill>
              </a:rPr>
              <a:t>аппликация коллективная работа "Стоит в поле теремок".</a:t>
            </a:r>
          </a:p>
          <a:p>
            <a:pPr>
              <a:buFont typeface="Wingdings" panose="05000000000000000000" pitchFamily="2" charset="2"/>
              <a:buChar char="v"/>
            </a:pPr>
            <a:r>
              <a:rPr lang="ru-RU" sz="2400" dirty="0" smtClean="0">
                <a:solidFill>
                  <a:srgbClr val="92D050"/>
                </a:solidFill>
              </a:rPr>
              <a:t>Создание </a:t>
            </a:r>
            <a:r>
              <a:rPr lang="ru-RU" sz="2400" dirty="0">
                <a:solidFill>
                  <a:srgbClr val="92D050"/>
                </a:solidFill>
              </a:rPr>
              <a:t>театра </a:t>
            </a:r>
            <a:r>
              <a:rPr lang="ru-RU" sz="2400" dirty="0" smtClean="0">
                <a:solidFill>
                  <a:srgbClr val="92D050"/>
                </a:solidFill>
              </a:rPr>
              <a:t>теней «</a:t>
            </a:r>
            <a:r>
              <a:rPr lang="ru-RU" sz="2400" dirty="0" err="1">
                <a:solidFill>
                  <a:srgbClr val="92D050"/>
                </a:solidFill>
              </a:rPr>
              <a:t>З</a:t>
            </a:r>
            <a:r>
              <a:rPr lang="ru-RU" sz="2400" dirty="0" err="1" smtClean="0">
                <a:solidFill>
                  <a:srgbClr val="92D050"/>
                </a:solidFill>
              </a:rPr>
              <a:t>аюшкина</a:t>
            </a:r>
            <a:r>
              <a:rPr lang="ru-RU" sz="2400" dirty="0" smtClean="0">
                <a:solidFill>
                  <a:srgbClr val="92D050"/>
                </a:solidFill>
              </a:rPr>
              <a:t> избушка», тетра «Репка» и «Рукавичка», родителями.</a:t>
            </a:r>
            <a:endParaRPr lang="ru-RU" sz="2400" dirty="0">
              <a:solidFill>
                <a:srgbClr val="92D050"/>
              </a:solidFill>
            </a:endParaRPr>
          </a:p>
        </p:txBody>
      </p:sp>
      <p:pic>
        <p:nvPicPr>
          <p:cNvPr id="5122" name="Picture 2" descr="https://catherineasquithgallery.com/uploads/posts/2021-02/1614524205_228-p-tsifri-na-belom-fone-24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7294" y="0"/>
            <a:ext cx="4443125" cy="5589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8609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51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0608" y="284176"/>
            <a:ext cx="10626391" cy="1497707"/>
          </a:xfrm>
        </p:spPr>
        <p:txBody>
          <a:bodyPr/>
          <a:lstStyle/>
          <a:p>
            <a:r>
              <a:rPr lang="ru-RU" b="1" dirty="0" smtClean="0">
                <a:solidFill>
                  <a:schemeClr val="bg1">
                    <a:lumMod val="75000"/>
                    <a:lumOff val="25000"/>
                  </a:schemeClr>
                </a:solidFill>
              </a:rPr>
              <a:t>неделя</a:t>
            </a:r>
            <a:endParaRPr lang="ru-RU" dirty="0"/>
          </a:p>
        </p:txBody>
      </p:sp>
      <p:pic>
        <p:nvPicPr>
          <p:cNvPr id="6146" name="Picture 2" descr="https://i.pinimg.com/originals/99/0e/6d/990e6d5ae9457ac6a96ba271615b6b4c.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43908" y="284176"/>
            <a:ext cx="4956472" cy="569709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60608" y="1781883"/>
            <a:ext cx="8783392" cy="4756880"/>
          </a:xfrm>
          <a:prstGeom prst="rect">
            <a:avLst/>
          </a:prstGeom>
        </p:spPr>
        <p:txBody>
          <a:bodyPr wrap="square">
            <a:spAutoFit/>
          </a:bodyPr>
          <a:lstStyle/>
          <a:p>
            <a:pPr marL="342900" indent="-342900" algn="just">
              <a:lnSpc>
                <a:spcPct val="107000"/>
              </a:lnSpc>
              <a:spcAft>
                <a:spcPts val="0"/>
              </a:spcAft>
              <a:buFont typeface="Wingdings" panose="05000000000000000000" pitchFamily="2" charset="2"/>
              <a:buChar char="v"/>
            </a:pPr>
            <a:endParaRPr lang="ru-RU" sz="2400" dirty="0" smtClean="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Беседа «Всемирный день театра»</a:t>
            </a:r>
            <a:endParaRPr lang="ru-RU" dirty="0" smtClean="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Театрализованная </a:t>
            </a:r>
            <a:r>
              <a:rPr lang="ru-RU" sz="2400" dirty="0">
                <a:solidFill>
                  <a:srgbClr val="92D050"/>
                </a:solidFill>
                <a:latin typeface="Times New Roman" panose="02020603050405020304" pitchFamily="18" charset="0"/>
                <a:ea typeface="Times New Roman" panose="02020603050405020304" pitchFamily="18" charset="0"/>
                <a:cs typeface="Times New Roman" panose="02020603050405020304" pitchFamily="18" charset="0"/>
              </a:rPr>
              <a:t>игра «У зеркала»</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Дидактическая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Игра «Хвастливый заяц»</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Сюжетно-ролевая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игра "Мы артисты"(постановка хорошо знакомой сказки с помощью настольного театра)</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Разучивание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ролей с детьми для постановки театра по сказке  «Колобок»</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ООД по конструированию.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Создание театральной афиши </a:t>
            </a: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«Приглашение на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представление «Колобок»</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0"/>
              </a:spcAft>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Настольная </a:t>
            </a:r>
            <a:r>
              <a:rPr lang="ru-RU" sz="2400" dirty="0">
                <a:solidFill>
                  <a:srgbClr val="92D050"/>
                </a:solidFill>
                <a:latin typeface="Times New Roman" panose="02020603050405020304" pitchFamily="18" charset="0"/>
                <a:ea typeface="Calibri" panose="020F0502020204030204" pitchFamily="34" charset="0"/>
                <a:cs typeface="Times New Roman" panose="02020603050405020304" pitchFamily="18" charset="0"/>
              </a:rPr>
              <a:t>игра «Расскажи сказку»</a:t>
            </a:r>
            <a:endParaRPr lang="ru-RU" dirty="0">
              <a:solidFill>
                <a:srgbClr val="92D05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Wingdings" panose="05000000000000000000" pitchFamily="2" charset="2"/>
              <a:buChar char="v"/>
            </a:pPr>
            <a:r>
              <a:rPr lang="ru-RU" sz="2400" dirty="0" smtClean="0">
                <a:solidFill>
                  <a:srgbClr val="92D050"/>
                </a:solidFill>
                <a:latin typeface="Times New Roman" panose="02020603050405020304" pitchFamily="18" charset="0"/>
                <a:ea typeface="Calibri" panose="020F0502020204030204" pitchFamily="34" charset="0"/>
              </a:rPr>
              <a:t>Чтение </a:t>
            </a:r>
            <a:r>
              <a:rPr lang="ru-RU" sz="2400" dirty="0">
                <a:solidFill>
                  <a:srgbClr val="92D050"/>
                </a:solidFill>
                <a:latin typeface="Times New Roman" panose="02020603050405020304" pitchFamily="18" charset="0"/>
                <a:ea typeface="Calibri" panose="020F0502020204030204" pitchFamily="34" charset="0"/>
              </a:rPr>
              <a:t>«По щучьему веленью»</a:t>
            </a:r>
            <a:endParaRPr lang="ru-RU" sz="2400" dirty="0">
              <a:solidFill>
                <a:srgbClr val="92D050"/>
              </a:solidFill>
            </a:endParaRPr>
          </a:p>
        </p:txBody>
      </p:sp>
    </p:spTree>
    <p:extLst>
      <p:ext uri="{BB962C8B-B14F-4D97-AF65-F5344CB8AC3E}">
        <p14:creationId xmlns:p14="http://schemas.microsoft.com/office/powerpoint/2010/main" val="31523060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4.58333E-6 -2.96296E-6 L -4.58333E-6 -0.07222 " pathEditMode="relative" rAng="0" ptsTypes="AA">
                                      <p:cBhvr>
                                        <p:cTn id="6" dur="250" accel="50000" decel="50000" autoRev="1" fill="hold">
                                          <p:stCondLst>
                                            <p:cond delay="0"/>
                                          </p:stCondLst>
                                        </p:cTn>
                                        <p:tgtEl>
                                          <p:spTgt spid="2"/>
                                        </p:tgtEl>
                                        <p:attrNameLst>
                                          <p:attrName>ppt_x</p:attrName>
                                          <p:attrName>ppt_y</p:attrName>
                                        </p:attrNameLst>
                                      </p:cBhvr>
                                      <p:rCtr x="0" y="-3611"/>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61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2125" y="284176"/>
            <a:ext cx="11397802" cy="1508760"/>
          </a:xfrm>
        </p:spPr>
        <p:txBody>
          <a:bodyPr/>
          <a:lstStyle/>
          <a:p>
            <a:r>
              <a:rPr lang="ru-RU" b="1" dirty="0">
                <a:solidFill>
                  <a:schemeClr val="bg1">
                    <a:lumMod val="75000"/>
                    <a:lumOff val="25000"/>
                  </a:schemeClr>
                </a:solidFill>
              </a:rPr>
              <a:t>III этап – заключительный</a:t>
            </a:r>
            <a:endParaRPr lang="ru-RU" dirty="0">
              <a:solidFill>
                <a:schemeClr val="bg1">
                  <a:lumMod val="75000"/>
                  <a:lumOff val="25000"/>
                </a:schemeClr>
              </a:solidFill>
            </a:endParaRPr>
          </a:p>
        </p:txBody>
      </p:sp>
      <p:sp>
        <p:nvSpPr>
          <p:cNvPr id="5" name="Объект 4"/>
          <p:cNvSpPr>
            <a:spLocks noGrp="1"/>
          </p:cNvSpPr>
          <p:nvPr>
            <p:ph idx="1"/>
          </p:nvPr>
        </p:nvSpPr>
        <p:spPr>
          <a:xfrm>
            <a:off x="412125" y="2215166"/>
            <a:ext cx="10574874" cy="4002754"/>
          </a:xfrm>
        </p:spPr>
        <p:txBody>
          <a:bodyPr>
            <a:noAutofit/>
          </a:bodyPr>
          <a:lstStyle/>
          <a:p>
            <a:pPr>
              <a:buFont typeface="Wingdings" panose="05000000000000000000" pitchFamily="2" charset="2"/>
              <a:buChar char="v"/>
            </a:pPr>
            <a:r>
              <a:rPr lang="ru-RU" sz="3200" dirty="0">
                <a:solidFill>
                  <a:srgbClr val="92D050"/>
                </a:solidFill>
              </a:rPr>
              <a:t>Сюжетно-ролевая игра «Мы пришли в театр» с детьми младших групп.</a:t>
            </a:r>
          </a:p>
          <a:p>
            <a:pPr>
              <a:buFont typeface="Wingdings" panose="05000000000000000000" pitchFamily="2" charset="2"/>
              <a:buChar char="v"/>
            </a:pPr>
            <a:r>
              <a:rPr lang="ru-RU" sz="3200" dirty="0" smtClean="0">
                <a:solidFill>
                  <a:srgbClr val="92D050"/>
                </a:solidFill>
              </a:rPr>
              <a:t>Театральная </a:t>
            </a:r>
            <a:r>
              <a:rPr lang="ru-RU" sz="3200" dirty="0">
                <a:solidFill>
                  <a:srgbClr val="92D050"/>
                </a:solidFill>
              </a:rPr>
              <a:t>постановка по сказке «Колобок» для детей младших групп.</a:t>
            </a:r>
          </a:p>
          <a:p>
            <a:pPr>
              <a:buFont typeface="Wingdings" panose="05000000000000000000" pitchFamily="2" charset="2"/>
              <a:buChar char="v"/>
            </a:pPr>
            <a:r>
              <a:rPr lang="ru-RU" sz="3200" dirty="0" smtClean="0">
                <a:solidFill>
                  <a:srgbClr val="92D050"/>
                </a:solidFill>
              </a:rPr>
              <a:t>Выставка </a:t>
            </a:r>
            <a:r>
              <a:rPr lang="ru-RU" sz="3200" dirty="0">
                <a:solidFill>
                  <a:srgbClr val="92D050"/>
                </a:solidFill>
              </a:rPr>
              <a:t>рисунков «Мой любимый сказочный герой</a:t>
            </a:r>
            <a:r>
              <a:rPr lang="ru-RU" sz="3200" dirty="0" smtClean="0">
                <a:solidFill>
                  <a:srgbClr val="92D050"/>
                </a:solidFill>
              </a:rPr>
              <a:t>».</a:t>
            </a:r>
            <a:endParaRPr lang="ru-RU" sz="3200" dirty="0">
              <a:solidFill>
                <a:srgbClr val="92D050"/>
              </a:solidFill>
            </a:endParaRPr>
          </a:p>
          <a:p>
            <a:pPr>
              <a:buFont typeface="Wingdings" panose="05000000000000000000" pitchFamily="2" charset="2"/>
              <a:buChar char="v"/>
            </a:pPr>
            <a:r>
              <a:rPr lang="ru-RU" sz="3200" dirty="0" smtClean="0">
                <a:solidFill>
                  <a:srgbClr val="92D050"/>
                </a:solidFill>
              </a:rPr>
              <a:t>Презентация </a:t>
            </a:r>
            <a:r>
              <a:rPr lang="ru-RU" sz="3200" dirty="0">
                <a:solidFill>
                  <a:srgbClr val="92D050"/>
                </a:solidFill>
              </a:rPr>
              <a:t>проекта.</a:t>
            </a:r>
          </a:p>
        </p:txBody>
      </p:sp>
    </p:spTree>
    <p:extLst>
      <p:ext uri="{BB962C8B-B14F-4D97-AF65-F5344CB8AC3E}">
        <p14:creationId xmlns:p14="http://schemas.microsoft.com/office/powerpoint/2010/main" val="2541930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400" b="1" dirty="0" smtClean="0">
                <a:solidFill>
                  <a:schemeClr val="bg1">
                    <a:lumMod val="75000"/>
                    <a:lumOff val="25000"/>
                  </a:schemeClr>
                </a:solidFill>
              </a:rPr>
              <a:t>ПРОДУКТЫ ПРОЕКТА</a:t>
            </a:r>
            <a:endParaRPr lang="ru-RU" sz="4400" b="1" dirty="0">
              <a:solidFill>
                <a:schemeClr val="bg1">
                  <a:lumMod val="75000"/>
                  <a:lumOff val="25000"/>
                </a:schemeClr>
              </a:solidFill>
            </a:endParaRPr>
          </a:p>
        </p:txBody>
      </p:sp>
      <p:sp>
        <p:nvSpPr>
          <p:cNvPr id="6" name="Текст 5"/>
          <p:cNvSpPr>
            <a:spLocks noGrp="1"/>
          </p:cNvSpPr>
          <p:nvPr>
            <p:ph type="body" idx="1"/>
          </p:nvPr>
        </p:nvSpPr>
        <p:spPr>
          <a:xfrm>
            <a:off x="1207008" y="1913470"/>
            <a:ext cx="9900378" cy="743094"/>
          </a:xfrm>
        </p:spPr>
        <p:txBody>
          <a:bodyPr>
            <a:normAutofit/>
          </a:bodyPr>
          <a:lstStyle/>
          <a:p>
            <a:pPr algn="ctr"/>
            <a:r>
              <a:rPr lang="ru-RU" sz="2800" dirty="0" smtClean="0">
                <a:solidFill>
                  <a:srgbClr val="92D050"/>
                </a:solidFill>
              </a:rPr>
              <a:t>Коллективная </a:t>
            </a:r>
            <a:r>
              <a:rPr lang="ru-RU" sz="2800" dirty="0">
                <a:solidFill>
                  <a:srgbClr val="92D050"/>
                </a:solidFill>
              </a:rPr>
              <a:t>работа "Стоит в поле теремок".</a:t>
            </a:r>
          </a:p>
        </p:txBody>
      </p:sp>
      <p:pic>
        <p:nvPicPr>
          <p:cNvPr id="10" name="Объект 9"/>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202919" y="2777098"/>
            <a:ext cx="4515301" cy="3567112"/>
          </a:xfrm>
        </p:spPr>
      </p:pic>
      <p:pic>
        <p:nvPicPr>
          <p:cNvPr id="11" name="Объект 10"/>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323527" y="2777098"/>
            <a:ext cx="4783859" cy="3566160"/>
          </a:xfrm>
        </p:spPr>
      </p:pic>
    </p:spTree>
    <p:extLst>
      <p:ext uri="{BB962C8B-B14F-4D97-AF65-F5344CB8AC3E}">
        <p14:creationId xmlns:p14="http://schemas.microsoft.com/office/powerpoint/2010/main" val="3255807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
                                            <p:txEl>
                                              <p:pRg st="0" end="0"/>
                                            </p:txEl>
                                          </p:spTgt>
                                        </p:tgtEl>
                                      </p:cBhvr>
                                    </p:animEffect>
                                    <p:animScale>
                                      <p:cBhvr>
                                        <p:cTn id="7" dur="250" autoRev="1" fill="hold"/>
                                        <p:tgtEl>
                                          <p:spTgt spid="6">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p:txBody>
          <a:bodyPr/>
          <a:lstStyle/>
          <a:p>
            <a:pPr algn="ctr"/>
            <a:r>
              <a:rPr lang="ru-RU" b="1" dirty="0" smtClean="0">
                <a:solidFill>
                  <a:schemeClr val="bg1">
                    <a:lumMod val="75000"/>
                    <a:lumOff val="25000"/>
                  </a:schemeClr>
                </a:solidFill>
              </a:rPr>
              <a:t>Маски- символ года</a:t>
            </a:r>
            <a:endParaRPr lang="ru-RU" b="1" dirty="0">
              <a:solidFill>
                <a:schemeClr val="bg1">
                  <a:lumMod val="75000"/>
                  <a:lumOff val="25000"/>
                </a:schemeClr>
              </a:solidFill>
            </a:endParaRPr>
          </a:p>
        </p:txBody>
      </p:sp>
      <p:pic>
        <p:nvPicPr>
          <p:cNvPr id="12" name="Объект 1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204913" y="2011364"/>
            <a:ext cx="4822400" cy="4206874"/>
          </a:xfrm>
        </p:spPr>
      </p:pic>
      <p:pic>
        <p:nvPicPr>
          <p:cNvPr id="13" name="Объект 12"/>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493222" y="1996225"/>
            <a:ext cx="4621246" cy="4222013"/>
          </a:xfrm>
        </p:spPr>
      </p:pic>
    </p:spTree>
    <p:extLst>
      <p:ext uri="{BB962C8B-B14F-4D97-AF65-F5344CB8AC3E}">
        <p14:creationId xmlns:p14="http://schemas.microsoft.com/office/powerpoint/2010/main" val="20352878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47730" y="734096"/>
            <a:ext cx="5614158" cy="1017432"/>
          </a:xfrm>
        </p:spPr>
        <p:txBody>
          <a:bodyPr>
            <a:normAutofit fontScale="92500" lnSpcReduction="20000"/>
          </a:bodyPr>
          <a:lstStyle/>
          <a:p>
            <a:pPr algn="ctr"/>
            <a:r>
              <a:rPr lang="ru-RU" sz="4300" dirty="0">
                <a:solidFill>
                  <a:schemeClr val="bg1">
                    <a:lumMod val="75000"/>
                    <a:lumOff val="25000"/>
                  </a:schemeClr>
                </a:solidFill>
              </a:rPr>
              <a:t>Настольная игра «Расскажи сказку»</a:t>
            </a:r>
          </a:p>
          <a:p>
            <a:pPr algn="ctr"/>
            <a:endParaRPr lang="ru-RU" sz="3200" dirty="0">
              <a:solidFill>
                <a:srgbClr val="92D050"/>
              </a:solidFill>
            </a:endParaRPr>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89454" y="2244490"/>
            <a:ext cx="5463616" cy="4097712"/>
          </a:xfrm>
        </p:spPr>
      </p:pic>
      <p:sp>
        <p:nvSpPr>
          <p:cNvPr id="11" name="Заголовок 1"/>
          <p:cNvSpPr>
            <a:spLocks noGrp="1"/>
          </p:cNvSpPr>
          <p:nvPr>
            <p:ph type="body" sz="quarter" idx="3"/>
          </p:nvPr>
        </p:nvSpPr>
        <p:spPr>
          <a:xfrm>
            <a:off x="6053070" y="231820"/>
            <a:ext cx="5834130" cy="1519708"/>
          </a:xfrm>
        </p:spPr>
        <p:txBody>
          <a:bodyPr>
            <a:normAutofit fontScale="97500"/>
          </a:bodyPr>
          <a:lstStyle/>
          <a:p>
            <a:pPr algn="ctr"/>
            <a:r>
              <a:rPr lang="ru-RU" sz="4000" dirty="0" smtClean="0">
                <a:solidFill>
                  <a:schemeClr val="bg1">
                    <a:lumMod val="75000"/>
                    <a:lumOff val="25000"/>
                  </a:schemeClr>
                </a:solidFill>
              </a:rPr>
              <a:t>Сюжетно-ролевая игра «Мы артисты»</a:t>
            </a:r>
            <a:endParaRPr lang="ru-RU" sz="4000" dirty="0">
              <a:solidFill>
                <a:schemeClr val="bg1">
                  <a:lumMod val="75000"/>
                  <a:lumOff val="25000"/>
                </a:schemeClr>
              </a:solidFill>
            </a:endParaRPr>
          </a:p>
        </p:txBody>
      </p:sp>
      <p:pic>
        <p:nvPicPr>
          <p:cNvPr id="12" name="Объект 4"/>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7013415" y="1941193"/>
            <a:ext cx="4113931" cy="4704306"/>
          </a:xfrm>
        </p:spPr>
      </p:pic>
    </p:spTree>
    <p:extLst>
      <p:ext uri="{BB962C8B-B14F-4D97-AF65-F5344CB8AC3E}">
        <p14:creationId xmlns:p14="http://schemas.microsoft.com/office/powerpoint/2010/main" val="6045084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nodeType="clickEffect">
                                  <p:stCondLst>
                                    <p:cond delay="0"/>
                                  </p:stCondLst>
                                  <p:childTnLst>
                                    <p:animEffect transition="out" filter="fade">
                                      <p:cBhvr>
                                        <p:cTn id="18" dur="500" tmFilter="0, 0; .2, .5; .8, .5; 1, 0"/>
                                        <p:tgtEl>
                                          <p:spTgt spid="11">
                                            <p:txEl>
                                              <p:pRg st="0" end="0"/>
                                            </p:txEl>
                                          </p:spTgt>
                                        </p:tgtEl>
                                      </p:cBhvr>
                                    </p:animEffect>
                                    <p:animScale>
                                      <p:cBhvr>
                                        <p:cTn id="19" dur="250" autoRev="1" fill="hold"/>
                                        <p:tgtEl>
                                          <p:spTgt spid="11">
                                            <p:txEl>
                                              <p:pRg st="0" end="0"/>
                                            </p:txEl>
                                          </p:spTgt>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bg1">
                    <a:lumMod val="75000"/>
                    <a:lumOff val="25000"/>
                  </a:schemeClr>
                </a:solidFill>
              </a:rPr>
              <a:t>Дидактическая </a:t>
            </a:r>
            <a:r>
              <a:rPr lang="ru-RU" b="1" dirty="0">
                <a:solidFill>
                  <a:schemeClr val="bg1">
                    <a:lumMod val="75000"/>
                    <a:lumOff val="25000"/>
                  </a:schemeClr>
                </a:solidFill>
              </a:rPr>
              <a:t>Игра «Угадай сказочного героя»</a:t>
            </a: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862884" y="2230304"/>
            <a:ext cx="3743096" cy="4206875"/>
          </a:xfrm>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778839" y="2230304"/>
            <a:ext cx="3620187" cy="4206875"/>
          </a:xfr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8377" y="2381697"/>
            <a:ext cx="2928065" cy="3904087"/>
          </a:xfrm>
          <a:prstGeom prst="rect">
            <a:avLst/>
          </a:prstGeom>
        </p:spPr>
      </p:pic>
    </p:spTree>
    <p:extLst>
      <p:ext uri="{BB962C8B-B14F-4D97-AF65-F5344CB8AC3E}">
        <p14:creationId xmlns:p14="http://schemas.microsoft.com/office/powerpoint/2010/main" val="36280680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0" y="115911"/>
            <a:ext cx="6452316" cy="1598318"/>
          </a:xfrm>
        </p:spPr>
        <p:txBody>
          <a:bodyPr>
            <a:noAutofit/>
          </a:bodyPr>
          <a:lstStyle/>
          <a:p>
            <a:pPr algn="ctr"/>
            <a:endParaRPr lang="ru-RU" sz="1200" dirty="0" smtClean="0">
              <a:solidFill>
                <a:schemeClr val="bg1">
                  <a:lumMod val="75000"/>
                  <a:lumOff val="25000"/>
                </a:schemeClr>
              </a:solidFill>
            </a:endParaRPr>
          </a:p>
          <a:p>
            <a:pPr algn="ctr"/>
            <a:r>
              <a:rPr lang="ru-RU" sz="3200" dirty="0" smtClean="0">
                <a:solidFill>
                  <a:schemeClr val="bg1">
                    <a:lumMod val="75000"/>
                    <a:lumOff val="25000"/>
                  </a:schemeClr>
                </a:solidFill>
              </a:rPr>
              <a:t>Создание </a:t>
            </a:r>
            <a:r>
              <a:rPr lang="ru-RU" sz="3200" dirty="0">
                <a:solidFill>
                  <a:schemeClr val="bg1">
                    <a:lumMod val="75000"/>
                    <a:lumOff val="25000"/>
                  </a:schemeClr>
                </a:solidFill>
              </a:rPr>
              <a:t>ширмы </a:t>
            </a:r>
            <a:r>
              <a:rPr lang="ru-RU" sz="3200" dirty="0" smtClean="0">
                <a:solidFill>
                  <a:schemeClr val="bg1">
                    <a:lumMod val="75000"/>
                    <a:lumOff val="25000"/>
                  </a:schemeClr>
                </a:solidFill>
              </a:rPr>
              <a:t>для </a:t>
            </a:r>
            <a:r>
              <a:rPr lang="ru-RU" sz="3200" dirty="0">
                <a:solidFill>
                  <a:schemeClr val="bg1">
                    <a:lumMod val="75000"/>
                    <a:lumOff val="25000"/>
                  </a:schemeClr>
                </a:solidFill>
              </a:rPr>
              <a:t>показа театра </a:t>
            </a:r>
            <a:r>
              <a:rPr lang="ru-RU" sz="3200" dirty="0" smtClean="0">
                <a:solidFill>
                  <a:schemeClr val="bg1">
                    <a:lumMod val="75000"/>
                    <a:lumOff val="25000"/>
                  </a:schemeClr>
                </a:solidFill>
              </a:rPr>
              <a:t>в </a:t>
            </a:r>
            <a:r>
              <a:rPr lang="ru-RU" sz="3200" dirty="0">
                <a:solidFill>
                  <a:schemeClr val="bg1">
                    <a:lumMod val="75000"/>
                    <a:lumOff val="25000"/>
                  </a:schemeClr>
                </a:solidFill>
              </a:rPr>
              <a:t>технике </a:t>
            </a:r>
            <a:r>
              <a:rPr lang="ru-RU" sz="3200" dirty="0" err="1">
                <a:solidFill>
                  <a:schemeClr val="bg1">
                    <a:lumMod val="75000"/>
                    <a:lumOff val="25000"/>
                  </a:schemeClr>
                </a:solidFill>
              </a:rPr>
              <a:t>Пластилинография</a:t>
            </a:r>
            <a:endParaRPr lang="ru-RU" sz="3200" dirty="0">
              <a:solidFill>
                <a:schemeClr val="bg1">
                  <a:lumMod val="75000"/>
                  <a:lumOff val="25000"/>
                </a:schemeClr>
              </a:solidFill>
            </a:endParaRPr>
          </a:p>
          <a:p>
            <a:pPr algn="ctr"/>
            <a:endParaRPr lang="ru-RU" sz="700" dirty="0"/>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80351" y="2010441"/>
            <a:ext cx="4891613" cy="4367293"/>
          </a:xfrm>
        </p:spPr>
      </p:pic>
      <p:sp>
        <p:nvSpPr>
          <p:cNvPr id="4" name="Текст 3"/>
          <p:cNvSpPr>
            <a:spLocks noGrp="1"/>
          </p:cNvSpPr>
          <p:nvPr>
            <p:ph type="body" sz="quarter" idx="3"/>
          </p:nvPr>
        </p:nvSpPr>
        <p:spPr>
          <a:xfrm>
            <a:off x="6231230" y="412124"/>
            <a:ext cx="5810516" cy="1302104"/>
          </a:xfrm>
        </p:spPr>
        <p:txBody>
          <a:bodyPr>
            <a:normAutofit/>
          </a:bodyPr>
          <a:lstStyle/>
          <a:p>
            <a:pPr algn="ctr"/>
            <a:r>
              <a:rPr lang="ru-RU" sz="3200" dirty="0">
                <a:solidFill>
                  <a:schemeClr val="bg1">
                    <a:lumMod val="75000"/>
                    <a:lumOff val="25000"/>
                  </a:schemeClr>
                </a:solidFill>
              </a:rPr>
              <a:t>Знакомство детей с куклой (живой рукой) в театре</a:t>
            </a:r>
            <a:endParaRPr lang="ru-RU" sz="3200" dirty="0"/>
          </a:p>
        </p:txBody>
      </p:sp>
      <p:pic>
        <p:nvPicPr>
          <p:cNvPr id="7" name="Объект 4"/>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6858218" y="2010440"/>
            <a:ext cx="4556540" cy="4367293"/>
          </a:xfrm>
        </p:spPr>
      </p:pic>
    </p:spTree>
    <p:extLst>
      <p:ext uri="{BB962C8B-B14F-4D97-AF65-F5344CB8AC3E}">
        <p14:creationId xmlns:p14="http://schemas.microsoft.com/office/powerpoint/2010/main" val="40762686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1" end="1"/>
                                            </p:txEl>
                                          </p:spTgt>
                                        </p:tgtEl>
                                      </p:cBhvr>
                                    </p:animEffect>
                                    <p:animScale>
                                      <p:cBhvr>
                                        <p:cTn id="7" dur="250" autoRev="1" fill="hold"/>
                                        <p:tgtEl>
                                          <p:spTgt spid="3">
                                            <p:txEl>
                                              <p:pRg st="1" end="1"/>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nodeType="clickEffect">
                                  <p:stCondLst>
                                    <p:cond delay="0"/>
                                  </p:stCondLst>
                                  <p:childTnLst>
                                    <p:animEffect transition="out" filter="fade">
                                      <p:cBhvr>
                                        <p:cTn id="18" dur="500" tmFilter="0, 0; .2, .5; .8, .5; 1, 0"/>
                                        <p:tgtEl>
                                          <p:spTgt spid="4">
                                            <p:txEl>
                                              <p:pRg st="0" end="0"/>
                                            </p:txEl>
                                          </p:spTgt>
                                        </p:tgtEl>
                                      </p:cBhvr>
                                    </p:animEffect>
                                    <p:animScale>
                                      <p:cBhvr>
                                        <p:cTn id="19" dur="250" autoRev="1" fill="hold"/>
                                        <p:tgtEl>
                                          <p:spTgt spid="4">
                                            <p:txEl>
                                              <p:pRg st="0" end="0"/>
                                            </p:txEl>
                                          </p:spTgt>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400" b="1" dirty="0" smtClean="0">
                <a:solidFill>
                  <a:schemeClr val="bg1">
                    <a:lumMod val="75000"/>
                    <a:lumOff val="25000"/>
                  </a:schemeClr>
                </a:solidFill>
              </a:rPr>
              <a:t>Театр руками родителей</a:t>
            </a:r>
            <a:endParaRPr lang="ru-RU" sz="4400" b="1" dirty="0">
              <a:solidFill>
                <a:schemeClr val="bg1">
                  <a:lumMod val="75000"/>
                  <a:lumOff val="25000"/>
                </a:schemeClr>
              </a:solidFill>
            </a:endParaRPr>
          </a:p>
        </p:txBody>
      </p:sp>
      <p:pic>
        <p:nvPicPr>
          <p:cNvPr id="6" name="Объект 5"/>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552909" y="2568553"/>
            <a:ext cx="5341289" cy="4005966"/>
          </a:xfr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429" y="2331840"/>
            <a:ext cx="5074276" cy="4005966"/>
          </a:xfrm>
          <a:prstGeom prst="rect">
            <a:avLst/>
          </a:prstGeom>
        </p:spPr>
      </p:pic>
      <p:pic>
        <p:nvPicPr>
          <p:cNvPr id="9" name="Объект 8"/>
          <p:cNvPicPr>
            <a:picLocks noGrp="1" noChangeAspect="1"/>
          </p:cNvPicPr>
          <p:nvPr>
            <p:ph sz="half" idx="1"/>
          </p:nvPr>
        </p:nvPicPr>
        <p:blipFill>
          <a:blip r:embed="rId4" cstate="print">
            <a:extLst>
              <a:ext uri="{28A0092B-C50C-407E-A947-70E740481C1C}">
                <a14:useLocalDpi xmlns:a14="http://schemas.microsoft.com/office/drawing/2010/main" val="0"/>
              </a:ext>
            </a:extLst>
          </a:blip>
          <a:stretch>
            <a:fillRect/>
          </a:stretch>
        </p:blipFill>
        <p:spPr>
          <a:xfrm>
            <a:off x="2877299" y="2067676"/>
            <a:ext cx="6009124" cy="4506843"/>
          </a:xfrm>
        </p:spPr>
      </p:pic>
    </p:spTree>
    <p:extLst>
      <p:ext uri="{BB962C8B-B14F-4D97-AF65-F5344CB8AC3E}">
        <p14:creationId xmlns:p14="http://schemas.microsoft.com/office/powerpoint/2010/main" val="172262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373487" y="515154"/>
            <a:ext cx="5588401" cy="1236373"/>
          </a:xfrm>
        </p:spPr>
        <p:txBody>
          <a:bodyPr>
            <a:noAutofit/>
          </a:bodyPr>
          <a:lstStyle/>
          <a:p>
            <a:pPr algn="ctr"/>
            <a:r>
              <a:rPr lang="ru-RU" sz="4400" dirty="0">
                <a:solidFill>
                  <a:schemeClr val="bg1">
                    <a:lumMod val="75000"/>
                    <a:lumOff val="25000"/>
                  </a:schemeClr>
                </a:solidFill>
              </a:rPr>
              <a:t>День Театра </a:t>
            </a:r>
            <a:r>
              <a:rPr lang="ru-RU" sz="4400" dirty="0" smtClean="0">
                <a:solidFill>
                  <a:schemeClr val="bg1">
                    <a:lumMod val="75000"/>
                    <a:lumOff val="25000"/>
                  </a:schemeClr>
                </a:solidFill>
              </a:rPr>
              <a:t>в </a:t>
            </a:r>
            <a:r>
              <a:rPr lang="ru-RU" sz="4400" dirty="0">
                <a:solidFill>
                  <a:schemeClr val="bg1">
                    <a:lumMod val="75000"/>
                    <a:lumOff val="25000"/>
                  </a:schemeClr>
                </a:solidFill>
              </a:rPr>
              <a:t>детском саду</a:t>
            </a:r>
          </a:p>
          <a:p>
            <a:endParaRPr lang="ru-RU" sz="2000" dirty="0"/>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27517" y="1966698"/>
            <a:ext cx="5100035" cy="4653043"/>
          </a:xfrm>
        </p:spPr>
      </p:pic>
      <p:sp>
        <p:nvSpPr>
          <p:cNvPr id="4" name="Текст 3"/>
          <p:cNvSpPr>
            <a:spLocks noGrp="1"/>
          </p:cNvSpPr>
          <p:nvPr>
            <p:ph type="body" sz="quarter" idx="3"/>
          </p:nvPr>
        </p:nvSpPr>
        <p:spPr>
          <a:xfrm>
            <a:off x="6231229" y="656824"/>
            <a:ext cx="5617979" cy="1094704"/>
          </a:xfrm>
        </p:spPr>
        <p:txBody>
          <a:bodyPr>
            <a:noAutofit/>
          </a:bodyPr>
          <a:lstStyle/>
          <a:p>
            <a:pPr algn="ctr"/>
            <a:r>
              <a:rPr lang="ru-RU" sz="3600" dirty="0" smtClean="0">
                <a:solidFill>
                  <a:schemeClr val="bg1">
                    <a:lumMod val="75000"/>
                    <a:lumOff val="25000"/>
                  </a:schemeClr>
                </a:solidFill>
              </a:rPr>
              <a:t>Рисование</a:t>
            </a:r>
            <a:r>
              <a:rPr lang="ru-RU" sz="3600" dirty="0" smtClean="0"/>
              <a:t> </a:t>
            </a:r>
            <a:r>
              <a:rPr lang="ru-RU" sz="3600" dirty="0"/>
              <a:t/>
            </a:r>
            <a:br>
              <a:rPr lang="ru-RU" sz="3600" dirty="0"/>
            </a:br>
            <a:r>
              <a:rPr lang="ru-RU" sz="3600" dirty="0">
                <a:solidFill>
                  <a:schemeClr val="bg1">
                    <a:lumMod val="75000"/>
                    <a:lumOff val="25000"/>
                  </a:schemeClr>
                </a:solidFill>
              </a:rPr>
              <a:t>«Мой любимый сказочный герой»</a:t>
            </a:r>
            <a:br>
              <a:rPr lang="ru-RU" sz="3600" dirty="0">
                <a:solidFill>
                  <a:schemeClr val="bg1">
                    <a:lumMod val="75000"/>
                    <a:lumOff val="25000"/>
                  </a:schemeClr>
                </a:solidFill>
              </a:rPr>
            </a:br>
            <a:endParaRPr lang="ru-RU" sz="3600" dirty="0">
              <a:solidFill>
                <a:schemeClr val="bg1">
                  <a:lumMod val="75000"/>
                  <a:lumOff val="25000"/>
                </a:schemeClr>
              </a:solidFill>
            </a:endParaRPr>
          </a:p>
        </p:txBody>
      </p:sp>
      <p:sp>
        <p:nvSpPr>
          <p:cNvPr id="6" name="Объект 5"/>
          <p:cNvSpPr>
            <a:spLocks noGrp="1"/>
          </p:cNvSpPr>
          <p:nvPr>
            <p:ph sz="quarter" idx="4"/>
          </p:nvPr>
        </p:nvSpPr>
        <p:spPr/>
        <p:txBody>
          <a:bodyPr/>
          <a:lstStyle/>
          <a:p>
            <a:endParaRPr lang="ru-RU" dirty="0"/>
          </a:p>
          <a:p>
            <a:endParaRPr lang="ru-RU" dirty="0"/>
          </a:p>
        </p:txBody>
      </p:sp>
      <p:pic>
        <p:nvPicPr>
          <p:cNvPr id="7" name="Объект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1228" y="1966698"/>
            <a:ext cx="5739235" cy="4653043"/>
          </a:xfrm>
          <a:prstGeom prst="rect">
            <a:avLst/>
          </a:prstGeom>
        </p:spPr>
      </p:pic>
    </p:spTree>
    <p:extLst>
      <p:ext uri="{BB962C8B-B14F-4D97-AF65-F5344CB8AC3E}">
        <p14:creationId xmlns:p14="http://schemas.microsoft.com/office/powerpoint/2010/main" val="15538463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mph" presetSubtype="0" fill="hold" nodeType="clickEffect">
                                  <p:stCondLst>
                                    <p:cond delay="0"/>
                                  </p:stCondLst>
                                  <p:childTnLst>
                                    <p:animEffect transition="out" filter="fade">
                                      <p:cBhvr>
                                        <p:cTn id="18" dur="500" tmFilter="0, 0; .2, .5; .8, .5; 1, 0"/>
                                        <p:tgtEl>
                                          <p:spTgt spid="4">
                                            <p:txEl>
                                              <p:pRg st="0" end="0"/>
                                            </p:txEl>
                                          </p:spTgt>
                                        </p:tgtEl>
                                      </p:cBhvr>
                                    </p:animEffect>
                                    <p:animScale>
                                      <p:cBhvr>
                                        <p:cTn id="19" dur="250" autoRev="1" fill="hold"/>
                                        <p:tgtEl>
                                          <p:spTgt spid="4">
                                            <p:txEl>
                                              <p:pRg st="0" end="0"/>
                                            </p:txEl>
                                          </p:spTgt>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a:solidFill>
                  <a:schemeClr val="bg1">
                    <a:lumMod val="75000"/>
                    <a:lumOff val="25000"/>
                  </a:schemeClr>
                </a:solidFill>
              </a:rPr>
              <a:t>Упражнение </a:t>
            </a:r>
            <a:r>
              <a:rPr lang="ru-RU" b="1" dirty="0" smtClean="0">
                <a:solidFill>
                  <a:schemeClr val="bg1">
                    <a:lumMod val="75000"/>
                    <a:lumOff val="25000"/>
                  </a:schemeClr>
                </a:solidFill>
              </a:rPr>
              <a:t/>
            </a:r>
            <a:br>
              <a:rPr lang="ru-RU" b="1" dirty="0" smtClean="0">
                <a:solidFill>
                  <a:schemeClr val="bg1">
                    <a:lumMod val="75000"/>
                    <a:lumOff val="25000"/>
                  </a:schemeClr>
                </a:solidFill>
              </a:rPr>
            </a:br>
            <a:r>
              <a:rPr lang="ru-RU" b="1" dirty="0" smtClean="0">
                <a:solidFill>
                  <a:schemeClr val="bg1">
                    <a:lumMod val="75000"/>
                    <a:lumOff val="25000"/>
                  </a:schemeClr>
                </a:solidFill>
              </a:rPr>
              <a:t>«</a:t>
            </a:r>
            <a:r>
              <a:rPr lang="ru-RU" b="1" dirty="0">
                <a:solidFill>
                  <a:schemeClr val="bg1">
                    <a:lumMod val="75000"/>
                    <a:lumOff val="25000"/>
                  </a:schemeClr>
                </a:solidFill>
              </a:rPr>
              <a:t>Расскажи стихи </a:t>
            </a:r>
            <a:r>
              <a:rPr lang="ru-RU" b="1" dirty="0" err="1">
                <a:solidFill>
                  <a:schemeClr val="bg1">
                    <a:lumMod val="75000"/>
                    <a:lumOff val="25000"/>
                  </a:schemeClr>
                </a:solidFill>
              </a:rPr>
              <a:t>А.Барто</a:t>
            </a:r>
            <a:r>
              <a:rPr lang="ru-RU" b="1" dirty="0">
                <a:solidFill>
                  <a:schemeClr val="bg1">
                    <a:lumMod val="75000"/>
                    <a:lumOff val="25000"/>
                  </a:schemeClr>
                </a:solidFill>
              </a:rPr>
              <a:t> </a:t>
            </a:r>
            <a:r>
              <a:rPr lang="ru-RU" b="1" dirty="0" smtClean="0">
                <a:solidFill>
                  <a:schemeClr val="bg1">
                    <a:lumMod val="75000"/>
                    <a:lumOff val="25000"/>
                  </a:schemeClr>
                </a:solidFill>
              </a:rPr>
              <a:t/>
            </a:r>
            <a:br>
              <a:rPr lang="ru-RU" b="1" dirty="0" smtClean="0">
                <a:solidFill>
                  <a:schemeClr val="bg1">
                    <a:lumMod val="75000"/>
                    <a:lumOff val="25000"/>
                  </a:schemeClr>
                </a:solidFill>
              </a:rPr>
            </a:br>
            <a:r>
              <a:rPr lang="ru-RU" b="1" dirty="0" smtClean="0">
                <a:solidFill>
                  <a:schemeClr val="bg1">
                    <a:lumMod val="75000"/>
                    <a:lumOff val="25000"/>
                  </a:schemeClr>
                </a:solidFill>
              </a:rPr>
              <a:t>с </a:t>
            </a:r>
            <a:r>
              <a:rPr lang="ru-RU" b="1" dirty="0">
                <a:solidFill>
                  <a:schemeClr val="bg1">
                    <a:lumMod val="75000"/>
                    <a:lumOff val="25000"/>
                  </a:schemeClr>
                </a:solidFill>
              </a:rPr>
              <a:t>помощью жестов»</a:t>
            </a:r>
          </a:p>
        </p:txBody>
      </p:sp>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3038" y="2011363"/>
            <a:ext cx="4732594" cy="4466710"/>
          </a:xfrm>
        </p:spPr>
      </p:pic>
      <p:pic>
        <p:nvPicPr>
          <p:cNvPr id="6" name="Объект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094959" y="2011363"/>
            <a:ext cx="4893022" cy="4466710"/>
          </a:xfr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7442" y="1287887"/>
            <a:ext cx="6452316" cy="4803306"/>
          </a:xfrm>
          <a:prstGeom prst="rect">
            <a:avLst/>
          </a:prstGeom>
        </p:spPr>
      </p:pic>
    </p:spTree>
    <p:extLst>
      <p:ext uri="{BB962C8B-B14F-4D97-AF65-F5344CB8AC3E}">
        <p14:creationId xmlns:p14="http://schemas.microsoft.com/office/powerpoint/2010/main" val="14423343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dirty="0" smtClean="0">
                <a:solidFill>
                  <a:schemeClr val="bg1">
                    <a:lumMod val="75000"/>
                    <a:lumOff val="25000"/>
                  </a:schemeClr>
                </a:solidFill>
              </a:rPr>
              <a:t>Создание </a:t>
            </a:r>
            <a:r>
              <a:rPr lang="ru-RU" sz="3200" b="1" dirty="0">
                <a:solidFill>
                  <a:schemeClr val="bg1">
                    <a:lumMod val="75000"/>
                    <a:lumOff val="25000"/>
                  </a:schemeClr>
                </a:solidFill>
              </a:rPr>
              <a:t>афиши </a:t>
            </a:r>
            <a:r>
              <a:rPr lang="ru-RU" sz="3200" b="1" dirty="0" smtClean="0">
                <a:solidFill>
                  <a:schemeClr val="bg1">
                    <a:lumMod val="75000"/>
                    <a:lumOff val="25000"/>
                  </a:schemeClr>
                </a:solidFill>
              </a:rPr>
              <a:t/>
            </a:r>
            <a:br>
              <a:rPr lang="ru-RU" sz="3200" b="1" dirty="0" smtClean="0">
                <a:solidFill>
                  <a:schemeClr val="bg1">
                    <a:lumMod val="75000"/>
                    <a:lumOff val="25000"/>
                  </a:schemeClr>
                </a:solidFill>
              </a:rPr>
            </a:br>
            <a:r>
              <a:rPr lang="ru-RU" sz="4800" b="1" dirty="0" smtClean="0">
                <a:solidFill>
                  <a:schemeClr val="bg1">
                    <a:lumMod val="75000"/>
                    <a:lumOff val="25000"/>
                  </a:schemeClr>
                </a:solidFill>
              </a:rPr>
              <a:t>«Колобок</a:t>
            </a:r>
            <a:r>
              <a:rPr lang="ru-RU" sz="4800" b="1" dirty="0">
                <a:solidFill>
                  <a:schemeClr val="bg1">
                    <a:lumMod val="75000"/>
                    <a:lumOff val="25000"/>
                  </a:schemeClr>
                </a:solidFill>
              </a:rPr>
              <a:t>»</a:t>
            </a: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81825" y="2110997"/>
            <a:ext cx="4757489" cy="4351940"/>
          </a:xfrm>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243817" y="2110997"/>
            <a:ext cx="5102470" cy="4351940"/>
          </a:xfrm>
        </p:spPr>
      </p:pic>
    </p:spTree>
    <p:extLst>
      <p:ext uri="{BB962C8B-B14F-4D97-AF65-F5344CB8AC3E}">
        <p14:creationId xmlns:p14="http://schemas.microsoft.com/office/powerpoint/2010/main" val="38568559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bg1">
                    <a:lumMod val="75000"/>
                    <a:lumOff val="25000"/>
                  </a:schemeClr>
                </a:solidFill>
              </a:rPr>
              <a:t>Маски к сказке </a:t>
            </a:r>
            <a:r>
              <a:rPr lang="ru-RU" sz="5400" b="1" dirty="0" smtClean="0">
                <a:solidFill>
                  <a:schemeClr val="bg1">
                    <a:lumMod val="75000"/>
                    <a:lumOff val="25000"/>
                  </a:schemeClr>
                </a:solidFill>
              </a:rPr>
              <a:t>«теремок»</a:t>
            </a:r>
            <a:endParaRPr lang="ru-RU" sz="5400" b="1" dirty="0">
              <a:solidFill>
                <a:schemeClr val="bg1">
                  <a:lumMod val="75000"/>
                  <a:lumOff val="25000"/>
                </a:schemeClr>
              </a:solidFill>
            </a:endParaRPr>
          </a:p>
        </p:txBody>
      </p:sp>
      <p:pic>
        <p:nvPicPr>
          <p:cNvPr id="6" name="Объект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98298" y="2266341"/>
            <a:ext cx="5322540" cy="3989933"/>
          </a:xfrm>
        </p:spPr>
      </p:pic>
      <p:pic>
        <p:nvPicPr>
          <p:cNvPr id="10" name="Объект 9"/>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348347" y="2266341"/>
            <a:ext cx="5319912" cy="3989933"/>
          </a:xfrm>
        </p:spPr>
      </p:pic>
    </p:spTree>
    <p:extLst>
      <p:ext uri="{BB962C8B-B14F-4D97-AF65-F5344CB8AC3E}">
        <p14:creationId xmlns:p14="http://schemas.microsoft.com/office/powerpoint/2010/main" val="33175621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bg1">
                    <a:lumMod val="75000"/>
                    <a:lumOff val="25000"/>
                  </a:schemeClr>
                </a:solidFill>
              </a:rPr>
              <a:t>Игра </a:t>
            </a:r>
            <a:r>
              <a:rPr lang="ru-RU" sz="4400" b="1" dirty="0" smtClean="0">
                <a:solidFill>
                  <a:schemeClr val="bg1">
                    <a:lumMod val="75000"/>
                    <a:lumOff val="25000"/>
                  </a:schemeClr>
                </a:solidFill>
              </a:rPr>
              <a:t>«Мы пришли в театр»</a:t>
            </a:r>
            <a:endParaRPr lang="ru-RU" sz="4400" b="1" dirty="0">
              <a:solidFill>
                <a:schemeClr val="bg1">
                  <a:lumMod val="75000"/>
                  <a:lumOff val="25000"/>
                </a:schemeClr>
              </a:solidFill>
            </a:endParaRPr>
          </a:p>
        </p:txBody>
      </p:sp>
      <p:pic>
        <p:nvPicPr>
          <p:cNvPr id="1026" name="Picture 2" descr="https://sun9-45.userapi.com/impg/Eyahr-Cwcg3HJnD3unIx8ogTW7Zj-IV-aM6JUw/mW2Q0KzeX_g.jpg?size=810x1080&amp;quality=95&amp;sign=879449061899be92b1a77b125dc11bd7&amp;type=album"/>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648495" y="1927195"/>
            <a:ext cx="3575671" cy="47675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sun9-46.userapi.com/impg/HsiGsYSEZQdL5df1NPAOhWBm7KbJgrqWyjkypg/o_gvos2K-PI.jpg?size=1280x960&amp;quality=95&amp;sign=30d737f86a04222f3dca4ece8a4fe9b1&amp;type=album"/>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942292" y="2215930"/>
            <a:ext cx="5442453" cy="4081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306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0"/>
                                        <p:tgtEl>
                                          <p:spTgt spid="1026"/>
                                        </p:tgtEl>
                                      </p:cBhvr>
                                    </p:animEffect>
                                    <p:anim calcmode="lin" valueType="num">
                                      <p:cBhvr>
                                        <p:cTn id="13" dur="1000" fill="hold"/>
                                        <p:tgtEl>
                                          <p:spTgt spid="1026"/>
                                        </p:tgtEl>
                                        <p:attrNameLst>
                                          <p:attrName>ppt_x</p:attrName>
                                        </p:attrNameLst>
                                      </p:cBhvr>
                                      <p:tavLst>
                                        <p:tav tm="0">
                                          <p:val>
                                            <p:strVal val="#ppt_x"/>
                                          </p:val>
                                        </p:tav>
                                        <p:tav tm="100000">
                                          <p:val>
                                            <p:strVal val="#ppt_x"/>
                                          </p:val>
                                        </p:tav>
                                      </p:tavLst>
                                    </p:anim>
                                    <p:anim calcmode="lin" valueType="num">
                                      <p:cBhvr>
                                        <p:cTn id="1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fade">
                                      <p:cBhvr>
                                        <p:cTn id="19" dur="1000"/>
                                        <p:tgtEl>
                                          <p:spTgt spid="1028"/>
                                        </p:tgtEl>
                                      </p:cBhvr>
                                    </p:animEffect>
                                    <p:anim calcmode="lin" valueType="num">
                                      <p:cBhvr>
                                        <p:cTn id="20" dur="1000" fill="hold"/>
                                        <p:tgtEl>
                                          <p:spTgt spid="1028"/>
                                        </p:tgtEl>
                                        <p:attrNameLst>
                                          <p:attrName>ppt_x</p:attrName>
                                        </p:attrNameLst>
                                      </p:cBhvr>
                                      <p:tavLst>
                                        <p:tav tm="0">
                                          <p:val>
                                            <p:strVal val="#ppt_x"/>
                                          </p:val>
                                        </p:tav>
                                        <p:tav tm="100000">
                                          <p:val>
                                            <p:strVal val="#ppt_x"/>
                                          </p:val>
                                        </p:tav>
                                      </p:tavLst>
                                    </p:anim>
                                    <p:anim calcmode="lin" valueType="num">
                                      <p:cBhvr>
                                        <p:cTn id="21"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4294967295"/>
          </p:nvPr>
        </p:nvPicPr>
        <p:blipFill>
          <a:blip r:embed="rId2"/>
          <a:stretch>
            <a:fillRect/>
          </a:stretch>
        </p:blipFill>
        <p:spPr>
          <a:xfrm>
            <a:off x="5808373" y="284163"/>
            <a:ext cx="6225490" cy="6319130"/>
          </a:xfrm>
          <a:prstGeom prst="rect">
            <a:avLst/>
          </a:prstGeom>
        </p:spPr>
      </p:pic>
      <p:sp>
        <p:nvSpPr>
          <p:cNvPr id="2" name="Заголовок 1"/>
          <p:cNvSpPr>
            <a:spLocks noGrp="1"/>
          </p:cNvSpPr>
          <p:nvPr>
            <p:ph type="title" idx="4294967295"/>
          </p:nvPr>
        </p:nvSpPr>
        <p:spPr>
          <a:xfrm>
            <a:off x="0" y="284163"/>
            <a:ext cx="5808372" cy="6573837"/>
          </a:xfrm>
        </p:spPr>
        <p:txBody>
          <a:bodyPr>
            <a:normAutofit/>
          </a:bodyPr>
          <a:lstStyle/>
          <a:p>
            <a:pPr algn="ctr"/>
            <a:r>
              <a:rPr lang="ru-RU" sz="5400" b="1" dirty="0" smtClean="0">
                <a:solidFill>
                  <a:schemeClr val="accent2"/>
                </a:solidFill>
              </a:rPr>
              <a:t>Театральное представление </a:t>
            </a:r>
            <a:r>
              <a:rPr lang="ru-RU" sz="6600" b="1" dirty="0" smtClean="0">
                <a:solidFill>
                  <a:schemeClr val="accent2"/>
                </a:solidFill>
              </a:rPr>
              <a:t>«Колобок»</a:t>
            </a:r>
            <a:endParaRPr lang="ru-RU" sz="6600" b="1" dirty="0">
              <a:solidFill>
                <a:schemeClr val="accent2"/>
              </a:solidFill>
            </a:endParaRPr>
          </a:p>
        </p:txBody>
      </p:sp>
    </p:spTree>
    <p:extLst>
      <p:ext uri="{BB962C8B-B14F-4D97-AF65-F5344CB8AC3E}">
        <p14:creationId xmlns:p14="http://schemas.microsoft.com/office/powerpoint/2010/main" val="18582413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5488" y="2194559"/>
            <a:ext cx="11247120" cy="2210015"/>
          </a:xfrm>
        </p:spPr>
        <p:txBody>
          <a:bodyPr>
            <a:normAutofit/>
          </a:bodyPr>
          <a:lstStyle/>
          <a:p>
            <a:r>
              <a:rPr lang="ru-RU" b="1" dirty="0" smtClean="0">
                <a:solidFill>
                  <a:schemeClr val="bg1">
                    <a:lumMod val="75000"/>
                    <a:lumOff val="25000"/>
                  </a:schemeClr>
                </a:solidFill>
              </a:rPr>
              <a:t>Вывод</a:t>
            </a:r>
            <a:endParaRPr lang="ru-RU" b="1" dirty="0">
              <a:solidFill>
                <a:schemeClr val="bg1">
                  <a:lumMod val="75000"/>
                  <a:lumOff val="25000"/>
                </a:schemeClr>
              </a:solidFill>
            </a:endParaRPr>
          </a:p>
        </p:txBody>
      </p:sp>
      <p:sp>
        <p:nvSpPr>
          <p:cNvPr id="5" name="Текст 4"/>
          <p:cNvSpPr>
            <a:spLocks noGrp="1"/>
          </p:cNvSpPr>
          <p:nvPr>
            <p:ph type="body" idx="1"/>
          </p:nvPr>
        </p:nvSpPr>
        <p:spPr>
          <a:xfrm>
            <a:off x="347472" y="3911827"/>
            <a:ext cx="11503152" cy="2244274"/>
          </a:xfrm>
        </p:spPr>
        <p:txBody>
          <a:bodyPr>
            <a:noAutofit/>
          </a:bodyPr>
          <a:lstStyle/>
          <a:p>
            <a:r>
              <a:rPr lang="ru-RU" sz="3200" dirty="0">
                <a:solidFill>
                  <a:schemeClr val="tx1"/>
                </a:solidFill>
              </a:rPr>
              <a:t>Т</a:t>
            </a:r>
            <a:r>
              <a:rPr lang="ru-RU" sz="3200" dirty="0" smtClean="0">
                <a:solidFill>
                  <a:schemeClr val="tx1"/>
                </a:solidFill>
              </a:rPr>
              <a:t>еатрализованная </a:t>
            </a:r>
            <a:r>
              <a:rPr lang="ru-RU" sz="3200" dirty="0">
                <a:solidFill>
                  <a:schemeClr val="tx1"/>
                </a:solidFill>
              </a:rPr>
              <a:t>деятельность позволяет решать многие актуальные проблемы педагогики и психологии, связанные с художественным и нравственным воспитанием, развитием памяти, воображения, фантазии, инициативности. Театральная деятельность помогает ребенку органично влиться в мир культуры, осознать его целостность и красоту.</a:t>
            </a:r>
          </a:p>
          <a:p>
            <a:endParaRPr lang="ru-RU" sz="2400" dirty="0">
              <a:solidFill>
                <a:schemeClr val="bg1">
                  <a:lumMod val="75000"/>
                  <a:lumOff val="25000"/>
                </a:schemeClr>
              </a:solidFill>
            </a:endParaRPr>
          </a:p>
        </p:txBody>
      </p:sp>
      <p:pic>
        <p:nvPicPr>
          <p:cNvPr id="2050" name="Picture 2" descr="https://school24.edummr.ru/wp-content/uploads/2019/11/Lyn_Stone_PP_silhouett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2421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7723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hotopict.ru/wp-content/uploads/2019/06/spasibo-za-vnimanie-62-kartinki-dlya-prezentacii-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95" y="236650"/>
            <a:ext cx="11430000"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608895"/>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лосы">
  <a:themeElements>
    <a:clrScheme name="Полосы">
      <a:dk1>
        <a:srgbClr val="2C2C2C"/>
      </a:dk1>
      <a:lt1>
        <a:srgbClr val="FFFFFF"/>
      </a:lt1>
      <a:dk2>
        <a:srgbClr val="606060"/>
      </a:dk2>
      <a:lt2>
        <a:srgbClr val="EDEDED"/>
      </a:lt2>
      <a:accent1>
        <a:srgbClr val="FFC000"/>
      </a:accent1>
      <a:accent2>
        <a:srgbClr val="A5D028"/>
      </a:accent2>
      <a:accent3>
        <a:srgbClr val="0CC978"/>
      </a:accent3>
      <a:accent4>
        <a:srgbClr val="099BDD"/>
      </a:accent4>
      <a:accent5>
        <a:srgbClr val="47BFCD"/>
      </a:accent5>
      <a:accent6>
        <a:srgbClr val="DD7C15"/>
      </a:accent6>
      <a:hlink>
        <a:srgbClr val="FF9933"/>
      </a:hlink>
      <a:folHlink>
        <a:srgbClr val="B2B2B2"/>
      </a:folHlink>
    </a:clrScheme>
    <a:fontScheme name="Полосы">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Полосы">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1D2DA32-AC8B-4194-BF85-FF4A5B40EB50}"/>
    </a:ext>
  </a:extLst>
</a:theme>
</file>

<file path=docProps/app.xml><?xml version="1.0" encoding="utf-8"?>
<Properties xmlns="http://schemas.openxmlformats.org/officeDocument/2006/extended-properties" xmlns:vt="http://schemas.openxmlformats.org/officeDocument/2006/docPropsVTypes">
  <Template>Окаймление</Template>
  <TotalTime>400</TotalTime>
  <Words>808</Words>
  <Application>Microsoft Office PowerPoint</Application>
  <PresentationFormat>Широкоэкранный</PresentationFormat>
  <Paragraphs>119</Paragraphs>
  <Slides>27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27</vt:i4>
      </vt:variant>
    </vt:vector>
  </HeadingPairs>
  <TitlesOfParts>
    <vt:vector size="35" baseType="lpstr">
      <vt:lpstr>Arial</vt:lpstr>
      <vt:lpstr>Calibri</vt:lpstr>
      <vt:lpstr>Corbel</vt:lpstr>
      <vt:lpstr>Segoe Script</vt:lpstr>
      <vt:lpstr>Segoe UI Symbol</vt:lpstr>
      <vt:lpstr>Times New Roman</vt:lpstr>
      <vt:lpstr>Wingdings</vt:lpstr>
      <vt:lpstr>Полосы</vt:lpstr>
      <vt:lpstr>МДОУ «Детский сад №110» ПРОЕКТ  Театральный калейдоскоп     Виноградова И.В.  2023год. Ярега</vt:lpstr>
      <vt:lpstr>Паспорт проекта</vt:lpstr>
      <vt:lpstr>Актуальность</vt:lpstr>
      <vt:lpstr>Презентация PowerPoint</vt:lpstr>
      <vt:lpstr> Продукты проекта </vt:lpstr>
      <vt:lpstr> Ожидаемые результаты </vt:lpstr>
      <vt:lpstr>Этапы реализации проекта «Театральный калейдоскоп » </vt:lpstr>
      <vt:lpstr>I этап - подготовительный</vt:lpstr>
      <vt:lpstr>II этап – основной неделя</vt:lpstr>
      <vt:lpstr>НЕДЕЛЯ</vt:lpstr>
      <vt:lpstr>неделя</vt:lpstr>
      <vt:lpstr>неделя</vt:lpstr>
      <vt:lpstr>III этап – заключительный</vt:lpstr>
      <vt:lpstr>ПРОДУКТЫ ПРОЕКТА</vt:lpstr>
      <vt:lpstr>Маски- символ года</vt:lpstr>
      <vt:lpstr>Презентация PowerPoint</vt:lpstr>
      <vt:lpstr>Дидактическая Игра «Угадай сказочного героя»</vt:lpstr>
      <vt:lpstr>Презентация PowerPoint</vt:lpstr>
      <vt:lpstr>Театр руками родителей</vt:lpstr>
      <vt:lpstr>Презентация PowerPoint</vt:lpstr>
      <vt:lpstr>Упражнение  «Расскажи стихи А.Барто  с помощью жестов»</vt:lpstr>
      <vt:lpstr>Создание афиши  «Колобок»</vt:lpstr>
      <vt:lpstr>Маски к сказке «теремок»</vt:lpstr>
      <vt:lpstr>Игра «Мы пришли в театр»</vt:lpstr>
      <vt:lpstr>Театральное представление «Колобок»</vt:lpstr>
      <vt:lpstr>Вывод</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Театральный калейдоскоп</dc:title>
  <dc:creator>ADmin</dc:creator>
  <cp:lastModifiedBy>ADmin</cp:lastModifiedBy>
  <cp:revision>39</cp:revision>
  <dcterms:created xsi:type="dcterms:W3CDTF">2022-01-18T18:24:17Z</dcterms:created>
  <dcterms:modified xsi:type="dcterms:W3CDTF">2024-10-03T07:27:49Z</dcterms:modified>
</cp:coreProperties>
</file>