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77" r:id="rId5"/>
    <p:sldId id="290" r:id="rId6"/>
    <p:sldId id="278" r:id="rId7"/>
    <p:sldId id="280" r:id="rId8"/>
    <p:sldId id="282" r:id="rId9"/>
    <p:sldId id="283" r:id="rId10"/>
    <p:sldId id="284" r:id="rId11"/>
    <p:sldId id="287" r:id="rId12"/>
    <p:sldId id="288" r:id="rId13"/>
    <p:sldId id="291" r:id="rId14"/>
    <p:sldId id="289" r:id="rId15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3E57"/>
    <a:srgbClr val="184259"/>
    <a:srgbClr val="9C4E4E"/>
    <a:srgbClr val="700000"/>
    <a:srgbClr val="5E2001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52" autoAdjust="0"/>
  </p:normalViewPr>
  <p:slideViewPr>
    <p:cSldViewPr snapToGrid="0">
      <p:cViewPr varScale="1">
        <p:scale>
          <a:sx n="70" d="100"/>
          <a:sy n="70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194FFE89-DD1A-434A-B46E-FC016168196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05BBA22-1009-4062-B497-20D4D1F420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003D6EC-8D86-40AE-BCDD-CB01875363F0}" type="datetime1">
              <a:rPr lang="ru-RU" smtClean="0"/>
              <a:t>25.02.2022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65305A3-EF7C-4109-870C-75957F87F8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A65183E6-2BF7-4148-8288-DCAD651FB94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6FCA6C9-E2E2-4922-B1A7-E6462166C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596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BC66B-B4AC-4633-A1A7-233B774CF881}" type="datetime1">
              <a:rPr lang="ru-RU" smtClean="0"/>
              <a:pPr/>
              <a:t>25.02.2022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2C70E52-1238-4A7F-867E-2F90BFCA0D60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534581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bg bwMode="blackGray"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840914" cy="1260000"/>
          </a:xfrm>
        </p:spPr>
        <p:txBody>
          <a:bodyPr rtlCol="0" anchor="ctr" anchorCtr="0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685801" y="1869601"/>
            <a:ext cx="10840914" cy="3921600"/>
          </a:xfrm>
        </p:spPr>
        <p:txBody>
          <a:bodyPr rtlCol="0" anchor="t" anchorCtr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C2C154-9245-4EAA-8ADE-33D1A7EC5680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8" name="Прямая соединительная линия 7">
            <a:extLst>
              <a:ext uri="{FF2B5EF4-FFF2-40B4-BE49-F238E27FC236}">
                <a16:creationId xmlns:a16="http://schemas.microsoft.com/office/drawing/2014/main" id="{328F7C25-BFB6-430F-87B6-7D0D2C7493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-185517" y="1223433"/>
            <a:ext cx="504000" cy="0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262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685801" y="609601"/>
            <a:ext cx="10840913" cy="3124199"/>
          </a:xfrm>
        </p:spPr>
        <p:txBody>
          <a:bodyPr rtlCol="0" anchor="ctr">
            <a:normAutofit/>
          </a:bodyPr>
          <a:lstStyle>
            <a:lvl1pPr algn="l">
              <a:defRPr sz="3000" b="0" cap="none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3733800"/>
            <a:ext cx="10840914" cy="2057400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670F7E0-5A37-4C1B-B001-12D253A333A6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3326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 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840914" cy="1260000"/>
          </a:xfrm>
        </p:spPr>
        <p:txBody>
          <a:bodyPr rtlCol="0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0E4AE4C-9F8E-41E2-89BA-C86A7744736A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10649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 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665BCD0-99CC-4906-918D-1116AF1A79A1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5370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blackGray"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1786"/>
            <a:ext cx="12188825" cy="68562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76500" y="2716272"/>
            <a:ext cx="8683625" cy="2421464"/>
          </a:xfrm>
        </p:spPr>
        <p:txBody>
          <a:bodyPr rtlCol="0"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2476500" y="5137736"/>
            <a:ext cx="8683625" cy="732840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 rtlCol="0"/>
          <a:lstStyle/>
          <a:p>
            <a:pPr rtl="0"/>
            <a:fld id="{9A8996FA-BFC3-4EAC-AAB9-45C2EF3838CE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62937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 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552450" y="1874308"/>
            <a:ext cx="3814235" cy="1260000"/>
          </a:xfrm>
        </p:spPr>
        <p:txBody>
          <a:bodyPr rtlCol="0" anchor="ctr" anchorCtr="0">
            <a:noAutofit/>
          </a:bodyPr>
          <a:lstStyle>
            <a:lvl1pPr algn="r">
              <a:defRPr sz="30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4648200" y="0"/>
            <a:ext cx="7543800" cy="6856214"/>
          </a:xfrm>
        </p:spPr>
        <p:txBody>
          <a:bodyPr rtlCol="0" anchor="ctr">
            <a:normAutofit/>
          </a:bodyPr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552450" y="3134308"/>
            <a:ext cx="3814235" cy="2016600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064A484-6A61-465E-A582-FF16A82B5833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006338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писание заголовка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Celestia-R1---OverlayContentHD.png">
            <a:extLst>
              <a:ext uri="{FF2B5EF4-FFF2-40B4-BE49-F238E27FC236}">
                <a16:creationId xmlns:a16="http://schemas.microsoft.com/office/drawing/2014/main" id="{A1E35E73-B2F7-41DF-AAD2-58E6BE2710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840914" cy="1260000"/>
          </a:xfrm>
        </p:spPr>
        <p:txBody>
          <a:bodyPr rtlCol="0" anchor="ctr" anchorCtr="0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685799" y="1881824"/>
            <a:ext cx="10840914" cy="1032826"/>
          </a:xfrm>
        </p:spPr>
        <p:txBody>
          <a:bodyPr rtlCol="0" anchor="t" anchorCtr="0">
            <a:no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F276643-78B9-443D-A21B-5D8D71E872B6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Текст 5">
            <a:extLst>
              <a:ext uri="{FF2B5EF4-FFF2-40B4-BE49-F238E27FC236}">
                <a16:creationId xmlns:a16="http://schemas.microsoft.com/office/drawing/2014/main" id="{B47DAE59-9D63-4159-8F3E-560C31F19A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16192" y="3837470"/>
            <a:ext cx="1310050" cy="959003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2" name="Текст 2">
            <a:extLst>
              <a:ext uri="{FF2B5EF4-FFF2-40B4-BE49-F238E27FC236}">
                <a16:creationId xmlns:a16="http://schemas.microsoft.com/office/drawing/2014/main" id="{4249143D-80A5-4E4C-BBFD-F253500CE22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685799" y="2914650"/>
            <a:ext cx="10840914" cy="50212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0" name="Текст 5">
            <a:extLst>
              <a:ext uri="{FF2B5EF4-FFF2-40B4-BE49-F238E27FC236}">
                <a16:creationId xmlns:a16="http://schemas.microsoft.com/office/drawing/2014/main" id="{B06123F0-984B-4EF8-9945-3621C401B7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465366" y="3837470"/>
            <a:ext cx="1310050" cy="959003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1" name="Текст 5">
            <a:extLst>
              <a:ext uri="{FF2B5EF4-FFF2-40B4-BE49-F238E27FC236}">
                <a16:creationId xmlns:a16="http://schemas.microsoft.com/office/drawing/2014/main" id="{A669C074-A9BE-4B07-ACEE-3B34AAC8B9E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548424" y="3837470"/>
            <a:ext cx="1310050" cy="959003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9" name="Текст 5">
            <a:extLst>
              <a:ext uri="{FF2B5EF4-FFF2-40B4-BE49-F238E27FC236}">
                <a16:creationId xmlns:a16="http://schemas.microsoft.com/office/drawing/2014/main" id="{84A40D78-D6DD-41A7-A132-9D48DF8649A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82308" y="3837470"/>
            <a:ext cx="1310050" cy="959003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8" name="Текст 5">
            <a:extLst>
              <a:ext uri="{FF2B5EF4-FFF2-40B4-BE49-F238E27FC236}">
                <a16:creationId xmlns:a16="http://schemas.microsoft.com/office/drawing/2014/main" id="{4A9CFAA7-850F-4C92-A9BE-56452E5CA0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99250" y="3837470"/>
            <a:ext cx="1310050" cy="959003"/>
          </a:xfrm>
        </p:spPr>
        <p:txBody>
          <a:bodyPr rtlCol="0">
            <a:noAutofit/>
          </a:bodyPr>
          <a:lstStyle>
            <a:lvl1pPr marL="0" indent="0" algn="ctr">
              <a:buNone/>
              <a:defRPr sz="1200"/>
            </a:lvl1pPr>
            <a:lvl3pPr algn="ctr">
              <a:defRPr sz="1200"/>
            </a:lvl3pPr>
            <a:lvl5pPr marL="1828800" indent="0">
              <a:buNone/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cxnSp>
        <p:nvCxnSpPr>
          <p:cNvPr id="14" name="Прямая соединительная линия 13">
            <a:extLst>
              <a:ext uri="{FF2B5EF4-FFF2-40B4-BE49-F238E27FC236}">
                <a16:creationId xmlns:a16="http://schemas.microsoft.com/office/drawing/2014/main" id="{CC5A0CF1-9FE7-4149-97DC-5221639144C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-185517" y="1242483"/>
            <a:ext cx="504000" cy="0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3639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 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457326" y="995967"/>
            <a:ext cx="6238874" cy="1260000"/>
          </a:xfrm>
        </p:spPr>
        <p:txBody>
          <a:bodyPr rtlCol="0" anchor="ctr" anchorCtr="0">
            <a:noAutofit/>
          </a:bodyPr>
          <a:lstStyle>
            <a:lvl1pPr algn="r">
              <a:defRPr sz="30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4" name="Рисунок 2"/>
          <p:cNvSpPr>
            <a:spLocks noGrp="1" noChangeAspect="1"/>
          </p:cNvSpPr>
          <p:nvPr>
            <p:ph type="pic" idx="1" hasCustomPrompt="1"/>
          </p:nvPr>
        </p:nvSpPr>
        <p:spPr bwMode="blackGray">
          <a:xfrm>
            <a:off x="8014200" y="995968"/>
            <a:ext cx="3492000" cy="4866064"/>
          </a:xfrm>
          <a:prstGeom prst="roundRect">
            <a:avLst>
              <a:gd name="adj" fmla="val 2371"/>
            </a:avLst>
          </a:prstGeom>
          <a:solidFill>
            <a:schemeClr val="bg2">
              <a:lumMod val="75000"/>
              <a:lumOff val="25000"/>
            </a:schemeClr>
          </a:solidFill>
          <a:ln w="28575" cap="sq" cmpd="sng">
            <a:solidFill>
              <a:schemeClr val="accent3">
                <a:lumMod val="50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085849" y="2255967"/>
            <a:ext cx="6610351" cy="3476618"/>
          </a:xfrm>
        </p:spPr>
        <p:txBody>
          <a:bodyPr rtlCol="0" anchor="t"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BADD9B9-C473-4B24-8BB0-CAA4E6C33546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969382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прав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 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657974" y="995968"/>
            <a:ext cx="4848225" cy="1260000"/>
          </a:xfrm>
        </p:spPr>
        <p:txBody>
          <a:bodyPr rtlCol="0" anchor="ctr" anchorCtr="0">
            <a:normAutofit/>
          </a:bodyPr>
          <a:lstStyle>
            <a:lvl1pPr algn="l">
              <a:defRPr sz="30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4" name="Рисунок 2"/>
          <p:cNvSpPr>
            <a:spLocks noGrp="1" noChangeAspect="1"/>
          </p:cNvSpPr>
          <p:nvPr>
            <p:ph type="pic" idx="1" hasCustomPrompt="1"/>
          </p:nvPr>
        </p:nvSpPr>
        <p:spPr bwMode="blackGray">
          <a:xfrm>
            <a:off x="727574" y="914400"/>
            <a:ext cx="5749425" cy="4818185"/>
          </a:xfrm>
          <a:prstGeom prst="roundRect">
            <a:avLst>
              <a:gd name="adj" fmla="val 2371"/>
            </a:avLst>
          </a:prstGeom>
          <a:solidFill>
            <a:schemeClr val="bg2">
              <a:lumMod val="75000"/>
              <a:lumOff val="25000"/>
            </a:schemeClr>
          </a:solidFill>
          <a:ln w="28575" cap="sq" cmpd="sng">
            <a:solidFill>
              <a:schemeClr val="accent3">
                <a:lumMod val="50000"/>
              </a:schemeClr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6657974" y="2255968"/>
            <a:ext cx="4848225" cy="3476617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038CDBD-D89E-4D27-9D3E-D8C8B6B71053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3295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 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Надпись 14"/>
          <p:cNvSpPr txBox="1"/>
          <p:nvPr/>
        </p:nvSpPr>
        <p:spPr bwMode="white">
          <a:xfrm>
            <a:off x="10571243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0">
                <a:solidFill>
                  <a:schemeClr val="tx1"/>
                </a:solidFill>
                <a:effectLst/>
              </a:rPr>
              <a:t>»</a:t>
            </a:r>
          </a:p>
        </p:txBody>
      </p:sp>
      <p:sp>
        <p:nvSpPr>
          <p:cNvPr id="11" name="Надпись 10"/>
          <p:cNvSpPr txBox="1"/>
          <p:nvPr/>
        </p:nvSpPr>
        <p:spPr bwMode="white">
          <a:xfrm>
            <a:off x="100262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ru-RU" sz="8000" noProof="0">
                <a:solidFill>
                  <a:schemeClr val="tx1"/>
                </a:solidFill>
                <a:effectLst/>
              </a:rPr>
              <a:t>«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320801" y="609601"/>
            <a:ext cx="9550399" cy="2743199"/>
          </a:xfrm>
        </p:spPr>
        <p:txBody>
          <a:bodyPr rtlCol="0" anchor="ctr">
            <a:normAutofit/>
          </a:bodyPr>
          <a:lstStyle>
            <a:lvl1pPr algn="ctr">
              <a:defRPr sz="3000" b="0" i="1" cap="none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0" name="Текст 9"/>
          <p:cNvSpPr>
            <a:spLocks noGrp="1"/>
          </p:cNvSpPr>
          <p:nvPr>
            <p:ph type="body" sz="quarter" idx="13"/>
          </p:nvPr>
        </p:nvSpPr>
        <p:spPr>
          <a:xfrm>
            <a:off x="1426408" y="3352800"/>
            <a:ext cx="9339184" cy="381000"/>
          </a:xfrm>
        </p:spPr>
        <p:txBody>
          <a:bodyPr rtlCol="0"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7" name="Прямоугольник: Скругленные углы 6">
            <a:extLst>
              <a:ext uri="{FF2B5EF4-FFF2-40B4-BE49-F238E27FC236}">
                <a16:creationId xmlns:a16="http://schemas.microsoft.com/office/drawing/2014/main" id="{1AD7857E-8E0E-4AC1-ABDC-E42462C788DE}"/>
              </a:ext>
            </a:extLst>
          </p:cNvPr>
          <p:cNvSpPr/>
          <p:nvPr userDrawn="1"/>
        </p:nvSpPr>
        <p:spPr>
          <a:xfrm>
            <a:off x="1750844" y="3962401"/>
            <a:ext cx="8690313" cy="1908173"/>
          </a:xfrm>
          <a:prstGeom prst="roundRect">
            <a:avLst>
              <a:gd name="adj" fmla="val 6552"/>
            </a:avLst>
          </a:prstGeom>
          <a:solidFill>
            <a:schemeClr val="accent3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57375" y="4021138"/>
            <a:ext cx="8486775" cy="1760537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404BFC-187B-4B4A-9A90-8ECAA71AACA0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53409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Celestia-R1---OverlayContentHD.png">
            <a:extLst>
              <a:ext uri="{FF2B5EF4-FFF2-40B4-BE49-F238E27FC236}">
                <a16:creationId xmlns:a16="http://schemas.microsoft.com/office/drawing/2014/main" id="{A1E35E73-B2F7-41DF-AAD2-58E6BE2710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1" y="609599"/>
            <a:ext cx="10840914" cy="1260000"/>
          </a:xfrm>
        </p:spPr>
        <p:txBody>
          <a:bodyPr rtlCol="0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685799" y="1869599"/>
            <a:ext cx="5202071" cy="91622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85800" y="2870201"/>
            <a:ext cx="5202071" cy="2916000"/>
          </a:xfrm>
          <a:prstGeom prst="roundRect">
            <a:avLst>
              <a:gd name="adj" fmla="val 2496"/>
            </a:avLst>
          </a:prstGeom>
          <a:ln w="28575">
            <a:solidFill>
              <a:schemeClr val="accent3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t">
            <a:normAutofit/>
          </a:bodyPr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298270" y="1869599"/>
            <a:ext cx="5228444" cy="916228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298270" y="2870201"/>
            <a:ext cx="5202071" cy="2916000"/>
          </a:xfrm>
          <a:prstGeom prst="roundRect">
            <a:avLst>
              <a:gd name="adj" fmla="val 2798"/>
            </a:avLst>
          </a:prstGeom>
          <a:ln w="28575">
            <a:solidFill>
              <a:schemeClr val="accent3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t">
            <a:normAutofit/>
          </a:bodyPr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731448E-31CF-4ED5-B8E5-44B98EED9B66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2" name="Прямая соединительная линия 11">
            <a:extLst>
              <a:ext uri="{FF2B5EF4-FFF2-40B4-BE49-F238E27FC236}">
                <a16:creationId xmlns:a16="http://schemas.microsoft.com/office/drawing/2014/main" id="{8031B0A9-3E16-4C5B-A6CE-045BCB91A00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57150" y="939761"/>
            <a:ext cx="3666" cy="491143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961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 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840914" cy="1260000"/>
          </a:xfrm>
        </p:spPr>
        <p:txBody>
          <a:bodyPr rtlCol="0">
            <a:normAutofit/>
          </a:bodyPr>
          <a:lstStyle>
            <a:lvl1pPr>
              <a:defRPr sz="3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9" name="Прямоугольник: Скругленные углы 8">
            <a:extLst>
              <a:ext uri="{FF2B5EF4-FFF2-40B4-BE49-F238E27FC236}">
                <a16:creationId xmlns:a16="http://schemas.microsoft.com/office/drawing/2014/main" id="{E44449DE-635B-4B23-9B8B-C95A5B8764DB}"/>
              </a:ext>
            </a:extLst>
          </p:cNvPr>
          <p:cNvSpPr/>
          <p:nvPr userDrawn="1"/>
        </p:nvSpPr>
        <p:spPr>
          <a:xfrm>
            <a:off x="663356" y="1790228"/>
            <a:ext cx="10863358" cy="4080348"/>
          </a:xfrm>
          <a:prstGeom prst="roundRect">
            <a:avLst>
              <a:gd name="adj" fmla="val 2634"/>
            </a:avLst>
          </a:prstGeom>
          <a:solidFill>
            <a:schemeClr val="accent3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2" y="1869600"/>
            <a:ext cx="5040000" cy="3921601"/>
          </a:xfrm>
          <a:prstGeom prst="roundRect">
            <a:avLst>
              <a:gd name="adj" fmla="val 1970"/>
            </a:avLst>
          </a:prstGeom>
          <a:ln w="28575">
            <a:noFill/>
          </a:ln>
          <a:effectLst/>
        </p:spPr>
        <p:txBody>
          <a:bodyPr rtlCol="0" anchor="t" anchorCtr="0">
            <a:normAutofit/>
          </a:bodyPr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488644" y="1869601"/>
            <a:ext cx="5040000" cy="3921600"/>
          </a:xfrm>
          <a:prstGeom prst="roundRect">
            <a:avLst>
              <a:gd name="adj" fmla="val 2211"/>
            </a:avLst>
          </a:prstGeom>
          <a:ln w="28575">
            <a:noFill/>
          </a:ln>
          <a:effectLst/>
        </p:spPr>
        <p:txBody>
          <a:bodyPr rtlCol="0" anchor="t" anchorCtr="0">
            <a:normAutofit/>
          </a:bodyPr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0D5F7A5-016A-40DC-9267-CD570A4FFE11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E8539E0A-8009-4A6E-A7A1-5AEFA52206C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V="1">
            <a:off x="57150" y="996911"/>
            <a:ext cx="3666" cy="491143"/>
          </a:xfrm>
          <a:prstGeom prst="line">
            <a:avLst/>
          </a:prstGeom>
          <a:ln w="127000" cap="sq">
            <a:solidFill>
              <a:schemeClr val="accent3"/>
            </a:solidFill>
            <a:miter lim="800000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52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Gray">
      <p:bgPr>
        <a:gradFill flip="none" rotWithShape="1">
          <a:gsLst>
            <a:gs pos="0">
              <a:schemeClr val="accent3">
                <a:lumMod val="89000"/>
              </a:schemeClr>
            </a:gs>
            <a:gs pos="23000">
              <a:schemeClr val="accent3">
                <a:lumMod val="89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5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 bwMode="white">
          <a:xfrm>
            <a:off x="685801" y="609600"/>
            <a:ext cx="10840914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 bwMode="white">
          <a:xfrm>
            <a:off x="685801" y="2142067"/>
            <a:ext cx="10840914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fld id="{BC311F64-DBA9-4949-B98F-AC0ACC89C4D6}" type="datetime1">
              <a:rPr lang="ru-RU" noProof="0" smtClean="0"/>
              <a:t>25.02.2022</a:t>
            </a:fld>
            <a:endParaRPr lang="ru-RU" noProof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66059" y="5870575"/>
            <a:ext cx="1260655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rtl="0"/>
            <a:fld id="{5D99DD2A-B520-4620-9B43-64B657BA2D4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090699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8" r:id="rId3"/>
    <p:sldLayoutId id="2147483679" r:id="rId4"/>
    <p:sldLayoutId id="2147483669" r:id="rId5"/>
    <p:sldLayoutId id="2147483680" r:id="rId6"/>
    <p:sldLayoutId id="2147483672" r:id="rId7"/>
    <p:sldLayoutId id="2147483665" r:id="rId8"/>
    <p:sldLayoutId id="2147483664" r:id="rId9"/>
    <p:sldLayoutId id="2147483671" r:id="rId10"/>
    <p:sldLayoutId id="2147483666" r:id="rId11"/>
    <p:sldLayoutId id="2147483667" r:id="rId12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651" y="855258"/>
            <a:ext cx="9730853" cy="51907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Ордена и медали</a:t>
            </a:r>
            <a:r>
              <a:rPr lang="ru-RU" sz="5400" dirty="0" smtClean="0"/>
              <a:t>.</a:t>
            </a:r>
            <a:br>
              <a:rPr lang="ru-RU" sz="5400" dirty="0" smtClean="0"/>
            </a:br>
            <a:r>
              <a:rPr lang="ru-RU" sz="3200" dirty="0"/>
              <a:t> </a:t>
            </a:r>
            <a:r>
              <a:rPr lang="ru-RU" sz="3200" dirty="0" smtClean="0"/>
              <a:t>                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 Лаптева </a:t>
            </a:r>
            <a:r>
              <a:rPr lang="ru-RU" sz="3200" dirty="0" err="1" smtClean="0"/>
              <a:t>елена</a:t>
            </a:r>
            <a:r>
              <a:rPr lang="ru-RU" sz="3200" dirty="0" smtClean="0"/>
              <a:t>  </a:t>
            </a:r>
            <a:r>
              <a:rPr lang="ru-RU" sz="3200" dirty="0" err="1" smtClean="0"/>
              <a:t>николаевна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МБДОУ « Центр развития ребенка- детский сад « Светлячок»</a:t>
            </a:r>
            <a:br>
              <a:rPr lang="ru-RU" sz="3200" dirty="0" smtClean="0"/>
            </a:br>
            <a:r>
              <a:rPr lang="ru-RU" sz="3200" dirty="0"/>
              <a:t> </a:t>
            </a:r>
            <a:r>
              <a:rPr lang="ru-RU" sz="3200" dirty="0" smtClean="0"/>
              <a:t>                                                             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315198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450" y="423081"/>
            <a:ext cx="4074141" cy="1965277"/>
          </a:xfrm>
        </p:spPr>
        <p:txBody>
          <a:bodyPr/>
          <a:lstStyle/>
          <a:p>
            <a:pPr algn="ctr"/>
            <a:r>
              <a:rPr lang="ru-RU" dirty="0" smtClean="0"/>
              <a:t>Медаль « за победу над </a:t>
            </a:r>
            <a:r>
              <a:rPr lang="ru-RU" dirty="0" err="1" smtClean="0"/>
              <a:t>японией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5155" y="2292824"/>
            <a:ext cx="3814235" cy="3212926"/>
          </a:xfrm>
        </p:spPr>
        <p:txBody>
          <a:bodyPr>
            <a:normAutofit/>
          </a:bodyPr>
          <a:lstStyle/>
          <a:p>
            <a:r>
              <a:rPr lang="ru-RU" b="1" dirty="0"/>
              <a:t>Медаль</a:t>
            </a:r>
            <a:r>
              <a:rPr lang="ru-RU" dirty="0"/>
              <a:t> «</a:t>
            </a:r>
            <a:r>
              <a:rPr lang="ru-RU" b="1" dirty="0"/>
              <a:t>За</a:t>
            </a:r>
            <a:r>
              <a:rPr lang="ru-RU" dirty="0"/>
              <a:t> победу над </a:t>
            </a:r>
            <a:r>
              <a:rPr lang="ru-RU" b="1" dirty="0"/>
              <a:t>Японией</a:t>
            </a:r>
            <a:r>
              <a:rPr lang="ru-RU" dirty="0"/>
              <a:t>» знаменовала собой победу советских войск над </a:t>
            </a:r>
            <a:r>
              <a:rPr lang="ru-RU" dirty="0" err="1"/>
              <a:t>Квантунской</a:t>
            </a:r>
            <a:r>
              <a:rPr lang="ru-RU" dirty="0"/>
              <a:t> армией. </a:t>
            </a:r>
            <a:r>
              <a:rPr lang="ru-RU" b="1" dirty="0"/>
              <a:t>Медаль</a:t>
            </a:r>
            <a:r>
              <a:rPr lang="ru-RU" dirty="0"/>
              <a:t> </a:t>
            </a:r>
            <a:r>
              <a:rPr lang="ru-RU" b="1" dirty="0"/>
              <a:t>за</a:t>
            </a:r>
            <a:r>
              <a:rPr lang="ru-RU" dirty="0"/>
              <a:t> участие в боевых действиях была учреждена Указом Президиума Верховного Совета СССР от 30 сентября 1945 года.</a:t>
            </a:r>
            <a:endParaRPr lang="ru-RU" dirty="0"/>
          </a:p>
        </p:txBody>
      </p:sp>
      <p:pic>
        <p:nvPicPr>
          <p:cNvPr id="1026" name="Picture 2" descr="https://sun1-85.userapi.com/sH36DKsOTcchvF5fPZso81mvJci1qNukUPAOnw/5LnOWtuoS7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025" y="317737"/>
            <a:ext cx="6632812" cy="6096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147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4.fotokto.ru/photo/full/297/29747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60" y="122830"/>
            <a:ext cx="11737074" cy="660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448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9</a:t>
            </a:r>
            <a:r>
              <a:rPr lang="ru-RU" dirty="0" smtClean="0"/>
              <a:t> мая ветераны </a:t>
            </a:r>
            <a:r>
              <a:rPr lang="ru-RU" dirty="0"/>
              <a:t>надевают свои медали, встречаются с однополчанами, вспоминают свои боевые годы.</a:t>
            </a:r>
          </a:p>
        </p:txBody>
      </p:sp>
      <p:pic>
        <p:nvPicPr>
          <p:cNvPr id="2050" name="Picture 2" descr="https://avatars.mds.yandex.net/get-zen_doc/98843/pub_5ccc7ab6d31aa100b34506b0_5ccee8adbb427000b36e0c13/scale_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652" y="2293156"/>
            <a:ext cx="9594376" cy="421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186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604" y="272955"/>
            <a:ext cx="3411940" cy="3179930"/>
          </a:xfrm>
        </p:spPr>
        <p:txBody>
          <a:bodyPr/>
          <a:lstStyle/>
          <a:p>
            <a:pPr algn="ctr"/>
            <a:r>
              <a:rPr lang="ru-RU" sz="2400" dirty="0"/>
              <a:t>Золотая Звезда Героя Советского Союза </a:t>
            </a:r>
            <a:r>
              <a:rPr lang="ru-RU" sz="1400" dirty="0" smtClean="0"/>
              <a:t>..</a:t>
            </a:r>
            <a:endParaRPr lang="ru-RU" sz="1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487" y="245661"/>
            <a:ext cx="7761010" cy="648686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1069" y="2524837"/>
            <a:ext cx="3562066" cy="417621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Пятиконечная золотая звезда с гладкими двугранными лучами на лицевой стороне соединена с серебряной прямоугольной колодкой. Вдоль колодки протянута шелковая муаровая лента красного цвета. Эта награда присваивалась за совершение героического </a:t>
            </a:r>
            <a:r>
              <a:rPr lang="ru-RU" dirty="0" smtClean="0"/>
              <a:t>подвига.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566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16" y="395785"/>
            <a:ext cx="11641541" cy="2115403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Орден славы </a:t>
            </a:r>
            <a:r>
              <a:rPr lang="en-US" sz="3100" dirty="0" smtClean="0"/>
              <a:t>I </a:t>
            </a:r>
            <a:r>
              <a:rPr lang="ru-RU" sz="3100" dirty="0" smtClean="0"/>
              <a:t>, </a:t>
            </a:r>
            <a:r>
              <a:rPr lang="en-US" sz="3100" dirty="0" smtClean="0"/>
              <a:t>ii</a:t>
            </a:r>
            <a:r>
              <a:rPr lang="ru-RU" sz="3100" dirty="0" smtClean="0"/>
              <a:t>, </a:t>
            </a:r>
            <a:r>
              <a:rPr lang="en-US" sz="3100" dirty="0" smtClean="0"/>
              <a:t>iii </a:t>
            </a:r>
            <a:r>
              <a:rPr lang="ru-RU" sz="3100" dirty="0" smtClean="0"/>
              <a:t>степени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sz="2000" dirty="0"/>
              <a:t>Ими награждались рядовые, сержанты. старшины за мужество и храбрость</a:t>
            </a:r>
            <a:r>
              <a:rPr lang="ru-RU" sz="2000" dirty="0" smtClean="0"/>
              <a:t>.</a:t>
            </a:r>
            <a:r>
              <a:rPr lang="ru-RU" sz="2000" dirty="0"/>
              <a:t> На ордене Славы изображена Спасская башня и Кремлевская стена в обрамлении лавровых ветвей.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436" y="2579427"/>
            <a:ext cx="9212239" cy="3985146"/>
          </a:xfrm>
        </p:spPr>
      </p:pic>
    </p:spTree>
    <p:extLst>
      <p:ext uri="{BB962C8B-B14F-4D97-AF65-F5344CB8AC3E}">
        <p14:creationId xmlns:p14="http://schemas.microsoft.com/office/powerpoint/2010/main" val="1843254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5801" y="327546"/>
            <a:ext cx="10840914" cy="1337481"/>
          </a:xfrm>
        </p:spPr>
        <p:txBody>
          <a:bodyPr>
            <a:normAutofit fontScale="90000"/>
          </a:bodyPr>
          <a:lstStyle/>
          <a:p>
            <a:r>
              <a:rPr lang="ru-RU" dirty="0"/>
              <a:t>Военных командиров за героизм и грамотное ведение боев награждали орденами Суворова, Кутузова, Александра Невского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68" y="1795685"/>
            <a:ext cx="3817107" cy="3718011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587" y="1812610"/>
            <a:ext cx="3575713" cy="3721661"/>
          </a:xfrm>
          <a:prstGeom prst="roundRect">
            <a:avLst>
              <a:gd name="adj" fmla="val 6711"/>
            </a:avLst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295" y="1815152"/>
            <a:ext cx="3330087" cy="371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84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450" y="723331"/>
            <a:ext cx="3814235" cy="1583141"/>
          </a:xfrm>
        </p:spPr>
        <p:txBody>
          <a:bodyPr/>
          <a:lstStyle/>
          <a:p>
            <a:pPr algn="ctr"/>
            <a:r>
              <a:rPr lang="ru-RU" dirty="0" smtClean="0"/>
              <a:t>Орден победы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396" y="191069"/>
            <a:ext cx="6552974" cy="655297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2450" y="2047164"/>
            <a:ext cx="3814235" cy="3103744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Орденом Победы награждались полководцы за проведение таких боевых операций, которые в корне изменяли военную обстановку на фронте в пользу нашей армии</a:t>
            </a:r>
          </a:p>
        </p:txBody>
      </p:sp>
    </p:spTree>
    <p:extLst>
      <p:ext uri="{BB962C8B-B14F-4D97-AF65-F5344CB8AC3E}">
        <p14:creationId xmlns:p14="http://schemas.microsoft.com/office/powerpoint/2010/main" val="4015951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медали «За отвагу» и «За боевые заслуги», которыми награждались участники Великой Отечественной войны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54" y="1801339"/>
            <a:ext cx="4640239" cy="394436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026" y="1856096"/>
            <a:ext cx="4868318" cy="3930555"/>
          </a:xfrm>
        </p:spPr>
      </p:pic>
    </p:spTree>
    <p:extLst>
      <p:ext uri="{BB962C8B-B14F-4D97-AF65-F5344CB8AC3E}">
        <p14:creationId xmlns:p14="http://schemas.microsoft.com/office/powerpoint/2010/main" val="3935305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300251"/>
            <a:ext cx="10840914" cy="1569349"/>
          </a:xfrm>
        </p:spPr>
        <p:txBody>
          <a:bodyPr>
            <a:noAutofit/>
          </a:bodyPr>
          <a:lstStyle/>
          <a:p>
            <a:r>
              <a:rPr lang="ru-RU" sz="2000" dirty="0" smtClean="0"/>
              <a:t>12 </a:t>
            </a:r>
            <a:r>
              <a:rPr lang="ru-RU" sz="2000" dirty="0"/>
              <a:t>городам нашей Родины за стойкость и мужество их защитников было присвоено звание «город-герой». Это города: Москва, Ленинград (сейчас С.-Петербург), Брест, Сталинград (ныне Волгоград), Керчь, Тула, Севастополь, Одесса, Минск…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37" y="1870075"/>
            <a:ext cx="9348717" cy="4653555"/>
          </a:xfrm>
        </p:spPr>
      </p:pic>
    </p:spTree>
    <p:extLst>
      <p:ext uri="{BB962C8B-B14F-4D97-AF65-F5344CB8AC3E}">
        <p14:creationId xmlns:p14="http://schemas.microsoft.com/office/powerpoint/2010/main" val="3511430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327546"/>
            <a:ext cx="10840914" cy="1337481"/>
          </a:xfrm>
        </p:spPr>
        <p:txBody>
          <a:bodyPr>
            <a:normAutofit/>
          </a:bodyPr>
          <a:lstStyle/>
          <a:p>
            <a:r>
              <a:rPr lang="ru-RU" sz="2400" dirty="0"/>
              <a:t>Воины, которые обороняли эти города награждались медалями «За оборону Москвы», «За оборону Ленинграда», «За оборону Севастополя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80" y="2033516"/>
            <a:ext cx="3804314" cy="371219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852" y="2074460"/>
            <a:ext cx="2965269" cy="358936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865" y="2074458"/>
            <a:ext cx="3941631" cy="367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630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Default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30104609_TF22736411" id="{45379569-D69F-44B0-9E1A-40191F4D853F}" vid="{41053B4F-2B0B-493D-B111-FBBE61B292CE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EBF972C-B81A-46A3-BFB2-A01F0B5DBC7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3CD11F-9FDB-4628-B708-63BFB2D681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83E21D3-7788-4819-8437-C5C4B0C5D46D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известного события истории</Template>
  <TotalTime>0</TotalTime>
  <Words>200</Words>
  <Application>Microsoft Office PowerPoint</Application>
  <PresentationFormat>Широкоэкранный</PresentationFormat>
  <Paragraphs>13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Corbel</vt:lpstr>
      <vt:lpstr>Небеса</vt:lpstr>
      <vt:lpstr>Ордена и медали.                     Лаптева елена  николаевна МБДОУ « Центр развития ребенка- детский сад « Светлячок»                                                                </vt:lpstr>
      <vt:lpstr>9 мая ветераны надевают свои медали, встречаются с однополчанами, вспоминают свои боевые годы.</vt:lpstr>
      <vt:lpstr>Золотая Звезда Героя Советского Союза ..</vt:lpstr>
      <vt:lpstr>Орден славы I , ii, iii степени. Ими награждались рядовые, сержанты. старшины за мужество и храбрость. На ордене Славы изображена Спасская башня и Кремлевская стена в обрамлении лавровых ветвей. </vt:lpstr>
      <vt:lpstr>Военных командиров за героизм и грамотное ведение боев награждали орденами Суворова, Кутузова, Александра Невского</vt:lpstr>
      <vt:lpstr>Орден победы</vt:lpstr>
      <vt:lpstr>медали «За отвагу» и «За боевые заслуги», которыми награждались участники Великой Отечественной войны</vt:lpstr>
      <vt:lpstr>12 городам нашей Родины за стойкость и мужество их защитников было присвоено звание «город-герой». Это города: Москва, Ленинград (сейчас С.-Петербург), Брест, Сталинград (ныне Волгоград), Керчь, Тула, Севастополь, Одесса, Минск…</vt:lpstr>
      <vt:lpstr>Воины, которые обороняли эти города награждались медалями «За оборону Москвы», «За оборону Ленинграда», «За оборону Севастополя</vt:lpstr>
      <vt:lpstr>Медаль « за победу над японией»</vt:lpstr>
      <vt:lpstr>Презентация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2022-02-20T02:41:46Z</dcterms:created>
  <dcterms:modified xsi:type="dcterms:W3CDTF">2022-02-25T08:08:13Z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