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71" r:id="rId3"/>
    <p:sldId id="268" r:id="rId4"/>
    <p:sldId id="274" r:id="rId5"/>
    <p:sldId id="269" r:id="rId6"/>
    <p:sldId id="272" r:id="rId7"/>
    <p:sldId id="275" r:id="rId8"/>
    <p:sldId id="276" r:id="rId9"/>
    <p:sldId id="280" r:id="rId10"/>
    <p:sldId id="279" r:id="rId11"/>
    <p:sldId id="27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E4D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6501F5-70F3-4A6F-A555-BF0F1CF2ED80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3D310A-0FD5-43C1-ABEC-6DAEAC905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3D310A-0FD5-43C1-ABEC-6DAEAC9056B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369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768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604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180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2529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107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29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861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541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674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193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688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7F0D8-4FA9-409A-863A-F7F1A18F391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EE234-9CFF-485E-A1AA-F039E5EEF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69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3.png"/><Relationship Id="rId7" Type="http://schemas.openxmlformats.org/officeDocument/2006/relationships/slide" Target="slide10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3.xml"/><Relationship Id="rId4" Type="http://schemas.openxmlformats.org/officeDocument/2006/relationships/slide" Target="slide2.xml"/><Relationship Id="rId9" Type="http://schemas.openxmlformats.org/officeDocument/2006/relationships/hyperlink" Target="https://admhmao.ru/ob-okruge/simvoly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" Target="slide2.xml"/><Relationship Id="rId7" Type="http://schemas.openxmlformats.org/officeDocument/2006/relationships/slide" Target="slide11.xml"/><Relationship Id="rId12" Type="http://schemas.openxmlformats.org/officeDocument/2006/relationships/hyperlink" Target="http://www.orcinus.ru/pub_07/progulka-po-nizhnevartovsku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11" Type="http://schemas.openxmlformats.org/officeDocument/2006/relationships/hyperlink" Target="https://nashural.ru/interesnoe/11-chudes-hmao/" TargetMode="External"/><Relationship Id="rId5" Type="http://schemas.openxmlformats.org/officeDocument/2006/relationships/slide" Target="slide9.xml"/><Relationship Id="rId10" Type="http://schemas.openxmlformats.org/officeDocument/2006/relationships/image" Target="../media/image7.jpeg"/><Relationship Id="rId4" Type="http://schemas.openxmlformats.org/officeDocument/2006/relationships/slide" Target="slide3.xml"/><Relationship Id="rId9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&#1070;&#1075;&#1072;&#1085;&#1089;&#1082;&#1080;&#1081;_&#1079;&#1072;&#1087;&#1086;&#1074;&#1077;&#1076;&#1085;&#1080;&#1082;" TargetMode="External"/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10" Type="http://schemas.openxmlformats.org/officeDocument/2006/relationships/hyperlink" Target="https://sovlib.ru/uploadedFiles/files/bliki/2016/BLIKI-69-703-4.2016.pdf" TargetMode="External"/><Relationship Id="rId4" Type="http://schemas.openxmlformats.org/officeDocument/2006/relationships/slide" Target="slide3.xml"/><Relationship Id="rId9" Type="http://schemas.openxmlformats.org/officeDocument/2006/relationships/hyperlink" Target="http://m-sosva.ru/?page_id=353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Ruslan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2304256"/>
          </a:xfrm>
        </p:spPr>
        <p:txBody>
          <a:bodyPr>
            <a:noAutofit/>
          </a:bodyPr>
          <a:lstStyle/>
          <a:p>
            <a:r>
              <a:rPr lang="ru-RU" sz="3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E4D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Веб - </a:t>
            </a:r>
            <a:r>
              <a:rPr lang="ru-RU" sz="32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E4D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r>
              <a:rPr lang="ru-RU" sz="3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E4D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для учащихся</a:t>
            </a:r>
            <a:r>
              <a:rPr lang="en-US" sz="3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E4D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ru-RU" sz="3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E4D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класса</a:t>
            </a:r>
            <a:br>
              <a:rPr lang="ru-RU" sz="3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E4D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E4D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«Ханты-Мансийский автономный округ – удивительный регион России»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653136"/>
            <a:ext cx="6400800" cy="1752600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ct val="50000"/>
              </a:spcBef>
            </a:pPr>
            <a:r>
              <a:rPr lang="ru-RU" alt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Автор:   </a:t>
            </a:r>
          </a:p>
          <a:p>
            <a:pPr>
              <a:spcBef>
                <a:spcPct val="50000"/>
              </a:spcBef>
            </a:pPr>
            <a:r>
              <a:rPr lang="ru-RU" altLang="ru-RU" sz="23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Гафиятуллина</a:t>
            </a:r>
            <a:r>
              <a:rPr lang="ru-RU" alt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Анастасия Сергеевна</a:t>
            </a:r>
          </a:p>
          <a:p>
            <a:pPr>
              <a:spcBef>
                <a:spcPct val="50000"/>
              </a:spcBef>
            </a:pPr>
            <a:r>
              <a:rPr lang="ru-RU" alt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altLang="ru-RU" sz="23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начальных классов</a:t>
            </a:r>
            <a:endParaRPr lang="ru-RU" alt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alt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МБОУ «Гимназия №1» </a:t>
            </a:r>
          </a:p>
          <a:p>
            <a:pPr>
              <a:spcBef>
                <a:spcPct val="50000"/>
              </a:spcBef>
            </a:pPr>
            <a:r>
              <a:rPr lang="ru-RU" alt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город Нижневартовск</a:t>
            </a:r>
          </a:p>
          <a:p>
            <a:pPr>
              <a:spcBef>
                <a:spcPct val="50000"/>
              </a:spcBef>
            </a:pPr>
            <a:endParaRPr lang="ru-RU" altLang="ru-RU" sz="23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31" name="Picture 7" descr="C:\Users\Ruslan\Desktop\khmao_rajon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81751"/>
            <a:ext cx="6300888" cy="2263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620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Ruslan\Desktop\Безымя1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12" y="0"/>
            <a:ext cx="914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1484784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</a:t>
            </a:r>
          </a:p>
        </p:txBody>
      </p:sp>
      <p:sp>
        <p:nvSpPr>
          <p:cNvPr id="6" name="Text 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68421" y="2060848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роли</a:t>
            </a:r>
          </a:p>
        </p:txBody>
      </p:sp>
      <p:sp>
        <p:nvSpPr>
          <p:cNvPr id="8" name="Text Box 1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2636912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порядок работы</a:t>
            </a:r>
          </a:p>
        </p:txBody>
      </p:sp>
      <p:sp>
        <p:nvSpPr>
          <p:cNvPr id="9" name="Text Box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43951" y="3573016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критерии оценок</a:t>
            </a:r>
          </a:p>
        </p:txBody>
      </p:sp>
      <p:sp>
        <p:nvSpPr>
          <p:cNvPr id="10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4467231"/>
            <a:ext cx="1295400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86439" y="1484784"/>
            <a:ext cx="1173393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Историки</a:t>
            </a:r>
          </a:p>
        </p:txBody>
      </p:sp>
      <p:sp>
        <p:nvSpPr>
          <p:cNvPr id="12" name="Text Box 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3265223" y="1480390"/>
            <a:ext cx="1152128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Краеведы</a:t>
            </a:r>
          </a:p>
        </p:txBody>
      </p:sp>
      <p:sp>
        <p:nvSpPr>
          <p:cNvPr id="13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572557" y="1482587"/>
            <a:ext cx="149049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 err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Геральдисты</a:t>
            </a:r>
            <a:endParaRPr lang="ru-RU" altLang="ru-RU" sz="16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8184" y="1476565"/>
            <a:ext cx="157705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Экскурсоводы</a:t>
            </a:r>
          </a:p>
        </p:txBody>
      </p:sp>
      <p:sp>
        <p:nvSpPr>
          <p:cNvPr id="15" name="Text Box 10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7949188" y="1488236"/>
            <a:ext cx="1015300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Экологи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16016" y="1889491"/>
            <a:ext cx="10499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051720" y="2437085"/>
            <a:ext cx="673390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1463" algn="just">
              <a:defRPr/>
            </a:pPr>
            <a:r>
              <a:rPr lang="ru-RU" altLang="ru-RU" sz="1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Девчонки и мальчишки! Приглашаем вас совершить удивительное путешествие по нашему удивительному округу. Предлагаем Вам новый интернет-проект - веб-</a:t>
            </a:r>
            <a:r>
              <a:rPr lang="ru-RU" altLang="ru-RU" sz="16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r>
              <a:rPr lang="ru-RU" altLang="ru-RU" sz="1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учеников  3 класса. </a:t>
            </a:r>
          </a:p>
          <a:p>
            <a:pPr indent="271463" algn="just">
              <a:defRPr/>
            </a:pPr>
            <a:r>
              <a:rPr lang="ru-RU" altLang="ru-RU" sz="1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Веб-</a:t>
            </a:r>
            <a:r>
              <a:rPr lang="ru-RU" altLang="ru-RU" sz="16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r>
              <a:rPr lang="ru-RU" altLang="ru-RU" sz="1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ru-RU" sz="16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</a:t>
            </a:r>
            <a:r>
              <a:rPr lang="ru-RU" altLang="ru-RU" sz="1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</a:t>
            </a:r>
            <a:r>
              <a:rPr lang="ru-RU" altLang="ru-RU" sz="1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в переводе с английского - проблемное задание с элементами ролевой игры, для выполнения которого используются информационные ресурсы Интернета.</a:t>
            </a:r>
          </a:p>
          <a:p>
            <a:pPr indent="271463" algn="just">
              <a:defRPr/>
            </a:pPr>
            <a:r>
              <a:rPr lang="ru-RU" altLang="ru-RU" sz="1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Выполнив задания этого веб - </a:t>
            </a:r>
            <a:r>
              <a:rPr lang="ru-RU" altLang="ru-RU" sz="16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квеста</a:t>
            </a:r>
            <a:r>
              <a:rPr lang="ru-RU" altLang="ru-RU" sz="1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вы узнаете много интересного о нашем Ханты-Мансийском автономном округе, а также создадите путеводитель "Прогулки по ХМАО». Каждый сможет открыть для себя, что-то новое, чтобы рассказать об этом удивительном месте другим. Выберите роль по интересу, исследуйте предложенные ресурсы   в сети Интернет и выполняйте задания!</a:t>
            </a:r>
          </a:p>
          <a:p>
            <a:pPr indent="271463" algn="just">
              <a:defRPr/>
            </a:pPr>
            <a:r>
              <a:rPr lang="ru-RU" altLang="ru-RU" sz="1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продолжить дальше, перейдите на вкладку </a:t>
            </a:r>
            <a:r>
              <a:rPr lang="ru-RU" alt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Роли.</a:t>
            </a:r>
          </a:p>
          <a:p>
            <a:pPr indent="271463" algn="just">
              <a:defRPr/>
            </a:pPr>
            <a:r>
              <a:rPr lang="ru-RU" altLang="ru-RU" sz="1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Желаю удачи!</a:t>
            </a:r>
          </a:p>
        </p:txBody>
      </p:sp>
    </p:spTree>
    <p:extLst>
      <p:ext uri="{BB962C8B-B14F-4D97-AF65-F5344CB8AC3E}">
        <p14:creationId xmlns:p14="http://schemas.microsoft.com/office/powerpoint/2010/main" val="596852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Ruslan\Desktop\Безымя1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" y="0"/>
            <a:ext cx="914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1484784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</a:t>
            </a:r>
          </a:p>
        </p:txBody>
      </p:sp>
      <p:sp>
        <p:nvSpPr>
          <p:cNvPr id="6" name="Text 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68421" y="2060848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роли</a:t>
            </a:r>
          </a:p>
        </p:txBody>
      </p:sp>
      <p:sp>
        <p:nvSpPr>
          <p:cNvPr id="8" name="Text Box 1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2636912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порядок работы</a:t>
            </a:r>
          </a:p>
        </p:txBody>
      </p:sp>
      <p:sp>
        <p:nvSpPr>
          <p:cNvPr id="9" name="Text Box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43951" y="3573016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критерии оценок</a:t>
            </a:r>
          </a:p>
        </p:txBody>
      </p:sp>
      <p:sp>
        <p:nvSpPr>
          <p:cNvPr id="10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4467231"/>
            <a:ext cx="1295400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86439" y="1484784"/>
            <a:ext cx="1173393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Историки</a:t>
            </a:r>
          </a:p>
        </p:txBody>
      </p:sp>
      <p:sp>
        <p:nvSpPr>
          <p:cNvPr id="12" name="Text Box 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3265223" y="1480390"/>
            <a:ext cx="1152128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Краеведы</a:t>
            </a:r>
          </a:p>
        </p:txBody>
      </p:sp>
      <p:sp>
        <p:nvSpPr>
          <p:cNvPr id="13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572557" y="1482587"/>
            <a:ext cx="149049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 err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Геральдисты</a:t>
            </a:r>
            <a:endParaRPr lang="ru-RU" altLang="ru-RU" sz="16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8184" y="1476565"/>
            <a:ext cx="157705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Экскурсоводы</a:t>
            </a:r>
          </a:p>
        </p:txBody>
      </p:sp>
      <p:sp>
        <p:nvSpPr>
          <p:cNvPr id="15" name="Text Box 10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7949188" y="1488236"/>
            <a:ext cx="1015300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Экологи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88024" y="1910749"/>
            <a:ext cx="6952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Роли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18583" y="2437085"/>
            <a:ext cx="653447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 данном этапе предлагаем вам выбрать для себя одну из ролей, представленных ниже. </a:t>
            </a:r>
          </a:p>
          <a:p>
            <a:pPr algn="just"/>
            <a:endParaRPr lang="ru-RU" altLang="ru-RU" sz="1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1600" b="1" u="sng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Историк</a:t>
            </a:r>
            <a:r>
              <a:rPr lang="ru-RU" altLang="ru-RU" sz="1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– занимается сбором материала об истории возникновения изучаемого объекта.</a:t>
            </a:r>
          </a:p>
          <a:p>
            <a:pPr algn="just"/>
            <a:endParaRPr lang="ru-RU" altLang="ru-RU" sz="1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1600" b="1" u="sng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Краевед </a:t>
            </a:r>
            <a:r>
              <a:rPr lang="ru-RU" altLang="ru-RU" sz="1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ученый, занимающийся изучением своего края.</a:t>
            </a:r>
          </a:p>
          <a:p>
            <a:pPr algn="just"/>
            <a:endParaRPr lang="ru-RU" altLang="ru-RU" sz="1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1600" b="1" u="sng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Геральдист</a:t>
            </a:r>
            <a:r>
              <a:rPr lang="ru-RU" altLang="ru-RU" sz="1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ученый, занимающийся изучением гербов, а также традиций и практики их использования.</a:t>
            </a:r>
          </a:p>
          <a:p>
            <a:pPr algn="just"/>
            <a:endParaRPr lang="ru-RU" altLang="ru-RU" sz="1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1600" b="1" u="sng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Экскурсовод</a:t>
            </a:r>
            <a:r>
              <a:rPr lang="ru-RU" altLang="ru-RU" sz="1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 специалист по проведению экскурсий.</a:t>
            </a:r>
          </a:p>
          <a:p>
            <a:pPr algn="just"/>
            <a:endParaRPr lang="ru-RU" sz="1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1600" b="1" u="sng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Эколог</a:t>
            </a:r>
            <a:r>
              <a:rPr lang="ru-RU" altLang="ru-RU" sz="1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специалист, который анализирует и разрабатывает меры по уменьшению вреда, оказываемого людьми на окружающую среду.</a:t>
            </a:r>
          </a:p>
          <a:p>
            <a:pPr algn="just"/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205929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Ruslan\Desktop\Безымя1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" y="0"/>
            <a:ext cx="914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1484784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</a:t>
            </a:r>
          </a:p>
        </p:txBody>
      </p:sp>
      <p:sp>
        <p:nvSpPr>
          <p:cNvPr id="6" name="Text 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68421" y="2060848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роли</a:t>
            </a:r>
          </a:p>
        </p:txBody>
      </p:sp>
      <p:sp>
        <p:nvSpPr>
          <p:cNvPr id="8" name="Text Box 1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2636912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порядок работы</a:t>
            </a:r>
          </a:p>
        </p:txBody>
      </p:sp>
      <p:sp>
        <p:nvSpPr>
          <p:cNvPr id="9" name="Text Box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43951" y="3573016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критерии оценок</a:t>
            </a:r>
          </a:p>
        </p:txBody>
      </p:sp>
      <p:sp>
        <p:nvSpPr>
          <p:cNvPr id="10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4467231"/>
            <a:ext cx="1295400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86439" y="1484784"/>
            <a:ext cx="1173393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Историки</a:t>
            </a:r>
          </a:p>
        </p:txBody>
      </p:sp>
      <p:sp>
        <p:nvSpPr>
          <p:cNvPr id="12" name="Text Box 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3265223" y="1480390"/>
            <a:ext cx="1152128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Краеведы</a:t>
            </a:r>
          </a:p>
        </p:txBody>
      </p:sp>
      <p:sp>
        <p:nvSpPr>
          <p:cNvPr id="13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572557" y="1482587"/>
            <a:ext cx="149049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 err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Геральдисты</a:t>
            </a:r>
            <a:endParaRPr lang="ru-RU" altLang="ru-RU" sz="16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8184" y="1476565"/>
            <a:ext cx="157705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Экскурсоводы</a:t>
            </a:r>
          </a:p>
        </p:txBody>
      </p:sp>
      <p:sp>
        <p:nvSpPr>
          <p:cNvPr id="15" name="Text Box 10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7949188" y="1488236"/>
            <a:ext cx="1015300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Экологи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47024" y="1916832"/>
            <a:ext cx="1941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i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Порядок работы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979712" y="2432976"/>
            <a:ext cx="68407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Познакомьтесь с темой и проблемой </a:t>
            </a:r>
            <a:r>
              <a:rPr lang="ru-RU" alt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квеста</a:t>
            </a:r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 Выберите одну из предложенных ролей.</a:t>
            </a:r>
          </a:p>
          <a:p>
            <a:pPr marL="342900" indent="-342900">
              <a:buAutoNum type="arabicPeriod" startAt="3"/>
            </a:pPr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Познакомьтесь с задачами своей роли.</a:t>
            </a:r>
          </a:p>
          <a:p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4.  Изучите список ресурсов.</a:t>
            </a:r>
          </a:p>
          <a:p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5.  Составьте план поиска информации по своей роли.</a:t>
            </a:r>
          </a:p>
          <a:p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6.  Исследуйте информационные ресурсы по своей роли.</a:t>
            </a:r>
          </a:p>
          <a:p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7.  Оформите  отчёт в виде презентации, рекламного буклета, плаката, таблицы. Не забудьте ознакомиться с критериями оценок.</a:t>
            </a:r>
          </a:p>
          <a:p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8. Обсудите результаты работы, проведите защиту результатов проекта.</a:t>
            </a:r>
          </a:p>
          <a:p>
            <a:pPr algn="ctr">
              <a:spcBef>
                <a:spcPct val="50000"/>
              </a:spcBef>
            </a:pPr>
            <a:r>
              <a:rPr lang="ru-RU" altLang="ru-RU" b="1" i="1" dirty="0">
                <a:solidFill>
                  <a:srgbClr val="0000CC"/>
                </a:solidFill>
              </a:rPr>
              <a:t>Надеемся, что после работы над веб-</a:t>
            </a:r>
            <a:r>
              <a:rPr lang="ru-RU" altLang="ru-RU" b="1" i="1" dirty="0" err="1">
                <a:solidFill>
                  <a:srgbClr val="0000CC"/>
                </a:solidFill>
              </a:rPr>
              <a:t>квестом</a:t>
            </a:r>
            <a:r>
              <a:rPr lang="ru-RU" altLang="ru-RU" b="1" i="1" dirty="0">
                <a:solidFill>
                  <a:srgbClr val="0000CC"/>
                </a:solidFill>
              </a:rPr>
              <a:t>, вы узнаете многое о нашем удивительном Ханты –Мансийском автономном округе. </a:t>
            </a:r>
          </a:p>
          <a:p>
            <a:pPr marL="342900" indent="-342900">
              <a:spcBef>
                <a:spcPct val="50000"/>
              </a:spcBef>
              <a:buAutoNum type="arabicPeriod"/>
            </a:pPr>
            <a:endParaRPr lang="ru-RU" altLang="ru-RU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550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Ruslan\Desktop\Безымя1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" y="12257"/>
            <a:ext cx="914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1484784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</a:t>
            </a:r>
          </a:p>
        </p:txBody>
      </p:sp>
      <p:sp>
        <p:nvSpPr>
          <p:cNvPr id="6" name="Text 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68421" y="2060848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роли</a:t>
            </a:r>
          </a:p>
        </p:txBody>
      </p:sp>
      <p:sp>
        <p:nvSpPr>
          <p:cNvPr id="8" name="Text Box 1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2636912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порядок работы</a:t>
            </a:r>
          </a:p>
        </p:txBody>
      </p:sp>
      <p:sp>
        <p:nvSpPr>
          <p:cNvPr id="9" name="Text Box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43951" y="3573016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критерии оценок</a:t>
            </a:r>
          </a:p>
        </p:txBody>
      </p:sp>
      <p:sp>
        <p:nvSpPr>
          <p:cNvPr id="10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4467231"/>
            <a:ext cx="1295400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86439" y="1484784"/>
            <a:ext cx="1173393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Историки</a:t>
            </a:r>
          </a:p>
        </p:txBody>
      </p:sp>
      <p:sp>
        <p:nvSpPr>
          <p:cNvPr id="12" name="Text Box 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3265223" y="1480390"/>
            <a:ext cx="1152128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Краеведы</a:t>
            </a:r>
          </a:p>
        </p:txBody>
      </p:sp>
      <p:sp>
        <p:nvSpPr>
          <p:cNvPr id="13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572557" y="1482587"/>
            <a:ext cx="149049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 err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Геральдисты</a:t>
            </a:r>
            <a:endParaRPr lang="ru-RU" altLang="ru-RU" sz="16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8184" y="1476565"/>
            <a:ext cx="157705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Экскурсоводы</a:t>
            </a:r>
          </a:p>
        </p:txBody>
      </p:sp>
      <p:sp>
        <p:nvSpPr>
          <p:cNvPr id="15" name="Text Box 10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7949188" y="1488236"/>
            <a:ext cx="1015300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Экологи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07604" y="1910749"/>
            <a:ext cx="1220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Историки</a:t>
            </a:r>
          </a:p>
        </p:txBody>
      </p:sp>
      <p:pic>
        <p:nvPicPr>
          <p:cNvPr id="16" name="Picture 2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201" y="2248966"/>
            <a:ext cx="1083394" cy="901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374603" y="5643872"/>
            <a:ext cx="5886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6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Для работы воспользуйтесь следующими ресурсами:</a:t>
            </a:r>
          </a:p>
          <a:p>
            <a:r>
              <a:rPr lang="ru-RU" altLang="ru-RU" sz="16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altLang="ru-RU" sz="16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https://ria.ru/20150226/1049793008.html</a:t>
            </a:r>
            <a:endParaRPr lang="ru-RU" altLang="ru-RU" sz="16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16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altLang="ru-RU" sz="16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https://admhmao.ru/ob-okruge/obshchie-svedeniya/</a:t>
            </a:r>
            <a:endParaRPr lang="ru-RU" altLang="ru-RU" sz="16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140188" y="3197875"/>
            <a:ext cx="64730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Когда был образован Ханты-Мансийский автономный округ?</a:t>
            </a:r>
          </a:p>
          <a:p>
            <a:pPr marL="342900" indent="-342900">
              <a:buFontTx/>
              <a:buAutoNum type="arabicPeriod"/>
            </a:pPr>
            <a:r>
              <a:rPr lang="ru-RU" altLang="ru-RU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Откуда произошло такое название? Как назывался наш округ раньше?</a:t>
            </a:r>
          </a:p>
          <a:p>
            <a:pPr marL="342900" indent="-342900">
              <a:buFontTx/>
              <a:buAutoNum type="arabicPeriod"/>
            </a:pPr>
            <a:r>
              <a:rPr lang="ru-RU" altLang="ru-RU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Где расположен наш округ?</a:t>
            </a:r>
          </a:p>
          <a:p>
            <a:pPr marL="342900" indent="-342900">
              <a:buAutoNum type="arabicPeriod"/>
            </a:pPr>
            <a:r>
              <a:rPr lang="ru-RU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Какой город является административным центром ХМАО – Югры? </a:t>
            </a:r>
          </a:p>
        </p:txBody>
      </p:sp>
    </p:spTree>
    <p:extLst>
      <p:ext uri="{BB962C8B-B14F-4D97-AF65-F5344CB8AC3E}">
        <p14:creationId xmlns:p14="http://schemas.microsoft.com/office/powerpoint/2010/main" val="152356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Ruslan\Desktop\Безымя1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" y="0"/>
            <a:ext cx="914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1484784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</a:t>
            </a:r>
          </a:p>
        </p:txBody>
      </p:sp>
      <p:sp>
        <p:nvSpPr>
          <p:cNvPr id="6" name="Text 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68421" y="2060848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роли</a:t>
            </a:r>
          </a:p>
        </p:txBody>
      </p:sp>
      <p:sp>
        <p:nvSpPr>
          <p:cNvPr id="8" name="Text Box 1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2636912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порядок работы</a:t>
            </a:r>
          </a:p>
        </p:txBody>
      </p:sp>
      <p:sp>
        <p:nvSpPr>
          <p:cNvPr id="9" name="Text Box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43951" y="3573016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критерии оценок</a:t>
            </a:r>
          </a:p>
        </p:txBody>
      </p:sp>
      <p:sp>
        <p:nvSpPr>
          <p:cNvPr id="10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4467231"/>
            <a:ext cx="1295400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86439" y="1484784"/>
            <a:ext cx="1173393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Историки</a:t>
            </a:r>
          </a:p>
        </p:txBody>
      </p:sp>
      <p:sp>
        <p:nvSpPr>
          <p:cNvPr id="12" name="Text Box 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3265223" y="1480390"/>
            <a:ext cx="1152128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Краеведы</a:t>
            </a:r>
          </a:p>
        </p:txBody>
      </p:sp>
      <p:sp>
        <p:nvSpPr>
          <p:cNvPr id="13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572557" y="1482587"/>
            <a:ext cx="149049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 err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Геральдисты</a:t>
            </a:r>
            <a:endParaRPr lang="ru-RU" altLang="ru-RU" sz="16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8184" y="1476565"/>
            <a:ext cx="157705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Экскурсоводы</a:t>
            </a:r>
          </a:p>
        </p:txBody>
      </p:sp>
      <p:sp>
        <p:nvSpPr>
          <p:cNvPr id="15" name="Text Box 10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7949188" y="1488236"/>
            <a:ext cx="1015300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Экологи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08405" y="1879634"/>
            <a:ext cx="1218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Краеведы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215985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alt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расцвели тюльпаны,</a:t>
            </a:r>
          </a:p>
          <a:p>
            <a:pPr algn="ctr"/>
            <a:r>
              <a:rPr lang="ru-RU" alt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Значит скоро ветераны -</a:t>
            </a:r>
          </a:p>
          <a:p>
            <a:pPr algn="ctr"/>
            <a:r>
              <a:rPr lang="ru-RU" alt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Наши прадеды и деды</a:t>
            </a:r>
          </a:p>
          <a:p>
            <a:pPr algn="ctr"/>
            <a:r>
              <a:rPr lang="ru-RU" alt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Встретят Праздник - День ... !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993454" y="3098234"/>
            <a:ext cx="6912767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1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1)</a:t>
            </a:r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Догадайтесь, о каком празднике идёт речь?</a:t>
            </a:r>
          </a:p>
          <a:p>
            <a:r>
              <a:rPr lang="ru-RU" altLang="ru-RU" sz="1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2) Какие </a:t>
            </a:r>
            <a:r>
              <a:rPr lang="ru-RU" sz="1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памятники, установленные на территории муниципальных образований ХМАО – Югры, посвящены Великой Отечественной войне 1941-1945 </a:t>
            </a:r>
            <a:r>
              <a:rPr lang="ru-RU" sz="16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гг</a:t>
            </a:r>
            <a:r>
              <a:rPr lang="ru-RU" sz="1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altLang="ru-RU" sz="1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1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3) Познакомьтесь с историей памятника </a:t>
            </a:r>
            <a:r>
              <a:rPr lang="ru-RU" sz="1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«Памятник  воинам - сибирякам» в городе Нижневартовске </a:t>
            </a:r>
            <a:r>
              <a:rPr lang="ru-RU" altLang="ru-RU" sz="1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(как он появился, в каком году)?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012924" y="4843469"/>
            <a:ext cx="684076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Для работы воспользуйтесь следующими ресурсами:</a:t>
            </a:r>
          </a:p>
          <a:p>
            <a:pPr marL="228600" indent="-228600">
              <a:spcBef>
                <a:spcPct val="50000"/>
              </a:spcBef>
              <a:buAutoNum type="arabicPeriod"/>
            </a:pPr>
            <a:r>
              <a:rPr lang="en-US" altLang="ru-RU" sz="11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ttps://depsr.admhmao.ru/deyatelnost/arkhiv/prazdnovanie-70-y-godovshchiny-pobedy-v-velikoy-otechestvennoy-voyne-1941-1945-godov/doklad-o-polozhenii-veteranov-velikoy-otechestvennoy-voyny-1941-1945-gg-v-khanty-mansiyskom-avtonomn/330626/perechen-pamyatnikov-posvyashchennykh-velikoy-otechestvennoy-voyne-1941-1945-gg-ustanovlennykh-na-te</a:t>
            </a:r>
            <a:endParaRPr lang="ru-RU" altLang="ru-RU" sz="11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8600" indent="-228600">
              <a:spcBef>
                <a:spcPct val="50000"/>
              </a:spcBef>
              <a:buAutoNum type="arabicPeriod"/>
            </a:pPr>
            <a:r>
              <a:rPr lang="en-US" altLang="ru-RU" sz="1100" b="1" i="1" u="sng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https://imena.onf.ru/placements/hanty-mansiyskiy-ao-yugra/memorial-voinam-zemlyakam-pogibshim-v-gody-velikoy</a:t>
            </a:r>
            <a:endParaRPr lang="ru-RU" altLang="ru-RU" sz="11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754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Ruslan\Desktop\Безымя1нный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" y="1312"/>
            <a:ext cx="914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1484784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</a:t>
            </a:r>
          </a:p>
        </p:txBody>
      </p:sp>
      <p:sp>
        <p:nvSpPr>
          <p:cNvPr id="6" name="Text Box 14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68421" y="2060848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роли</a:t>
            </a:r>
          </a:p>
        </p:txBody>
      </p:sp>
      <p:sp>
        <p:nvSpPr>
          <p:cNvPr id="8" name="Text Box 1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2636912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порядок работы</a:t>
            </a:r>
          </a:p>
        </p:txBody>
      </p:sp>
      <p:sp>
        <p:nvSpPr>
          <p:cNvPr id="9" name="Text Box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243951" y="3573016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критерии оценок</a:t>
            </a:r>
          </a:p>
        </p:txBody>
      </p:sp>
      <p:sp>
        <p:nvSpPr>
          <p:cNvPr id="10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4467231"/>
            <a:ext cx="1295400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86439" y="1484784"/>
            <a:ext cx="1173393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Историки</a:t>
            </a:r>
          </a:p>
        </p:txBody>
      </p:sp>
      <p:sp>
        <p:nvSpPr>
          <p:cNvPr id="12" name="Text Box 8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3265223" y="1480390"/>
            <a:ext cx="1152128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Краеведы</a:t>
            </a:r>
          </a:p>
        </p:txBody>
      </p:sp>
      <p:sp>
        <p:nvSpPr>
          <p:cNvPr id="13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572557" y="1482587"/>
            <a:ext cx="149049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 err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Геральдисты</a:t>
            </a:r>
            <a:endParaRPr lang="ru-RU" altLang="ru-RU" sz="16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8184" y="1476565"/>
            <a:ext cx="157705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Экскурсоводы</a:t>
            </a:r>
          </a:p>
        </p:txBody>
      </p:sp>
      <p:sp>
        <p:nvSpPr>
          <p:cNvPr id="15" name="Text Box 10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7949188" y="1488236"/>
            <a:ext cx="1015300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Экологи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43360" y="1861021"/>
            <a:ext cx="1548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i="1" u="sng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Геральдисты</a:t>
            </a:r>
            <a:endParaRPr lang="ru-RU" b="1" i="1" u="sng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79712" y="2274838"/>
            <a:ext cx="69127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1)Внимательно рассмотрите герб и флаг ХМАО. </a:t>
            </a:r>
          </a:p>
          <a:p>
            <a:pPr algn="just"/>
            <a:r>
              <a:rPr lang="ru-RU" altLang="ru-RU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Предположите, что обозначает каждый из символов. Проверьте свои предположения в источниках информации. Узнайте, когда и кем они были созданы. </a:t>
            </a:r>
          </a:p>
          <a:p>
            <a:pPr algn="just"/>
            <a:r>
              <a:rPr lang="ru-RU" altLang="ru-RU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2)Узнай, какая песня является гимном ХМАО?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151005" y="5085184"/>
            <a:ext cx="63367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1600" b="1" i="1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 формулировке выводов воспользуйтесь следующими ресурсами:</a:t>
            </a:r>
          </a:p>
          <a:p>
            <a:pPr marL="342900" indent="-342900">
              <a:spcBef>
                <a:spcPct val="50000"/>
              </a:spcBef>
              <a:buAutoNum type="arabicPeriod"/>
            </a:pPr>
            <a:r>
              <a:rPr lang="en-US" altLang="ru-RU" sz="1600" b="1" i="1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https://admhmao.ru/ob-okruge/simvoly/</a:t>
            </a:r>
            <a:endParaRPr lang="ru-RU" altLang="ru-RU" sz="1600" b="1" i="1" u="sng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AutoNum type="arabicPeriod"/>
            </a:pPr>
            <a:r>
              <a:rPr lang="en-US" altLang="ru-RU" sz="1600" b="1" i="1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https://www.youtube.com/watch?v=PFsmJ5Cy1JY</a:t>
            </a:r>
            <a:endParaRPr lang="ru-RU" altLang="ru-RU" sz="1600" b="1" i="1" u="sng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271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Ruslan\Desktop\Безымя1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" y="0"/>
            <a:ext cx="914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1484784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</a:t>
            </a:r>
          </a:p>
        </p:txBody>
      </p:sp>
      <p:sp>
        <p:nvSpPr>
          <p:cNvPr id="6" name="Text 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68421" y="2060848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роли</a:t>
            </a:r>
          </a:p>
        </p:txBody>
      </p:sp>
      <p:sp>
        <p:nvSpPr>
          <p:cNvPr id="8" name="Text Box 1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2636912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порядок работы</a:t>
            </a:r>
          </a:p>
        </p:txBody>
      </p:sp>
      <p:sp>
        <p:nvSpPr>
          <p:cNvPr id="9" name="Text Box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43951" y="3573016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критерии оценок</a:t>
            </a:r>
          </a:p>
        </p:txBody>
      </p:sp>
      <p:sp>
        <p:nvSpPr>
          <p:cNvPr id="10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4467231"/>
            <a:ext cx="1295400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86439" y="1484784"/>
            <a:ext cx="1173393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Историки</a:t>
            </a:r>
          </a:p>
        </p:txBody>
      </p:sp>
      <p:sp>
        <p:nvSpPr>
          <p:cNvPr id="12" name="Text Box 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3265223" y="1480390"/>
            <a:ext cx="1152128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Краеведы</a:t>
            </a:r>
          </a:p>
        </p:txBody>
      </p:sp>
      <p:sp>
        <p:nvSpPr>
          <p:cNvPr id="13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572557" y="1482587"/>
            <a:ext cx="149049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 err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Геральдисты</a:t>
            </a:r>
            <a:endParaRPr lang="ru-RU" altLang="ru-RU" sz="16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8184" y="1476565"/>
            <a:ext cx="157705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Экскурсоводы</a:t>
            </a:r>
          </a:p>
        </p:txBody>
      </p:sp>
      <p:sp>
        <p:nvSpPr>
          <p:cNvPr id="15" name="Text Box 10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7949188" y="1488236"/>
            <a:ext cx="1015300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Экологи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28131" y="1861021"/>
            <a:ext cx="1600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b="1" i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Экскурсоводы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23728" y="4055185"/>
            <a:ext cx="66891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1) Рассмотрите  фотографии. Соберите о них как можно больше информации.</a:t>
            </a:r>
          </a:p>
          <a:p>
            <a:pPr algn="just"/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2) Составьте  виртуальную экскурсию для всех гостей города Нижневартовск</a:t>
            </a:r>
            <a:r>
              <a:rPr lang="ru-RU" altLang="ru-RU" sz="1200" b="1" dirty="0">
                <a:solidFill>
                  <a:srgbClr val="000099"/>
                </a:solidFill>
              </a:rPr>
              <a:t>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978506" y="3310382"/>
            <a:ext cx="2340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Парк бронзовых скульптур обитателей Каменного века в расположен в Ханты-Мансийске. </a:t>
            </a:r>
          </a:p>
        </p:txBody>
      </p:sp>
      <p:pic>
        <p:nvPicPr>
          <p:cNvPr id="1026" name="Picture 2" descr="&amp;Scy;&amp;acy;&amp;mcy;&amp;ycy;&amp;iecy; &amp;icy;&amp;zcy;&amp;vcy;&amp;iecy;&amp;scy;&amp;tcy;&amp;ncy;&amp;ycy;&amp;iecy; &amp;pcy;&amp;acy;&amp;mcy;&amp;yacy;&amp;tcy;&amp;ncy;&amp;icy;&amp;kcy;&amp;icy; – &amp;Scy;&amp;acy;&amp;mcy;&amp;ycy;&amp;iecy; &amp;icy;&amp;zcy;&amp;vcy;&amp;iecy;&amp;scy;&amp;tcy;&amp;ncy;&amp;ycy;&amp;iecy; &amp;Pcy;&amp;acy;&amp;mcy;&amp;yacy;&amp;tcy;&amp;ncy;&amp;icy;&amp;kcy;&amp;icy; &amp;icy; &amp;mcy;&amp;iecy;&amp;mcy;&amp;ocy;&amp;rcy;&amp;icy;&amp;acy;&amp;lcy;&amp;ycy; ..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216163"/>
            <a:ext cx="2049780" cy="1071624"/>
          </a:xfrm>
          <a:prstGeom prst="rect">
            <a:avLst/>
          </a:prstGeom>
          <a:noFill/>
          <a:ln w="15875" cmpd="sng">
            <a:solidFill>
              <a:srgbClr val="3E4D1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nashural.ru/assets/uploads/chudesa-hmao0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973" y="2248382"/>
            <a:ext cx="1392367" cy="139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4819656" y="3679714"/>
            <a:ext cx="12170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Югорский мост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481368" y="3372047"/>
            <a:ext cx="22457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Первая скважина на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Самотлоре</a:t>
            </a:r>
            <a:endParaRPr lang="ru-RU" sz="1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&amp;Pcy;&amp;iecy;&amp;rcy;&amp;vcy;&amp;acy;&amp;yacy; &amp;scy;&amp;kcy;&amp;vcy;&amp;acy;&amp;zhcy;&amp;icy;&amp;ncy;&amp;acy; &amp;ncy;&amp;acy; &amp;Scy;&amp;acy;&amp;mcy;&amp;ocy;&amp;tcy;&amp;lcy;&amp;ocy;&amp;rcy;&amp;iecy;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268" y="2216163"/>
            <a:ext cx="1983944" cy="115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2176005" y="5440226"/>
            <a:ext cx="663684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Для работы воспользуйтесь следующими ресурсами:</a:t>
            </a:r>
          </a:p>
          <a:p>
            <a:pPr marL="342900" indent="-342900">
              <a:spcBef>
                <a:spcPct val="50000"/>
              </a:spcBef>
              <a:buAutoNum type="arabicPeriod"/>
            </a:pPr>
            <a:r>
              <a:rPr lang="en-US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hlinkClick r:id="rId11"/>
              </a:rPr>
              <a:t>https://nashural.ru/interesnoe/11-chudes-hmao/</a:t>
            </a:r>
            <a:endParaRPr lang="ru-RU" altLang="ru-RU" sz="12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AutoNum type="arabicPeriod"/>
            </a:pPr>
            <a:r>
              <a:rPr lang="en-US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http://www.orcinus.ru/pub_07/progulka-po-nizhnevartovsku/</a:t>
            </a:r>
            <a:endParaRPr lang="ru-RU" altLang="ru-RU" sz="12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AutoNum type="arabicPeriod"/>
            </a:pPr>
            <a:r>
              <a:rPr lang="en-US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https://www.youtube.com/watch?v=XWp6AKnoo1U</a:t>
            </a:r>
            <a:endParaRPr lang="ru-RU" altLang="ru-RU" sz="12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716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Ruslan\Desktop\Безымя1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" y="0"/>
            <a:ext cx="914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1484784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</a:t>
            </a:r>
          </a:p>
        </p:txBody>
      </p:sp>
      <p:sp>
        <p:nvSpPr>
          <p:cNvPr id="6" name="Text 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68421" y="2060848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роли</a:t>
            </a:r>
          </a:p>
        </p:txBody>
      </p:sp>
      <p:sp>
        <p:nvSpPr>
          <p:cNvPr id="8" name="Text Box 1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2636912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порядок работы</a:t>
            </a:r>
          </a:p>
        </p:txBody>
      </p:sp>
      <p:sp>
        <p:nvSpPr>
          <p:cNvPr id="9" name="Text Box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43951" y="3573016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критерии оценок</a:t>
            </a:r>
          </a:p>
        </p:txBody>
      </p:sp>
      <p:sp>
        <p:nvSpPr>
          <p:cNvPr id="10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4467231"/>
            <a:ext cx="1295400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86439" y="1484784"/>
            <a:ext cx="1173393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Историки</a:t>
            </a:r>
          </a:p>
        </p:txBody>
      </p:sp>
      <p:sp>
        <p:nvSpPr>
          <p:cNvPr id="12" name="Text Box 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3265223" y="1480390"/>
            <a:ext cx="1152128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Краеведы</a:t>
            </a:r>
          </a:p>
        </p:txBody>
      </p:sp>
      <p:sp>
        <p:nvSpPr>
          <p:cNvPr id="13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572557" y="1482587"/>
            <a:ext cx="149049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 err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Геральдисты</a:t>
            </a:r>
            <a:endParaRPr lang="ru-RU" altLang="ru-RU" sz="16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8184" y="1476565"/>
            <a:ext cx="157705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Экскурсоводы</a:t>
            </a:r>
          </a:p>
        </p:txBody>
      </p:sp>
      <p:sp>
        <p:nvSpPr>
          <p:cNvPr id="15" name="Text Box 10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7949188" y="1488236"/>
            <a:ext cx="1015300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Экологи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4309740" y="1988840"/>
            <a:ext cx="2016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000" b="1" i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Экологи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979712" y="2636912"/>
            <a:ext cx="68407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AutoNum type="arabicParenR"/>
              <a:defRPr/>
            </a:pPr>
            <a:r>
              <a:rPr lang="ru-RU" altLang="ru-RU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Узнай, какие есть заповедники в ХМАО-Югре.</a:t>
            </a:r>
          </a:p>
          <a:p>
            <a:pPr>
              <a:buFontTx/>
              <a:buAutoNum type="arabicParenR"/>
              <a:defRPr/>
            </a:pPr>
            <a:r>
              <a:rPr lang="ru-RU" altLang="ru-RU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Какие виды животных удалось сохранить благодаря работе заповедников?</a:t>
            </a:r>
          </a:p>
          <a:p>
            <a:pPr>
              <a:buFontTx/>
              <a:buAutoNum type="arabicParenR"/>
              <a:defRPr/>
            </a:pPr>
            <a:r>
              <a:rPr lang="ru-RU" altLang="ru-RU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Какие животные, растения, птицы занесены в Красную книгу  ХМАО- Югры?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123728" y="4843469"/>
            <a:ext cx="684076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Для работы воспользуйтесь следующими ресурсами:</a:t>
            </a:r>
          </a:p>
          <a:p>
            <a:pPr>
              <a:spcBef>
                <a:spcPct val="50000"/>
              </a:spcBef>
            </a:pPr>
            <a:r>
              <a:rPr lang="ru-RU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http://www.zapoved.net/index.php/katalog/regiony-rossii/uralskij-fo/khanty-mansijskij-okrug-yugra </a:t>
            </a:r>
            <a:endParaRPr lang="ru-RU" altLang="ru-RU" sz="12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https://ru.wikipedia.org/wiki/</a:t>
            </a:r>
            <a:r>
              <a:rPr lang="ru-RU" altLang="ru-RU" sz="1200" b="1" i="1" u="sng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Юганский_заповедник</a:t>
            </a:r>
            <a:endParaRPr lang="ru-RU" altLang="ru-RU" sz="12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http://m-sosva.ru/?page_id=3533</a:t>
            </a:r>
            <a:endParaRPr lang="ru-RU" altLang="ru-RU" sz="12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https://sovlib.ru/uploadedFiles/files/bliki/2016/BLIKI-69-703-4.2016.pdf</a:t>
            </a:r>
            <a:endParaRPr lang="ru-RU" altLang="ru-RU" sz="12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altLang="ru-RU" sz="1200" b="1" i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https://prirodnadzor.admhmao.ru/upload/iblock/4f0/krasnaya_kniga_yugry_izd_2e_2013.pdf</a:t>
            </a:r>
            <a:endParaRPr lang="ru-RU" altLang="ru-RU" sz="1200" b="1" i="1" u="sng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022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Ruslan\Desktop\Безымя1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" y="0"/>
            <a:ext cx="914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1484784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</a:t>
            </a:r>
          </a:p>
        </p:txBody>
      </p:sp>
      <p:sp>
        <p:nvSpPr>
          <p:cNvPr id="6" name="Text 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68421" y="2060848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роли</a:t>
            </a:r>
          </a:p>
        </p:txBody>
      </p:sp>
      <p:sp>
        <p:nvSpPr>
          <p:cNvPr id="8" name="Text Box 1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2636912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порядок работы</a:t>
            </a:r>
          </a:p>
        </p:txBody>
      </p:sp>
      <p:sp>
        <p:nvSpPr>
          <p:cNvPr id="9" name="Text Box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43951" y="3573016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критерии оценок</a:t>
            </a:r>
          </a:p>
        </p:txBody>
      </p:sp>
      <p:sp>
        <p:nvSpPr>
          <p:cNvPr id="10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4467231"/>
            <a:ext cx="1295400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86439" y="1484784"/>
            <a:ext cx="1173393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Историки</a:t>
            </a:r>
          </a:p>
        </p:txBody>
      </p:sp>
      <p:sp>
        <p:nvSpPr>
          <p:cNvPr id="12" name="Text Box 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3265223" y="1480390"/>
            <a:ext cx="1152128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Краеведы</a:t>
            </a:r>
          </a:p>
        </p:txBody>
      </p:sp>
      <p:sp>
        <p:nvSpPr>
          <p:cNvPr id="13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572557" y="1482587"/>
            <a:ext cx="149049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 err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Геральдисты</a:t>
            </a:r>
            <a:endParaRPr lang="ru-RU" altLang="ru-RU" sz="16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8184" y="1476565"/>
            <a:ext cx="157705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Экскурсоводы</a:t>
            </a:r>
          </a:p>
        </p:txBody>
      </p:sp>
      <p:sp>
        <p:nvSpPr>
          <p:cNvPr id="15" name="Text Box 10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7949188" y="1488236"/>
            <a:ext cx="1015300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Экологи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3995936" y="1862410"/>
            <a:ext cx="2879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000" b="1" i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Критерии оценок</a:t>
            </a:r>
          </a:p>
        </p:txBody>
      </p:sp>
      <p:graphicFrame>
        <p:nvGraphicFramePr>
          <p:cNvPr id="17" name="Group 6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961494"/>
              </p:ext>
            </p:extLst>
          </p:nvPr>
        </p:nvGraphicFramePr>
        <p:xfrm>
          <a:off x="1969082" y="2227446"/>
          <a:ext cx="6697441" cy="3992889"/>
        </p:xfrm>
        <a:graphic>
          <a:graphicData uri="http://schemas.openxmlformats.org/drawingml/2006/table">
            <a:tbl>
              <a:tblPr/>
              <a:tblGrid>
                <a:gridCol w="2880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63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8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61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61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96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65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94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6280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720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7355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186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ФИО участника группы</a:t>
                      </a:r>
                      <a:endParaRPr kumimoji="0" 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Работа с источниками информации</a:t>
                      </a:r>
                      <a:endParaRPr kumimoji="0" 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Оформление результатов работы группы</a:t>
                      </a:r>
                      <a:endParaRPr kumimoji="0" 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результатов проекта</a:t>
                      </a:r>
                      <a:endParaRPr kumimoji="0" 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endParaRPr kumimoji="0" 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68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Соответствие подобранной информации теме</a:t>
                      </a: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Полнота информации</a:t>
                      </a:r>
                      <a:endParaRPr kumimoji="0" 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Наличие выводов</a:t>
                      </a:r>
                      <a:endParaRPr kumimoji="0" 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Участие в обсуждении  полученной информации</a:t>
                      </a:r>
                      <a:endParaRPr kumimoji="0" 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Представление работы на выставку</a:t>
                      </a:r>
                      <a:endParaRPr kumimoji="0" 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Оформление результатов с использованием ИКТ</a:t>
                      </a:r>
                      <a:endParaRPr kumimoji="0" 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Участие в выступлении</a:t>
                      </a:r>
                      <a:endParaRPr kumimoji="0" 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Творческий подход</a:t>
                      </a:r>
                      <a:endParaRPr kumimoji="0" 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Грамотность изложения</a:t>
                      </a:r>
                      <a:endParaRPr kumimoji="0" 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vert="vert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015418" y="6370402"/>
            <a:ext cx="68407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b="1" u="sng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Примечание:</a:t>
            </a:r>
            <a:r>
              <a:rPr lang="ru-RU" altLang="ru-RU" sz="1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оценивание производится по 5-ти балльной системе</a:t>
            </a:r>
            <a:endParaRPr lang="ru-RU" altLang="ru-RU" sz="1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111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Ruslan\Desktop\Безымя1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" y="0"/>
            <a:ext cx="914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1484784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</a:t>
            </a:r>
          </a:p>
        </p:txBody>
      </p:sp>
      <p:sp>
        <p:nvSpPr>
          <p:cNvPr id="6" name="Text 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68421" y="2060848"/>
            <a:ext cx="1295400" cy="3762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роли</a:t>
            </a:r>
          </a:p>
        </p:txBody>
      </p:sp>
      <p:sp>
        <p:nvSpPr>
          <p:cNvPr id="8" name="Text Box 1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2636912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порядок работы</a:t>
            </a:r>
          </a:p>
        </p:txBody>
      </p:sp>
      <p:sp>
        <p:nvSpPr>
          <p:cNvPr id="9" name="Text Box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43951" y="3573016"/>
            <a:ext cx="1295400" cy="6508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критерии оценок</a:t>
            </a:r>
          </a:p>
        </p:txBody>
      </p:sp>
      <p:sp>
        <p:nvSpPr>
          <p:cNvPr id="10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68421" y="4467231"/>
            <a:ext cx="1295400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86439" y="1484784"/>
            <a:ext cx="1173393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Историки</a:t>
            </a:r>
          </a:p>
        </p:txBody>
      </p:sp>
      <p:sp>
        <p:nvSpPr>
          <p:cNvPr id="12" name="Text Box 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3265223" y="1480390"/>
            <a:ext cx="1152128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Краеведы</a:t>
            </a:r>
          </a:p>
        </p:txBody>
      </p:sp>
      <p:sp>
        <p:nvSpPr>
          <p:cNvPr id="13" name="Text Box 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572557" y="1482587"/>
            <a:ext cx="149049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 err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Геральдисты</a:t>
            </a:r>
            <a:endParaRPr lang="ru-RU" altLang="ru-RU" sz="16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8184" y="1476565"/>
            <a:ext cx="1577052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Экскурсоводы</a:t>
            </a:r>
          </a:p>
        </p:txBody>
      </p:sp>
      <p:sp>
        <p:nvSpPr>
          <p:cNvPr id="15" name="Text Box 10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7949188" y="1488236"/>
            <a:ext cx="1015300" cy="338554"/>
          </a:xfrm>
          <a:prstGeom prst="rect">
            <a:avLst/>
          </a:prstGeom>
          <a:solidFill>
            <a:srgbClr val="CCE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Экологи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1888000"/>
            <a:ext cx="69127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i="1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  <a:r>
              <a:rPr lang="ru-RU" altLang="ru-RU" b="1" i="1" u="sng" dirty="0">
                <a:solidFill>
                  <a:srgbClr val="0000FF"/>
                </a:solidFill>
              </a:rPr>
              <a:t> </a:t>
            </a:r>
          </a:p>
          <a:p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Вот  и закончилась наша игра. Надеюсь, что она помогла вам по-новому взглянуть на Ханты – Мансийский автономный округ и пробудила у вас желание лучше, глубже узнать его историю.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33930" y="3140968"/>
            <a:ext cx="4572000" cy="34932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Югория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...Тайги органный шум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рек твоих неспешное теченье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Рождают в сердце свет высоких дум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 жизни, о земном предназначенье.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Люблю твои просторы без границ,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Люблю твои протоки и озера,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Люблю улыбки просветленных лиц,</a:t>
            </a:r>
          </a:p>
          <a:p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Державность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и конкретность разговора.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Гостеприимен древний твой порог.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Отбрасывая суетность и тленность,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Хранишь ты мудрость пройденных дорог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с трепетом вникаешь в современность.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Ты держишь ключ бессмертия в руках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чашу жизни пьешь в кругу с друзьями;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голос твой на всех материках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Равно звучит с другими голосами.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Михаил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Антохин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6489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1122</Words>
  <Application>Microsoft Office PowerPoint</Application>
  <PresentationFormat>Экран (4:3)</PresentationFormat>
  <Paragraphs>222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Веб - квест для учащихся 3 класса «Ханты-Мансийский автономный округ – удивительный регион России»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Веб - квест для учащихся 3 класса «Ханты-Мансийский автономный округ – удивительный регион России»</dc:title>
  <dc:creator>Ruslan</dc:creator>
  <cp:lastModifiedBy>PC</cp:lastModifiedBy>
  <cp:revision>47</cp:revision>
  <dcterms:created xsi:type="dcterms:W3CDTF">2020-07-20T18:44:42Z</dcterms:created>
  <dcterms:modified xsi:type="dcterms:W3CDTF">2025-12-02T17:23:18Z</dcterms:modified>
</cp:coreProperties>
</file>