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65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59" r:id="rId20"/>
    <p:sldId id="263" r:id="rId21"/>
    <p:sldId id="256" r:id="rId22"/>
    <p:sldId id="257" r:id="rId23"/>
    <p:sldId id="258" r:id="rId24"/>
    <p:sldId id="260" r:id="rId25"/>
    <p:sldId id="261" r:id="rId26"/>
    <p:sldId id="262" r:id="rId27"/>
    <p:sldId id="283" r:id="rId28"/>
    <p:sldId id="287" r:id="rId29"/>
    <p:sldId id="284" r:id="rId30"/>
    <p:sldId id="285" r:id="rId31"/>
    <p:sldId id="286" r:id="rId32"/>
    <p:sldId id="288" r:id="rId33"/>
    <p:sldId id="289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>
      <p:cViewPr varScale="1">
        <p:scale>
          <a:sx n="68" d="100"/>
          <a:sy n="68" d="100"/>
        </p:scale>
        <p:origin x="-96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71D323-6B4E-4E34-9620-172F0F942245}" type="datetimeFigureOut">
              <a:rPr lang="ru-RU" smtClean="0"/>
              <a:pPr/>
              <a:t>12.06.2022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7A659F-7BDE-4DF0-8903-8C4AE36DEEE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png"/><Relationship Id="rId3" Type="http://schemas.openxmlformats.org/officeDocument/2006/relationships/audio" Target="../media/audio3.wav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6.png"/><Relationship Id="rId5" Type="http://schemas.openxmlformats.org/officeDocument/2006/relationships/audio" Target="../media/audio5.wav"/><Relationship Id="rId10" Type="http://schemas.openxmlformats.org/officeDocument/2006/relationships/image" Target="../media/image5.png"/><Relationship Id="rId4" Type="http://schemas.openxmlformats.org/officeDocument/2006/relationships/audio" Target="../media/audio4.wav"/><Relationship Id="rId9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&#1051;&#1072;&#1087;&#1080;&#1085;&#1072;%20&#1058;.&#1045;.%20&#1057;&#1083;&#1086;&#1074;&#1072;&#1088;&#1080;&#1082;%20&#1083;&#1080;&#1090;&#1077;&#1088;&#1072;&#1090;&#1091;&#1088;&#1086;&#1074;&#1077;&#1076;&#1095;&#1077;&#1089;&#1082;&#1080;&#1081;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hyperlink" Target="../&#1050;&#1088;&#1086;&#1089;&#1089;&#1074;&#1086;&#1088;&#1076;%20&#1057;&#1085;&#1077;&#1078;&#1085;&#1072;&#1103;%20&#1082;&#1086;&#1088;&#1086;&#1083;&#1077;&#1074;&#1072;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hyperlink" Target="&#1051;&#1072;&#1087;&#1080;&#1085;&#1072;%20&#1058;.&#1045;.%20&#1057;&#1083;&#1086;&#1074;&#1072;&#1088;&#1080;&#1082;%20&#1083;&#1080;&#1090;&#1077;&#1088;&#1072;&#1090;&#1091;&#1088;&#1086;&#1074;&#1077;&#1076;&#1095;&#1077;&#1089;&#1082;&#1080;&#1081;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1.png"/><Relationship Id="rId2" Type="http://schemas.openxmlformats.org/officeDocument/2006/relationships/hyperlink" Target="&#1051;&#1072;&#1087;&#1080;&#1085;&#1072;%20&#1058;.&#1045;%20&#1048;&#1075;&#1088;&#1072;%20&#1055;&#1056;&#1045;%20&#1080;%20&#1055;&#1056;&#1048;.pptx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&#1051;&#1072;&#1087;&#1080;&#1085;&#1072;%20&#1058;.&#1045;.%20&#1057;&#1083;&#1086;&#1074;&#1072;&#1088;&#1080;&#1082;%20&#1083;&#1080;&#1090;&#1077;&#1088;&#1072;&#1090;&#1091;&#1088;&#1086;&#1074;&#1077;&#1076;&#1095;&#1077;&#1089;&#1082;&#1080;&#1081;" TargetMode="External"/><Relationship Id="rId5" Type="http://schemas.openxmlformats.org/officeDocument/2006/relationships/image" Target="../media/image30.png"/><Relationship Id="rId4" Type="http://schemas.openxmlformats.org/officeDocument/2006/relationships/hyperlink" Target="&#1051;&#1072;&#1087;&#1080;&#1085;&#1072;%20&#1058;.&#1045;.%20&#1048;&#1043;&#1056;&#1040;%20&#1050;&#1085;&#1080;&#1078;&#1085;&#1072;&#1103;%20&#1087;&#1086;&#1083;&#1082;&#1072;.pptx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3.png"/><Relationship Id="rId7" Type="http://schemas.openxmlformats.org/officeDocument/2006/relationships/image" Target="../media/image35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../&#1051;&#1072;&#1087;&#1080;&#1085;&#1072;%20&#1058;.&#1045;.%20&#1042;&#1069;%20&#1043;&#1088;&#1080;&#1073;&#1086;&#1077;&#1076;&#1086;&#1074;%20&#1040;.&#1057;.%20&#1059;&#1084;%20&#1080;%20&#1076;&#1077;&#1083;&#1072;%20&#1090;&#1074;&#1086;&#1080;%20&#1073;&#1077;&#1089;&#1089;&#1084;&#1077;&#1088;&#1090;&#1085;&#1099;" TargetMode="External"/><Relationship Id="rId5" Type="http://schemas.openxmlformats.org/officeDocument/2006/relationships/image" Target="../media/image34.png"/><Relationship Id="rId4" Type="http://schemas.openxmlformats.org/officeDocument/2006/relationships/hyperlink" Target="&#1051;&#1072;&#1087;&#1080;&#1085;&#1072;%20&#1058;.&#1045;.%20&#1057;&#1090;&#1080;&#1083;&#1080;&#1089;&#1090;&#1080;&#1082;&#1072;%20-%20&#1075;&#1086;&#1088;&#1086;&#1076;%20&#1087;&#1103;&#1090;&#1080;%20&#1089;&#1090;&#1080;&#1083;&#1077;&#1081;%20&#1088;&#1077;&#1095;&#1080;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jpeg"/><Relationship Id="rId4" Type="http://schemas.openxmlformats.org/officeDocument/2006/relationships/image" Target="../media/image4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7" Type="http://schemas.openxmlformats.org/officeDocument/2006/relationships/image" Target="../media/image52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image" Target="../media/image50.png"/><Relationship Id="rId4" Type="http://schemas.openxmlformats.org/officeDocument/2006/relationships/image" Target="../media/image1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mailto:lap-ta@mail.ru" TargetMode="External"/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lapinate.jimdo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95513" y="692150"/>
            <a:ext cx="4752975" cy="439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2339975" y="188913"/>
            <a:ext cx="44831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dirty="0">
                <a:latin typeface="Calibri" pitchFamily="34" charset="0"/>
              </a:rPr>
              <a:t>Татьяна Евгеньевна Лапина</a:t>
            </a:r>
          </a:p>
        </p:txBody>
      </p:sp>
      <p:sp>
        <p:nvSpPr>
          <p:cNvPr id="2052" name="TextBox 6"/>
          <p:cNvSpPr txBox="1">
            <a:spLocks noChangeArrowheads="1"/>
          </p:cNvSpPr>
          <p:nvPr/>
        </p:nvSpPr>
        <p:spPr bwMode="auto">
          <a:xfrm>
            <a:off x="2411413" y="5157788"/>
            <a:ext cx="4327525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Calibri" pitchFamily="34" charset="0"/>
              </a:rPr>
              <a:t>Учитель русского языка и литературы</a:t>
            </a:r>
          </a:p>
          <a:p>
            <a:pPr algn="ctr"/>
            <a:r>
              <a:rPr lang="ru-RU" sz="2000" dirty="0">
                <a:latin typeface="Calibri" pitchFamily="34" charset="0"/>
              </a:rPr>
              <a:t>МКОУ </a:t>
            </a:r>
            <a:r>
              <a:rPr lang="ru-RU" sz="2000" dirty="0" smtClean="0">
                <a:latin typeface="Calibri" pitchFamily="34" charset="0"/>
              </a:rPr>
              <a:t>«Калининская СОШ»</a:t>
            </a:r>
            <a:endParaRPr lang="ru-RU" sz="2000" dirty="0">
              <a:latin typeface="Calibri" pitchFamily="34" charset="0"/>
            </a:endParaRPr>
          </a:p>
          <a:p>
            <a:pPr algn="ctr"/>
            <a:r>
              <a:rPr lang="ru-RU" sz="2000" dirty="0" err="1">
                <a:latin typeface="Calibri" pitchFamily="34" charset="0"/>
              </a:rPr>
              <a:t>Брединского</a:t>
            </a:r>
            <a:r>
              <a:rPr lang="ru-RU" sz="2000" dirty="0">
                <a:latin typeface="Calibri" pitchFamily="34" charset="0"/>
              </a:rPr>
              <a:t> муниципального района</a:t>
            </a:r>
          </a:p>
          <a:p>
            <a:pPr algn="ctr"/>
            <a:r>
              <a:rPr lang="ru-RU" sz="2000" dirty="0">
                <a:latin typeface="Calibri" pitchFamily="34" charset="0"/>
              </a:rPr>
              <a:t>Стаж – </a:t>
            </a:r>
            <a:r>
              <a:rPr lang="ru-RU" sz="2000" dirty="0" smtClean="0">
                <a:latin typeface="Calibri" pitchFamily="34" charset="0"/>
              </a:rPr>
              <a:t>34</a:t>
            </a:r>
            <a:r>
              <a:rPr lang="ru-RU" sz="2000" dirty="0" smtClean="0">
                <a:latin typeface="Calibri" pitchFamily="34" charset="0"/>
              </a:rPr>
              <a:t> </a:t>
            </a:r>
            <a:r>
              <a:rPr lang="ru-RU" sz="2000" dirty="0">
                <a:latin typeface="Calibri" pitchFamily="34" charset="0"/>
              </a:rPr>
              <a:t>лет, категория - высшая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-180975" y="-487363"/>
            <a:ext cx="9793288" cy="734536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132138" y="3284538"/>
            <a:ext cx="2808287" cy="210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835150" y="1989138"/>
            <a:ext cx="53990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Виден свет в конце туннеля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763713" y="1268413"/>
            <a:ext cx="542290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Виден свет в конце тоннеля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148263" y="0"/>
            <a:ext cx="3016250" cy="7699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ТУ</a:t>
            </a:r>
            <a:r>
              <a:rPr 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НН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ЕЛЬ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11188" y="0"/>
            <a:ext cx="3175000" cy="7699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ОНН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ЕЛЬ </a:t>
            </a:r>
          </a:p>
        </p:txBody>
      </p:sp>
      <p:pic>
        <p:nvPicPr>
          <p:cNvPr id="17" name="Picture 14" descr="C:\Documents and Settings\Администратор\Мои документы\Мои рисунки\AutoCollage\Новая папка_AutoCollage_11_Images_3.jp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251520" y="548680"/>
            <a:ext cx="9144000" cy="57332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748463" y="5300663"/>
            <a:ext cx="2395537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Times New Roman" pitchFamily="18" charset="0"/>
                <a:cs typeface="Times New Roman" pitchFamily="18" charset="0"/>
              </a:rPr>
              <a:t>ШТ</a:t>
            </a:r>
            <a:r>
              <a:rPr lang="ru-RU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ЛЬНЯ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4932363" y="5876925"/>
            <a:ext cx="143827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Times New Roman" pitchFamily="18" charset="0"/>
                <a:cs typeface="Times New Roman" pitchFamily="18" charset="0"/>
              </a:rPr>
              <a:t>СВ</a:t>
            </a:r>
            <a:r>
              <a:rPr lang="ru-RU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Д 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2484438" y="5876925"/>
            <a:ext cx="1893887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Times New Roman" pitchFamily="18" charset="0"/>
                <a:cs typeface="Times New Roman" pitchFamily="18" charset="0"/>
              </a:rPr>
              <a:t>ПР</a:t>
            </a:r>
            <a:r>
              <a:rPr lang="ru-RU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Д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0" y="5300663"/>
            <a:ext cx="22320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РИД</a:t>
            </a:r>
            <a:r>
              <a:rPr lang="ru-RU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Р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5651500" y="765175"/>
            <a:ext cx="2844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 i="1">
                <a:latin typeface="Times New Roman" pitchFamily="18" charset="0"/>
                <a:cs typeface="Times New Roman" pitchFamily="18" charset="0"/>
              </a:rPr>
              <a:t>Из англ. </a:t>
            </a:r>
            <a:r>
              <a:rPr lang="en-US" sz="3200" b="1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tunnel</a:t>
            </a:r>
            <a:endParaRPr lang="ru-RU" sz="3200" b="1" i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2484438" y="1557338"/>
            <a:ext cx="39957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3200" b="1"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ЧКА, Б</a:t>
            </a:r>
            <a:r>
              <a:rPr lang="ru-RU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Ч</a:t>
            </a:r>
            <a:r>
              <a:rPr lang="ru-RU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К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250825" y="836613"/>
            <a:ext cx="29527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i="1">
                <a:latin typeface="Times New Roman" pitchFamily="18" charset="0"/>
                <a:cs typeface="Times New Roman" pitchFamily="18" charset="0"/>
              </a:rPr>
              <a:t>Из фр.</a:t>
            </a:r>
            <a:r>
              <a:rPr lang="en-US" sz="3200" b="1" i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tonneau</a:t>
            </a:r>
            <a:r>
              <a:rPr lang="ru-RU" sz="3200" b="1" i="1"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2195736" y="2132856"/>
            <a:ext cx="4608512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2123728" y="2060848"/>
            <a:ext cx="4775508" cy="36201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40" name="Прямая соединительная линия 39"/>
          <p:cNvCxnSpPr/>
          <p:nvPr/>
        </p:nvCxnSpPr>
        <p:spPr>
          <a:xfrm rot="16200000" flipH="1">
            <a:off x="5147469" y="4725194"/>
            <a:ext cx="720725" cy="576263"/>
          </a:xfrm>
          <a:prstGeom prst="line">
            <a:avLst/>
          </a:prstGeom>
          <a:ln w="152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4932363" y="5013325"/>
            <a:ext cx="576262" cy="0"/>
          </a:xfrm>
          <a:prstGeom prst="line">
            <a:avLst/>
          </a:prstGeom>
          <a:ln w="152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rot="16200000" flipH="1">
            <a:off x="4572001" y="4940300"/>
            <a:ext cx="792162" cy="217487"/>
          </a:xfrm>
          <a:prstGeom prst="line">
            <a:avLst/>
          </a:prstGeom>
          <a:ln w="152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 rot="5400000">
            <a:off x="3923506" y="4941094"/>
            <a:ext cx="720725" cy="287338"/>
          </a:xfrm>
          <a:prstGeom prst="line">
            <a:avLst/>
          </a:prstGeom>
          <a:ln w="152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>
            <a:off x="3708400" y="5084763"/>
            <a:ext cx="576263" cy="0"/>
          </a:xfrm>
          <a:prstGeom prst="line">
            <a:avLst/>
          </a:prstGeom>
          <a:ln w="152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 rot="5400000">
            <a:off x="3418681" y="4725194"/>
            <a:ext cx="649288" cy="647700"/>
          </a:xfrm>
          <a:prstGeom prst="line">
            <a:avLst/>
          </a:prstGeom>
          <a:ln w="152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Овал 45"/>
          <p:cNvSpPr/>
          <p:nvPr/>
        </p:nvSpPr>
        <p:spPr>
          <a:xfrm>
            <a:off x="3276600" y="2997200"/>
            <a:ext cx="2663825" cy="2160588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7" name="TextBox 46"/>
          <p:cNvSpPr txBox="1"/>
          <p:nvPr/>
        </p:nvSpPr>
        <p:spPr>
          <a:xfrm>
            <a:off x="3635896" y="4077072"/>
            <a:ext cx="2098651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6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НН</a:t>
            </a:r>
          </a:p>
        </p:txBody>
      </p:sp>
      <p:grpSp>
        <p:nvGrpSpPr>
          <p:cNvPr id="3" name="Группа 53"/>
          <p:cNvGrpSpPr>
            <a:grpSpLocks/>
          </p:cNvGrpSpPr>
          <p:nvPr/>
        </p:nvGrpSpPr>
        <p:grpSpPr bwMode="auto">
          <a:xfrm>
            <a:off x="4140200" y="2420938"/>
            <a:ext cx="1008063" cy="646112"/>
            <a:chOff x="3923928" y="0"/>
            <a:chExt cx="1067412" cy="826540"/>
          </a:xfrm>
        </p:grpSpPr>
        <p:sp>
          <p:nvSpPr>
            <p:cNvPr id="55" name="Левая круглая скобка 54"/>
            <p:cNvSpPr/>
            <p:nvPr/>
          </p:nvSpPr>
          <p:spPr>
            <a:xfrm>
              <a:off x="3923928" y="0"/>
              <a:ext cx="144563" cy="692506"/>
            </a:xfrm>
            <a:prstGeom prst="leftBracket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56" name="Левая круглая скобка 55"/>
            <p:cNvSpPr/>
            <p:nvPr/>
          </p:nvSpPr>
          <p:spPr>
            <a:xfrm flipH="1">
              <a:off x="4860225" y="0"/>
              <a:ext cx="131115" cy="692506"/>
            </a:xfrm>
            <a:prstGeom prst="leftBracket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3112" name="TextBox 56"/>
            <p:cNvSpPr txBox="1">
              <a:spLocks noChangeArrowheads="1"/>
            </p:cNvSpPr>
            <p:nvPr/>
          </p:nvSpPr>
          <p:spPr bwMode="auto">
            <a:xfrm>
              <a:off x="3995936" y="0"/>
              <a:ext cx="906696" cy="826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3600" b="1">
                  <a:latin typeface="Times New Roman" pitchFamily="18" charset="0"/>
                  <a:cs typeface="Times New Roman" pitchFamily="18" charset="0"/>
                </a:rPr>
                <a:t>НЭ</a:t>
              </a:r>
            </a:p>
          </p:txBody>
        </p:sp>
        <p:cxnSp>
          <p:nvCxnSpPr>
            <p:cNvPr id="58" name="Прямая соединительная линия 57"/>
            <p:cNvCxnSpPr/>
            <p:nvPr/>
          </p:nvCxnSpPr>
          <p:spPr>
            <a:xfrm rot="5400000">
              <a:off x="4593493" y="49887"/>
              <a:ext cx="188865" cy="8909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2" name="Рисунок 51" descr="Рисунок2.jpg"/>
          <p:cNvPicPr>
            <a:picLocks noChangeAspect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-180975" y="-544513"/>
            <a:ext cx="9864725" cy="740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" name="Управляющая кнопка: далее 49">
            <a:hlinkClick r:id="" action="ppaction://hlinkshowjump?jump=nextslide" highlightClick="1"/>
          </p:cNvPr>
          <p:cNvSpPr/>
          <p:nvPr/>
        </p:nvSpPr>
        <p:spPr>
          <a:xfrm>
            <a:off x="8207375" y="6381750"/>
            <a:ext cx="936625" cy="476250"/>
          </a:xfrm>
          <a:prstGeom prst="actionButtonForwardNex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3" name="Прямоугольник 52"/>
          <p:cNvSpPr/>
          <p:nvPr/>
        </p:nvSpPr>
        <p:spPr>
          <a:xfrm>
            <a:off x="-180975" y="-531440"/>
            <a:ext cx="9865543" cy="73894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7" name="7-конечная звезда 6"/>
          <p:cNvSpPr/>
          <p:nvPr/>
        </p:nvSpPr>
        <p:spPr>
          <a:xfrm>
            <a:off x="7991798" y="0"/>
            <a:ext cx="1152202" cy="1008137"/>
          </a:xfrm>
          <a:prstGeom prst="star7">
            <a:avLst>
              <a:gd name="adj" fmla="val 32484"/>
              <a:gd name="hf" fmla="val 102572"/>
              <a:gd name="vf" fmla="val 105210"/>
            </a:avLst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chemeClr val="tx1"/>
                </a:solidFill>
              </a:rPr>
              <a:t>Жми сюда</a:t>
            </a:r>
            <a:endParaRPr lang="ru-RU" sz="1400" dirty="0">
              <a:solidFill>
                <a:schemeClr val="tx1"/>
              </a:solidFill>
            </a:endParaRPr>
          </a:p>
        </p:txBody>
      </p:sp>
      <p:pic>
        <p:nvPicPr>
          <p:cNvPr id="49" name="01.wav">
            <a:hlinkClick r:id="" action="ppaction://media"/>
          </p:cNvPr>
          <p:cNvPicPr>
            <a:picLocks noRot="1" noChangeAspect="1"/>
          </p:cNvPicPr>
          <p:nvPr>
            <a:wavAudioFile r:embed="rId1" name="01.wav"/>
          </p:nvPr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-900113" y="-1524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1.wav">
            <a:hlinkClick r:id="" action="ppaction://media"/>
          </p:cNvPr>
          <p:cNvPicPr>
            <a:picLocks noRot="1" noChangeAspect="1"/>
          </p:cNvPicPr>
          <p:nvPr>
            <a:wavAudioFile r:embed="rId2" name="1.wav"/>
          </p:nvPr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-900113" y="26035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" name="2.wav">
            <a:hlinkClick r:id="" action="ppaction://media"/>
          </p:cNvPr>
          <p:cNvPicPr>
            <a:picLocks noRot="1" noChangeAspect="1"/>
          </p:cNvPicPr>
          <p:nvPr>
            <a:wavAudioFile r:embed="rId3" name="2.wav"/>
          </p:nvPr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-900113" y="69215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" name="3.wav">
            <a:hlinkClick r:id="" action="ppaction://media"/>
          </p:cNvPr>
          <p:cNvPicPr>
            <a:picLocks noRot="1" noChangeAspect="1"/>
          </p:cNvPicPr>
          <p:nvPr>
            <a:wavAudioFile r:embed="rId4" name="3.wav"/>
          </p:nvPr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-973138" y="11255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" name="4.wav">
            <a:hlinkClick r:id="" action="ppaction://media"/>
          </p:cNvPr>
          <p:cNvPicPr>
            <a:picLocks noRot="1" noChangeAspect="1"/>
          </p:cNvPicPr>
          <p:nvPr>
            <a:wavAudioFile r:embed="rId5" name="4.wav"/>
          </p:nvPr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-973138" y="170021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" name="5.wav">
            <a:hlinkClick r:id="" action="ppaction://media"/>
          </p:cNvPr>
          <p:cNvPicPr>
            <a:picLocks noRot="1" noChangeAspect="1"/>
          </p:cNvPicPr>
          <p:nvPr>
            <a:wavAudioFile r:embed="rId6" name="5.wav"/>
          </p:nvPr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-900113" y="20605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" name="01.wav">
            <a:hlinkClick r:id="" action="ppaction://media"/>
          </p:cNvPr>
          <p:cNvPicPr>
            <a:picLocks noRot="1" noChangeAspect="1"/>
          </p:cNvPicPr>
          <p:nvPr>
            <a:wavAudioFile r:embed="rId1" name="01.wav"/>
          </p:nvPr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-900113" y="24923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5409" fill="hold"/>
                                        <p:tgtEl>
                                          <p:spTgt spid="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Scale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animScale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9645" fill="hold"/>
                                        <p:tgtEl>
                                          <p:spTgt spid="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17137" fill="hold"/>
                                        <p:tgtEl>
                                          <p:spTgt spid="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7733" fill="hold"/>
                                        <p:tgtEl>
                                          <p:spTgt spid="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30720" fill="hold"/>
                                        <p:tgtEl>
                                          <p:spTgt spid="6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7" dur="15465" fill="hold"/>
                                        <p:tgtEl>
                                          <p:spTgt spid="6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000"/>
                            </p:stCondLst>
                            <p:childTnLst>
                              <p:par>
                                <p:cTn id="146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47 -0.00925 L 0.00347 -0.10361 " pathEditMode="relative" rAng="0" ptsTypes="AA">
                                      <p:cBhvr>
                                        <p:cTn id="14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2000"/>
                            </p:stCondLst>
                            <p:childTnLst>
                              <p:par>
                                <p:cTn id="1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1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5" dur="15409" fill="hold"/>
                                        <p:tgtEl>
                                          <p:spTgt spid="6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16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9"/>
                </p:tgtEl>
              </p:cMediaNode>
            </p:audio>
            <p:audio>
              <p:cMediaNode>
                <p:cTn id="16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"/>
                </p:tgtEl>
              </p:cMediaNode>
            </p:audio>
            <p:audio>
              <p:cMediaNode>
                <p:cTn id="16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0"/>
                </p:tgtEl>
              </p:cMediaNode>
            </p:audio>
            <p:audio>
              <p:cMediaNode>
                <p:cTn id="16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"/>
                </p:tgtEl>
              </p:cMediaNode>
            </p:audio>
            <p:audio>
              <p:cMediaNode>
                <p:cTn id="17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2"/>
                </p:tgtEl>
              </p:cMediaNode>
            </p:audio>
            <p:audio>
              <p:cMediaNode>
                <p:cTn id="17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3"/>
                </p:tgtEl>
              </p:cMediaNode>
            </p:audio>
            <p:audio>
              <p:cMediaNode>
                <p:cTn id="17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4"/>
                </p:tgtEl>
              </p:cMediaNode>
            </p:audio>
          </p:childTnLst>
        </p:cTn>
      </p:par>
    </p:tnLst>
    <p:bldLst>
      <p:bldP spid="12" grpId="0" animBg="1"/>
      <p:bldP spid="5" grpId="0"/>
      <p:bldP spid="5" grpId="1"/>
      <p:bldP spid="6" grpId="0"/>
      <p:bldP spid="6" grpId="1"/>
      <p:bldP spid="13" grpId="0"/>
      <p:bldP spid="14" grpId="0"/>
      <p:bldP spid="19" grpId="0"/>
      <p:bldP spid="20" grpId="0"/>
      <p:bldP spid="21" grpId="0"/>
      <p:bldP spid="22" grpId="0"/>
      <p:bldP spid="24" grpId="0"/>
      <p:bldP spid="25" grpId="0"/>
      <p:bldP spid="26" grpId="0"/>
      <p:bldP spid="46" grpId="0" animBg="1"/>
      <p:bldP spid="50" grpId="0" animBg="1"/>
      <p:bldP spid="5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Documents and Settings\Администратор\Мои документы\Мои рисунки\AutoCollage\Новая папка (2)_AutoCollage_9_Images_5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619672" y="260648"/>
            <a:ext cx="6264696" cy="4032448"/>
          </a:xfrm>
          <a:prstGeom prst="rect">
            <a:avLst/>
          </a:prstGeom>
          <a:ln>
            <a:solidFill>
              <a:schemeClr val="accent1"/>
            </a:solidFill>
          </a:ln>
          <a:effectLst>
            <a:softEdge rad="112500"/>
          </a:effectLst>
        </p:spPr>
      </p:pic>
      <p:sp>
        <p:nvSpPr>
          <p:cNvPr id="4099" name="TextBox 7"/>
          <p:cNvSpPr txBox="1">
            <a:spLocks noChangeArrowheads="1"/>
          </p:cNvSpPr>
          <p:nvPr/>
        </p:nvSpPr>
        <p:spPr bwMode="auto">
          <a:xfrm>
            <a:off x="790575" y="4581525"/>
            <a:ext cx="7732713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b="1" i="1">
                <a:latin typeface="Calibri" pitchFamily="34" charset="0"/>
              </a:rPr>
              <a:t>Мультимедийные средства обучения </a:t>
            </a:r>
          </a:p>
          <a:p>
            <a:pPr algn="ctr"/>
            <a:r>
              <a:rPr lang="ru-RU" sz="2800" b="1" i="1">
                <a:latin typeface="Calibri" pitchFamily="34" charset="0"/>
              </a:rPr>
              <a:t>как способ повышения эффективности уроков</a:t>
            </a:r>
          </a:p>
          <a:p>
            <a:pPr algn="ctr"/>
            <a:r>
              <a:rPr lang="ru-RU" sz="2800" b="1" i="1">
                <a:latin typeface="Calibri" pitchFamily="34" charset="0"/>
              </a:rPr>
              <a:t>русского языка и литературы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771775" y="188913"/>
            <a:ext cx="3840163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dirty="0">
                <a:latin typeface="+mn-lt"/>
              </a:rPr>
              <a:t>Визитная карточка проекта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539750" y="692150"/>
          <a:ext cx="8424936" cy="585724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504453"/>
                <a:gridCol w="6920483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800" kern="1200" dirty="0" smtClean="0"/>
                        <a:t>Тема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kern="1200" dirty="0" err="1" smtClean="0"/>
                        <a:t>Мультимедийные</a:t>
                      </a:r>
                      <a:r>
                        <a:rPr lang="en-US" sz="1800" b="0" kern="1200" dirty="0" smtClean="0"/>
                        <a:t> </a:t>
                      </a:r>
                      <a:r>
                        <a:rPr lang="en-US" sz="1800" b="0" kern="1200" dirty="0" err="1" smtClean="0"/>
                        <a:t>средства</a:t>
                      </a:r>
                      <a:r>
                        <a:rPr lang="en-US" sz="1800" b="0" kern="1200" dirty="0" smtClean="0"/>
                        <a:t> обучения</a:t>
                      </a:r>
                      <a:r>
                        <a:rPr lang="ru-RU" sz="1800" b="0" kern="1200" baseline="0" dirty="0" smtClean="0"/>
                        <a:t> </a:t>
                      </a:r>
                      <a:r>
                        <a:rPr lang="en-US" sz="1800" b="0" kern="1200" dirty="0" err="1" smtClean="0"/>
                        <a:t>как</a:t>
                      </a:r>
                      <a:r>
                        <a:rPr lang="en-US" sz="1800" b="0" kern="1200" dirty="0" smtClean="0"/>
                        <a:t> </a:t>
                      </a:r>
                      <a:r>
                        <a:rPr lang="en-US" sz="1800" b="0" kern="1200" dirty="0" err="1" smtClean="0"/>
                        <a:t>способ</a:t>
                      </a:r>
                      <a:r>
                        <a:rPr lang="en-US" sz="1800" b="0" kern="1200" dirty="0" smtClean="0"/>
                        <a:t> </a:t>
                      </a:r>
                      <a:r>
                        <a:rPr lang="en-US" sz="1800" b="0" kern="1200" dirty="0" err="1" smtClean="0"/>
                        <a:t>повышения</a:t>
                      </a:r>
                      <a:r>
                        <a:rPr lang="en-US" sz="1800" b="0" kern="1200" dirty="0" smtClean="0"/>
                        <a:t> </a:t>
                      </a:r>
                      <a:r>
                        <a:rPr lang="en-US" sz="1800" b="0" kern="1200" dirty="0" err="1" smtClean="0"/>
                        <a:t>эффективности</a:t>
                      </a:r>
                      <a:r>
                        <a:rPr lang="ru-RU" sz="1800" b="0" kern="1200" baseline="0" dirty="0" smtClean="0"/>
                        <a:t> </a:t>
                      </a:r>
                      <a:r>
                        <a:rPr lang="ru-RU" sz="1800" b="0" kern="1200" dirty="0" smtClean="0"/>
                        <a:t>уроков русского языка и литературы</a:t>
                      </a:r>
                      <a:endParaRPr lang="ru-RU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b="1" kern="1200" dirty="0" smtClean="0"/>
                        <a:t>Тип проекта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/>
                        <a:t>Информационный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b="1" kern="1200" dirty="0" smtClean="0"/>
                        <a:t>Цель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/>
                        <a:t>Совершенствование системы управления обучением на различных этапах урока, усиление мотивации учения, повышение эффективности урока, улучшение качества языкового и литературного образования, повышение уровня подготовки учащихся в области современных информационных технологий.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b="1" kern="1200" dirty="0" smtClean="0"/>
                        <a:t>Задачи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Font typeface="Wingdings" pitchFamily="2" charset="2"/>
                        <a:buChar char="ü"/>
                      </a:pPr>
                      <a:r>
                        <a:rPr lang="ru-RU" sz="1800" kern="1200" dirty="0" smtClean="0"/>
                        <a:t>   </a:t>
                      </a:r>
                      <a:r>
                        <a:rPr lang="en-US" sz="1800" kern="1200" dirty="0" smtClean="0"/>
                        <a:t>совершенствовать традиционные методы обучения через </a:t>
                      </a:r>
                      <a:r>
                        <a:rPr lang="en-US" sz="1800" kern="1200" dirty="0" err="1" smtClean="0"/>
                        <a:t>использование</a:t>
                      </a:r>
                      <a:r>
                        <a:rPr lang="en-US" sz="1800" kern="1200" dirty="0" smtClean="0"/>
                        <a:t> мультимедийных технологий;</a:t>
                      </a:r>
                      <a:endParaRPr lang="ru-RU" sz="1800" kern="1200" dirty="0" smtClean="0"/>
                    </a:p>
                    <a:p>
                      <a:pPr lvl="0">
                        <a:buFont typeface="Wingdings" pitchFamily="2" charset="2"/>
                        <a:buChar char="ü"/>
                      </a:pPr>
                      <a:r>
                        <a:rPr lang="ru-RU" sz="1800" kern="1200" dirty="0" smtClean="0"/>
                        <a:t>   </a:t>
                      </a:r>
                      <a:r>
                        <a:rPr lang="en-US" sz="1800" kern="1200" dirty="0" smtClean="0"/>
                        <a:t>использовать медиаресурсы (графику, текст, видео, фотографию, анимацию, звуковые эффекты, высококачественное звуковое сопровождение) для организации познавательной деятельности учащихся на всех этапах обучения;</a:t>
                      </a:r>
                      <a:endParaRPr lang="ru-RU" sz="1800" kern="1200" dirty="0" smtClean="0"/>
                    </a:p>
                    <a:p>
                      <a:pPr lvl="0">
                        <a:buFont typeface="Wingdings" pitchFamily="2" charset="2"/>
                        <a:buChar char="ü"/>
                      </a:pPr>
                      <a:r>
                        <a:rPr lang="ru-RU" sz="1800" kern="1200" dirty="0" smtClean="0"/>
                        <a:t>    </a:t>
                      </a:r>
                      <a:r>
                        <a:rPr lang="en-US" sz="1800" kern="1200" dirty="0" smtClean="0"/>
                        <a:t>разрабатывать систему практических методов и приемов работы с использованием мультимедийных технологий;</a:t>
                      </a:r>
                      <a:endParaRPr lang="ru-RU" sz="1800" kern="1200" dirty="0" smtClean="0"/>
                    </a:p>
                    <a:p>
                      <a:pPr lvl="0">
                        <a:buFont typeface="Wingdings" pitchFamily="2" charset="2"/>
                        <a:buChar char="ü"/>
                      </a:pPr>
                      <a:r>
                        <a:rPr lang="ru-RU" sz="1800" kern="1200" dirty="0" smtClean="0"/>
                        <a:t>    </a:t>
                      </a:r>
                      <a:r>
                        <a:rPr lang="en-US" sz="1800" kern="1200" dirty="0" smtClean="0"/>
                        <a:t>стимулировать учителя и учащихся к самостоятельному созданию глубоких по содержанию и оригинальных по форме мультимедийных средств обучения.</a:t>
                      </a:r>
                      <a:endParaRPr lang="ru-RU" sz="1800" kern="1200" dirty="0" smtClean="0"/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771775" y="0"/>
            <a:ext cx="3840163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dirty="0">
                <a:latin typeface="+mn-lt"/>
              </a:rPr>
              <a:t>Визитная карточка проекта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95288" y="549275"/>
          <a:ext cx="8568952" cy="630936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551670"/>
                <a:gridCol w="7017282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Актуальность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Актуальность заявленной темы обусловлена современной стратегией обновления образования и рядом существующих противоречий:</a:t>
                      </a:r>
                      <a:endParaRPr lang="ru-RU" sz="18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>
                        <a:buFont typeface="Wingdings" pitchFamily="2" charset="2"/>
                        <a:buChar char="ü"/>
                      </a:pPr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между социальным заказом общества, требованиями новой информационной среды и недостаточной  компетентностью учителя и учащегося для реализации этого заказа;</a:t>
                      </a:r>
                      <a:endParaRPr lang="ru-RU" sz="18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>
                        <a:buFont typeface="Wingdings" pitchFamily="2" charset="2"/>
                        <a:buChar char="ü"/>
                      </a:pPr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между требованиями ФГОС к результатам предметных, личностных и метапредметных знаний учащихся и отсутствием разработанности методик, обеспечивающих формирование заявленной в ФГОС коммуникативной и языковой  компетентности;</a:t>
                      </a:r>
                      <a:endParaRPr lang="ru-RU" sz="18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>
                        <a:buFont typeface="Wingdings" pitchFamily="2" charset="2"/>
                        <a:buChar char="ü"/>
                      </a:pPr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между новыми требованиями к современному уроку и традиционными методиками; </a:t>
                      </a:r>
                      <a:endParaRPr lang="ru-RU" sz="18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>
                        <a:buFont typeface="Wingdings" pitchFamily="2" charset="2"/>
                        <a:buChar char="ü"/>
                      </a:pPr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между оснащением образовательного процесса средствами ИКТ и однообразием приемов их использования;</a:t>
                      </a:r>
                      <a:endParaRPr lang="ru-RU" sz="18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>
                        <a:buFont typeface="Wingdings" pitchFamily="2" charset="2"/>
                        <a:buChar char="ü"/>
                      </a:pPr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между высокими требованиями к уровню языковой и литературной компетентности современного выпускника и низкой мотивацией его в процессе обучения.</a:t>
                      </a:r>
                      <a:endParaRPr lang="ru-RU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Проблема 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Как повысить мотивацию обучающихся и как сделать  урок более эффективным и результативным?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Гипотеза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Использование мультимедийных средств на уроках русского языка и литературы будет способствовать формированию положительной мотивации, повысит эффективность и качество языкового и литературного образования.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4"/>
          <p:cNvSpPr txBox="1">
            <a:spLocks noChangeArrowheads="1"/>
          </p:cNvSpPr>
          <p:nvPr/>
        </p:nvSpPr>
        <p:spPr bwMode="auto">
          <a:xfrm>
            <a:off x="3563938" y="260350"/>
            <a:ext cx="2506662" cy="5238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sz="2800" b="1" i="1" dirty="0"/>
              <a:t>Мультимедиа</a:t>
            </a:r>
          </a:p>
        </p:txBody>
      </p:sp>
      <p:sp>
        <p:nvSpPr>
          <p:cNvPr id="5123" name="TextBox 5"/>
          <p:cNvSpPr txBox="1">
            <a:spLocks noChangeArrowheads="1"/>
          </p:cNvSpPr>
          <p:nvPr/>
        </p:nvSpPr>
        <p:spPr bwMode="auto">
          <a:xfrm>
            <a:off x="1187450" y="1125538"/>
            <a:ext cx="2841625" cy="83026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400" b="1" i="1" dirty="0"/>
              <a:t>Мульти </a:t>
            </a:r>
          </a:p>
          <a:p>
            <a:pPr algn="ctr">
              <a:defRPr/>
            </a:pPr>
            <a:r>
              <a:rPr lang="ru-RU" sz="2400" i="1" dirty="0"/>
              <a:t>много</a:t>
            </a:r>
          </a:p>
        </p:txBody>
      </p:sp>
      <p:sp>
        <p:nvSpPr>
          <p:cNvPr id="5124" name="TextBox 6"/>
          <p:cNvSpPr txBox="1">
            <a:spLocks noChangeArrowheads="1"/>
          </p:cNvSpPr>
          <p:nvPr/>
        </p:nvSpPr>
        <p:spPr bwMode="auto">
          <a:xfrm>
            <a:off x="5364163" y="1125538"/>
            <a:ext cx="3044825" cy="120015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>
              <a:defRPr/>
            </a:pPr>
            <a:r>
              <a:rPr lang="ru-RU" sz="2400" b="1" i="1" dirty="0"/>
              <a:t>Медиа  </a:t>
            </a:r>
          </a:p>
          <a:p>
            <a:pPr algn="ctr">
              <a:defRPr/>
            </a:pPr>
            <a:r>
              <a:rPr lang="ru-RU" sz="2400" i="1" dirty="0"/>
              <a:t>среда, носитель, </a:t>
            </a:r>
          </a:p>
          <a:p>
            <a:pPr algn="ctr">
              <a:defRPr/>
            </a:pPr>
            <a:r>
              <a:rPr lang="ru-RU" sz="2400" i="1" dirty="0"/>
              <a:t>средства сообщения</a:t>
            </a:r>
          </a:p>
        </p:txBody>
      </p:sp>
      <p:pic>
        <p:nvPicPr>
          <p:cNvPr id="9" name="Рисунок 8" descr="1300026474_176982631_1----.jpg"/>
          <p:cNvPicPr>
            <a:picLocks noChangeAspect="1"/>
          </p:cNvPicPr>
          <p:nvPr/>
        </p:nvPicPr>
        <p:blipFill>
          <a:blip r:embed="rId2" cstate="email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131840" y="1916832"/>
            <a:ext cx="3456384" cy="3456384"/>
          </a:xfrm>
          <a:prstGeom prst="rect">
            <a:avLst/>
          </a:prstGeom>
          <a:effectLst>
            <a:softEdge rad="31750"/>
          </a:effectLst>
        </p:spPr>
      </p:pic>
      <p:cxnSp>
        <p:nvCxnSpPr>
          <p:cNvPr id="11" name="Прямая со стрелкой 10"/>
          <p:cNvCxnSpPr/>
          <p:nvPr/>
        </p:nvCxnSpPr>
        <p:spPr>
          <a:xfrm flipV="1">
            <a:off x="2771775" y="765175"/>
            <a:ext cx="1531938" cy="36036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5124" idx="0"/>
          </p:cNvCxnSpPr>
          <p:nvPr/>
        </p:nvCxnSpPr>
        <p:spPr>
          <a:xfrm flipH="1" flipV="1">
            <a:off x="5364163" y="765175"/>
            <a:ext cx="1522412" cy="36036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176" name="TextBox 17"/>
          <p:cNvSpPr txBox="1">
            <a:spLocks noChangeArrowheads="1"/>
          </p:cNvSpPr>
          <p:nvPr/>
        </p:nvSpPr>
        <p:spPr bwMode="auto">
          <a:xfrm>
            <a:off x="4572000" y="1484313"/>
            <a:ext cx="3635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>
                <a:latin typeface="Calibri" pitchFamily="34" charset="0"/>
              </a:rPr>
              <a:t>+</a:t>
            </a:r>
          </a:p>
        </p:txBody>
      </p:sp>
      <p:sp>
        <p:nvSpPr>
          <p:cNvPr id="7177" name="TextBox 18"/>
          <p:cNvSpPr txBox="1">
            <a:spLocks noChangeArrowheads="1"/>
          </p:cNvSpPr>
          <p:nvPr/>
        </p:nvSpPr>
        <p:spPr bwMode="auto">
          <a:xfrm>
            <a:off x="2195513" y="2852738"/>
            <a:ext cx="984250" cy="3698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Calibri" pitchFamily="34" charset="0"/>
              </a:rPr>
              <a:t>Графика</a:t>
            </a:r>
          </a:p>
        </p:txBody>
      </p:sp>
      <p:sp>
        <p:nvSpPr>
          <p:cNvPr id="7178" name="TextBox 19"/>
          <p:cNvSpPr txBox="1">
            <a:spLocks noChangeArrowheads="1"/>
          </p:cNvSpPr>
          <p:nvPr/>
        </p:nvSpPr>
        <p:spPr bwMode="auto">
          <a:xfrm>
            <a:off x="6300788" y="2852738"/>
            <a:ext cx="684212" cy="3698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Calibri" pitchFamily="34" charset="0"/>
              </a:rPr>
              <a:t>Текст</a:t>
            </a:r>
          </a:p>
        </p:txBody>
      </p:sp>
      <p:sp>
        <p:nvSpPr>
          <p:cNvPr id="7179" name="TextBox 20"/>
          <p:cNvSpPr txBox="1">
            <a:spLocks noChangeArrowheads="1"/>
          </p:cNvSpPr>
          <p:nvPr/>
        </p:nvSpPr>
        <p:spPr bwMode="auto">
          <a:xfrm>
            <a:off x="1979613" y="3500438"/>
            <a:ext cx="798512" cy="3698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Calibri" pitchFamily="34" charset="0"/>
              </a:rPr>
              <a:t>Видео</a:t>
            </a:r>
          </a:p>
        </p:txBody>
      </p:sp>
      <p:sp>
        <p:nvSpPr>
          <p:cNvPr id="7180" name="TextBox 21"/>
          <p:cNvSpPr txBox="1">
            <a:spLocks noChangeArrowheads="1"/>
          </p:cNvSpPr>
          <p:nvPr/>
        </p:nvSpPr>
        <p:spPr bwMode="auto">
          <a:xfrm>
            <a:off x="6659563" y="4365625"/>
            <a:ext cx="1365250" cy="3683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Calibri" pitchFamily="34" charset="0"/>
              </a:rPr>
              <a:t>Фотография</a:t>
            </a:r>
          </a:p>
        </p:txBody>
      </p:sp>
      <p:sp>
        <p:nvSpPr>
          <p:cNvPr id="7181" name="TextBox 22"/>
          <p:cNvSpPr txBox="1">
            <a:spLocks noChangeArrowheads="1"/>
          </p:cNvSpPr>
          <p:nvPr/>
        </p:nvSpPr>
        <p:spPr bwMode="auto">
          <a:xfrm>
            <a:off x="6443663" y="3500438"/>
            <a:ext cx="1192212" cy="3698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Calibri" pitchFamily="34" charset="0"/>
              </a:rPr>
              <a:t>Анимация</a:t>
            </a:r>
          </a:p>
        </p:txBody>
      </p:sp>
      <p:sp>
        <p:nvSpPr>
          <p:cNvPr id="7182" name="TextBox 23"/>
          <p:cNvSpPr txBox="1">
            <a:spLocks noChangeArrowheads="1"/>
          </p:cNvSpPr>
          <p:nvPr/>
        </p:nvSpPr>
        <p:spPr bwMode="auto">
          <a:xfrm>
            <a:off x="1619250" y="4292600"/>
            <a:ext cx="2024063" cy="3698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Calibri" pitchFamily="34" charset="0"/>
              </a:rPr>
              <a:t>Звуковые эффекты</a:t>
            </a:r>
          </a:p>
        </p:txBody>
      </p:sp>
      <p:sp>
        <p:nvSpPr>
          <p:cNvPr id="7183" name="TextBox 24"/>
          <p:cNvSpPr txBox="1">
            <a:spLocks noChangeArrowheads="1"/>
          </p:cNvSpPr>
          <p:nvPr/>
        </p:nvSpPr>
        <p:spPr bwMode="auto">
          <a:xfrm>
            <a:off x="3419475" y="4941888"/>
            <a:ext cx="2713038" cy="3683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Calibri" pitchFamily="34" charset="0"/>
              </a:rPr>
              <a:t>Звуковое сопровождение</a:t>
            </a:r>
          </a:p>
        </p:txBody>
      </p:sp>
      <p:sp>
        <p:nvSpPr>
          <p:cNvPr id="5136" name="TextBox 26"/>
          <p:cNvSpPr txBox="1">
            <a:spLocks noChangeArrowheads="1"/>
          </p:cNvSpPr>
          <p:nvPr/>
        </p:nvSpPr>
        <p:spPr bwMode="auto">
          <a:xfrm>
            <a:off x="539750" y="5876925"/>
            <a:ext cx="5068888" cy="4619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sz="2400" dirty="0"/>
              <a:t>Мультимедийные средства обучения</a:t>
            </a:r>
          </a:p>
        </p:txBody>
      </p:sp>
      <p:sp>
        <p:nvSpPr>
          <p:cNvPr id="5137" name="TextBox 27"/>
          <p:cNvSpPr txBox="1">
            <a:spLocks noChangeArrowheads="1"/>
          </p:cNvSpPr>
          <p:nvPr/>
        </p:nvSpPr>
        <p:spPr bwMode="auto">
          <a:xfrm>
            <a:off x="5940425" y="5876925"/>
            <a:ext cx="2454275" cy="4619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sz="2400" dirty="0" err="1"/>
              <a:t>Медиадидактика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3"/>
          <p:cNvPicPr>
            <a:picLocks noChangeAspect="1" noChangeArrowheads="1"/>
          </p:cNvPicPr>
          <p:nvPr/>
        </p:nvPicPr>
        <p:blipFill>
          <a:blip r:embed="rId2" cstate="email"/>
          <a:srcRect l="1633" r="2036"/>
          <a:stretch>
            <a:fillRect/>
          </a:stretch>
        </p:blipFill>
        <p:spPr bwMode="auto">
          <a:xfrm>
            <a:off x="468313" y="188913"/>
            <a:ext cx="8496300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7188" y="2214563"/>
            <a:ext cx="2571750" cy="442912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/>
              <a:t>Изменяющийся во времени </a:t>
            </a:r>
            <a:r>
              <a:rPr lang="ru-RU" sz="2800" b="1" dirty="0"/>
              <a:t>признак </a:t>
            </a:r>
            <a:r>
              <a:rPr lang="ru-RU" sz="2800" dirty="0"/>
              <a:t>предмета </a:t>
            </a:r>
            <a:r>
              <a:rPr lang="ru-RU" sz="2800" b="1" dirty="0"/>
              <a:t>по действию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/>
              <a:t>Какой?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Что делающий?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Что сделавший?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57188" y="1071563"/>
            <a:ext cx="2571750" cy="1133475"/>
          </a:xfrm>
          <a:prstGeom prst="rect">
            <a:avLst/>
          </a:prstGeom>
          <a:ln w="3810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/>
              <a:t>Значение, вопросы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928938" y="1071563"/>
            <a:ext cx="3500437" cy="571500"/>
          </a:xfrm>
          <a:prstGeom prst="rect">
            <a:avLst/>
          </a:prstGeom>
          <a:ln w="3810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/>
              <a:t>Морфологические признаки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429375" y="2214563"/>
            <a:ext cx="2357438" cy="442912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928938" y="2214563"/>
            <a:ext cx="1785937" cy="442912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sz="2800" b="1" dirty="0"/>
              <a:t>Вид</a:t>
            </a:r>
            <a:r>
              <a:rPr lang="ru-RU" sz="2800" dirty="0"/>
              <a:t> : сов. и несов.</a:t>
            </a: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sz="2800" b="1" dirty="0"/>
              <a:t>Время</a:t>
            </a:r>
            <a:r>
              <a:rPr lang="ru-RU" sz="2800" dirty="0"/>
              <a:t>: наст. или </a:t>
            </a:r>
            <a:r>
              <a:rPr lang="ru-RU" sz="2800" dirty="0" err="1"/>
              <a:t>прош</a:t>
            </a:r>
            <a:r>
              <a:rPr lang="ru-RU" sz="2800" dirty="0"/>
              <a:t>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4714875" y="2214563"/>
            <a:ext cx="1714500" cy="442912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sz="2800" b="1" dirty="0"/>
              <a:t>Число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/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/>
              <a:t>2. Род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/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/>
              <a:t>3. Падеж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928938" y="1643063"/>
            <a:ext cx="1776412" cy="571500"/>
          </a:xfrm>
          <a:prstGeom prst="rect">
            <a:avLst/>
          </a:prstGeom>
          <a:ln w="3810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/>
              <a:t>постоянные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714875" y="1643063"/>
            <a:ext cx="1714500" cy="571500"/>
          </a:xfrm>
          <a:prstGeom prst="rect">
            <a:avLst/>
          </a:prstGeom>
          <a:ln w="3810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err="1"/>
              <a:t>непостоян-ные</a:t>
            </a:r>
            <a:endParaRPr lang="ru-RU" sz="20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429375" y="1071563"/>
            <a:ext cx="2357438" cy="1133475"/>
          </a:xfrm>
          <a:prstGeom prst="rect">
            <a:avLst/>
          </a:prstGeom>
          <a:ln w="3810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/>
              <a:t>Синтаксическая роль</a:t>
            </a:r>
          </a:p>
        </p:txBody>
      </p:sp>
      <p:sp>
        <p:nvSpPr>
          <p:cNvPr id="10251" name="TextBox 12"/>
          <p:cNvSpPr txBox="1">
            <a:spLocks noChangeArrowheads="1"/>
          </p:cNvSpPr>
          <p:nvPr/>
        </p:nvSpPr>
        <p:spPr bwMode="auto">
          <a:xfrm>
            <a:off x="3071813" y="404663"/>
            <a:ext cx="30734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70C0"/>
                </a:solidFill>
                <a:latin typeface="Calibri" pitchFamily="34" charset="0"/>
              </a:rPr>
              <a:t>ПРИЧАСТИЕ</a:t>
            </a:r>
          </a:p>
        </p:txBody>
      </p:sp>
      <p:sp>
        <p:nvSpPr>
          <p:cNvPr id="16" name="Полилиния 15"/>
          <p:cNvSpPr/>
          <p:nvPr/>
        </p:nvSpPr>
        <p:spPr>
          <a:xfrm>
            <a:off x="6586538" y="2552700"/>
            <a:ext cx="2043112" cy="219075"/>
          </a:xfrm>
          <a:custGeom>
            <a:avLst/>
            <a:gdLst>
              <a:gd name="connsiteX0" fmla="*/ 0 w 2043112"/>
              <a:gd name="connsiteY0" fmla="*/ 219074 h 219074"/>
              <a:gd name="connsiteX1" fmla="*/ 242887 w 2043112"/>
              <a:gd name="connsiteY1" fmla="*/ 19049 h 219074"/>
              <a:gd name="connsiteX2" fmla="*/ 485775 w 2043112"/>
              <a:gd name="connsiteY2" fmla="*/ 219074 h 219074"/>
              <a:gd name="connsiteX3" fmla="*/ 785812 w 2043112"/>
              <a:gd name="connsiteY3" fmla="*/ 19049 h 219074"/>
              <a:gd name="connsiteX4" fmla="*/ 1014412 w 2043112"/>
              <a:gd name="connsiteY4" fmla="*/ 204787 h 219074"/>
              <a:gd name="connsiteX5" fmla="*/ 1243012 w 2043112"/>
              <a:gd name="connsiteY5" fmla="*/ 4762 h 219074"/>
              <a:gd name="connsiteX6" fmla="*/ 1428750 w 2043112"/>
              <a:gd name="connsiteY6" fmla="*/ 204787 h 219074"/>
              <a:gd name="connsiteX7" fmla="*/ 1628775 w 2043112"/>
              <a:gd name="connsiteY7" fmla="*/ 4762 h 219074"/>
              <a:gd name="connsiteX8" fmla="*/ 1843087 w 2043112"/>
              <a:gd name="connsiteY8" fmla="*/ 176212 h 219074"/>
              <a:gd name="connsiteX9" fmla="*/ 2043112 w 2043112"/>
              <a:gd name="connsiteY9" fmla="*/ 19049 h 219074"/>
              <a:gd name="connsiteX10" fmla="*/ 2043112 w 2043112"/>
              <a:gd name="connsiteY10" fmla="*/ 19049 h 21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43112" h="219074">
                <a:moveTo>
                  <a:pt x="0" y="219074"/>
                </a:moveTo>
                <a:cubicBezTo>
                  <a:pt x="80962" y="119061"/>
                  <a:pt x="161925" y="19049"/>
                  <a:pt x="242887" y="19049"/>
                </a:cubicBezTo>
                <a:cubicBezTo>
                  <a:pt x="323849" y="19049"/>
                  <a:pt x="395288" y="219074"/>
                  <a:pt x="485775" y="219074"/>
                </a:cubicBezTo>
                <a:cubicBezTo>
                  <a:pt x="576262" y="219074"/>
                  <a:pt x="697706" y="21430"/>
                  <a:pt x="785812" y="19049"/>
                </a:cubicBezTo>
                <a:cubicBezTo>
                  <a:pt x="873918" y="16668"/>
                  <a:pt x="938212" y="207168"/>
                  <a:pt x="1014412" y="204787"/>
                </a:cubicBezTo>
                <a:cubicBezTo>
                  <a:pt x="1090612" y="202406"/>
                  <a:pt x="1173956" y="4762"/>
                  <a:pt x="1243012" y="4762"/>
                </a:cubicBezTo>
                <a:cubicBezTo>
                  <a:pt x="1312068" y="4762"/>
                  <a:pt x="1364456" y="204787"/>
                  <a:pt x="1428750" y="204787"/>
                </a:cubicBezTo>
                <a:cubicBezTo>
                  <a:pt x="1493044" y="204787"/>
                  <a:pt x="1559719" y="9524"/>
                  <a:pt x="1628775" y="4762"/>
                </a:cubicBezTo>
                <a:cubicBezTo>
                  <a:pt x="1697831" y="0"/>
                  <a:pt x="1774031" y="173831"/>
                  <a:pt x="1843087" y="176212"/>
                </a:cubicBezTo>
                <a:cubicBezTo>
                  <a:pt x="1912143" y="178593"/>
                  <a:pt x="2043112" y="19049"/>
                  <a:pt x="2043112" y="19049"/>
                </a:cubicBezTo>
                <a:lnTo>
                  <a:pt x="2043112" y="19049"/>
                </a:lnTo>
              </a:path>
            </a:pathLst>
          </a:cu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6715125" y="3571875"/>
            <a:ext cx="1785938" cy="1588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6715125" y="3714750"/>
            <a:ext cx="1785938" cy="1588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Прямоугольник 19"/>
          <p:cNvSpPr/>
          <p:nvPr/>
        </p:nvSpPr>
        <p:spPr>
          <a:xfrm>
            <a:off x="3000375" y="2286000"/>
            <a:ext cx="1643063" cy="42862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/>
              <a:t>Как у глаг.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4786313" y="2286000"/>
            <a:ext cx="1571625" cy="42862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/>
              <a:t>Как у прил.</a:t>
            </a:r>
          </a:p>
        </p:txBody>
      </p:sp>
      <p:sp>
        <p:nvSpPr>
          <p:cNvPr id="17" name="Заголовок 1"/>
          <p:cNvSpPr txBox="1">
            <a:spLocks/>
          </p:cNvSpPr>
          <p:nvPr/>
        </p:nvSpPr>
        <p:spPr bwMode="auto">
          <a:xfrm>
            <a:off x="571500" y="0"/>
            <a:ext cx="8229600" cy="476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Интерактивный плакат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642938" y="0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b="1" dirty="0">
                <a:latin typeface="+mn-lt"/>
                <a:ea typeface="+mj-ea"/>
                <a:cs typeface="+mj-cs"/>
              </a:rPr>
              <a:t>Словарная статья</a:t>
            </a:r>
          </a:p>
        </p:txBody>
      </p:sp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632325" y="1052513"/>
            <a:ext cx="4013200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827088" y="1052513"/>
            <a:ext cx="3540125" cy="2655887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55650" y="3789363"/>
            <a:ext cx="3792538" cy="2711450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  <p:pic>
        <p:nvPicPr>
          <p:cNvPr id="11270" name="Рисунок 8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787900" y="3716338"/>
            <a:ext cx="3779838" cy="280828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Рисунок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059113" y="1196975"/>
            <a:ext cx="2376487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Рисунок 4"/>
          <p:cNvPicPr>
            <a:picLocks noChangeAspect="1" noChangeArrowheads="1"/>
          </p:cNvPicPr>
          <p:nvPr/>
        </p:nvPicPr>
        <p:blipFill>
          <a:blip r:embed="rId3" cstate="email"/>
          <a:srcRect l="14980" r="14401" b="-827"/>
          <a:stretch>
            <a:fillRect/>
          </a:stretch>
        </p:blipFill>
        <p:spPr bwMode="auto">
          <a:xfrm>
            <a:off x="611188" y="188913"/>
            <a:ext cx="2060575" cy="285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Рисунок 5" descr="003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724525" y="2276475"/>
            <a:ext cx="2967038" cy="432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14375" y="357188"/>
            <a:ext cx="8001000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Рисунок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84213" y="404813"/>
            <a:ext cx="8135937" cy="619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Рисунок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39750" y="260350"/>
            <a:ext cx="3744913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Рисунок 5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059113" y="2133600"/>
            <a:ext cx="3744912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Рисунок 4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580063" y="4149725"/>
            <a:ext cx="3384550" cy="25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500" y="0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err="1" smtClean="0">
                <a:latin typeface="+mn-lt"/>
              </a:rPr>
              <a:t>Физминутки</a:t>
            </a:r>
            <a:endParaRPr lang="ru-RU" b="1" dirty="0">
              <a:latin typeface="+mn-lt"/>
            </a:endParaRPr>
          </a:p>
        </p:txBody>
      </p:sp>
      <p:pic>
        <p:nvPicPr>
          <p:cNvPr id="16387" name="Рисунок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55650" y="1052513"/>
            <a:ext cx="3354388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Рисунок 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580063" y="1125538"/>
            <a:ext cx="3098800" cy="250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Рисунок 5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268538" y="3068638"/>
            <a:ext cx="4586287" cy="322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500" y="0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latin typeface="+mn-lt"/>
              </a:rPr>
              <a:t>Анимированный кроссворд</a:t>
            </a:r>
            <a:endParaRPr lang="ru-RU" b="1" dirty="0">
              <a:latin typeface="+mn-lt"/>
            </a:endParaRPr>
          </a:p>
        </p:txBody>
      </p:sp>
      <p:pic>
        <p:nvPicPr>
          <p:cNvPr id="17411" name="Рисунок 3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14375" y="1143000"/>
            <a:ext cx="4289425" cy="322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Рисунок 4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427538" y="3213100"/>
            <a:ext cx="4465637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err="1" smtClean="0">
                <a:latin typeface="+mn-lt"/>
              </a:rPr>
              <a:t>Медиаигра</a:t>
            </a:r>
            <a:endParaRPr lang="ru-RU" b="1" dirty="0">
              <a:latin typeface="+mn-lt"/>
            </a:endParaRPr>
          </a:p>
        </p:txBody>
      </p:sp>
      <p:pic>
        <p:nvPicPr>
          <p:cNvPr id="18435" name="Рисунок 3">
            <a:hlinkClick r:id="rId2" action="ppaction://hlinkpres?slideindex=1&amp;slidetitle=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857500" y="4071938"/>
            <a:ext cx="3781425" cy="255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Рисунок 4">
            <a:hlinkClick r:id="rId4" action="ppaction://hlinkpres?slideindex=1&amp;slidetitle=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072063" y="1285875"/>
            <a:ext cx="3536950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Рисунок 5">
            <a:hlinkClick r:id="rId6" action="ppaction://hlinkfile"/>
          </p:cNvPr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642938" y="1285875"/>
            <a:ext cx="3597275" cy="269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err="1" smtClean="0">
                <a:latin typeface="+mn-lt"/>
              </a:rPr>
              <a:t>Мультимедиаурок</a:t>
            </a:r>
            <a:endParaRPr lang="ru-RU" b="1" dirty="0">
              <a:latin typeface="+mn-lt"/>
            </a:endParaRPr>
          </a:p>
        </p:txBody>
      </p:sp>
      <p:sp>
        <p:nvSpPr>
          <p:cNvPr id="19459" name="TextBox 3"/>
          <p:cNvSpPr txBox="1">
            <a:spLocks noChangeArrowheads="1"/>
          </p:cNvSpPr>
          <p:nvPr/>
        </p:nvSpPr>
        <p:spPr bwMode="auto">
          <a:xfrm>
            <a:off x="468313" y="620713"/>
            <a:ext cx="8001000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endParaRPr lang="ru-RU" sz="2000">
              <a:latin typeface="Calibri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2000">
                <a:latin typeface="Calibri" pitchFamily="34" charset="0"/>
              </a:rPr>
              <a:t> </a:t>
            </a:r>
            <a:r>
              <a:rPr lang="en-US" sz="2000">
                <a:latin typeface="Calibri" pitchFamily="34" charset="0"/>
              </a:rPr>
              <a:t>Мультимедийная лекция</a:t>
            </a:r>
            <a:endParaRPr lang="ru-RU" sz="2000">
              <a:latin typeface="Calibri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2000">
                <a:latin typeface="Calibri" pitchFamily="34" charset="0"/>
              </a:rPr>
              <a:t> Портрет писателя (языковеда, художника, композитора …)</a:t>
            </a:r>
          </a:p>
          <a:p>
            <a:pPr>
              <a:buFont typeface="Wingdings" pitchFamily="2" charset="2"/>
              <a:buChar char="ü"/>
            </a:pPr>
            <a:r>
              <a:rPr lang="ru-RU" sz="2000">
                <a:latin typeface="Calibri" pitchFamily="34" charset="0"/>
              </a:rPr>
              <a:t> </a:t>
            </a:r>
            <a:r>
              <a:rPr lang="en-US" sz="2000">
                <a:latin typeface="Calibri" pitchFamily="34" charset="0"/>
              </a:rPr>
              <a:t>Виртуальная экскурсия</a:t>
            </a:r>
            <a:endParaRPr lang="ru-RU" sz="2000">
              <a:latin typeface="Calibri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2000">
                <a:latin typeface="Calibri" pitchFamily="34" charset="0"/>
              </a:rPr>
              <a:t> </a:t>
            </a:r>
            <a:r>
              <a:rPr lang="en-US" sz="2000">
                <a:latin typeface="Calibri" pitchFamily="34" charset="0"/>
              </a:rPr>
              <a:t>Игра </a:t>
            </a:r>
            <a:endParaRPr lang="ru-RU" sz="2000">
              <a:latin typeface="Calibri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2000">
                <a:latin typeface="Calibri" pitchFamily="34" charset="0"/>
              </a:rPr>
              <a:t> </a:t>
            </a:r>
            <a:r>
              <a:rPr lang="en-US" sz="2000">
                <a:latin typeface="Calibri" pitchFamily="34" charset="0"/>
              </a:rPr>
              <a:t>Консультация к ЕГЭ.       </a:t>
            </a:r>
            <a:endParaRPr lang="ru-RU" sz="2000">
              <a:latin typeface="Calibri" pitchFamily="34" charset="0"/>
            </a:endParaRPr>
          </a:p>
          <a:p>
            <a:pPr>
              <a:buFont typeface="Wingdings" pitchFamily="2" charset="2"/>
              <a:buChar char="ü"/>
            </a:pPr>
            <a:endParaRPr lang="ru-RU" sz="2000">
              <a:latin typeface="Calibri" pitchFamily="34" charset="0"/>
            </a:endParaRPr>
          </a:p>
        </p:txBody>
      </p:sp>
      <p:pic>
        <p:nvPicPr>
          <p:cNvPr id="19460" name="Рисунок 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000750" y="1628775"/>
            <a:ext cx="2963863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95288" y="2781300"/>
            <a:ext cx="3313112" cy="2232025"/>
          </a:xfrm>
          <a:prstGeom prst="rect">
            <a:avLst/>
          </a:prstGeom>
          <a:noFill/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19462" name="Picture 2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410200" y="4221163"/>
            <a:ext cx="3733800" cy="250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Рисунок 6">
            <a:hlinkClick r:id="rId6" action="ppaction://hlinkfile"/>
          </p:cNvPr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2987675" y="1916113"/>
            <a:ext cx="3240088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Рисунок 5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2051050" y="4437063"/>
            <a:ext cx="3148013" cy="223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 descr="deti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899592" y="548680"/>
            <a:ext cx="2592288" cy="2747825"/>
          </a:xfrm>
          <a:prstGeom prst="rect">
            <a:avLst/>
          </a:prstGeom>
        </p:spPr>
      </p:pic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70643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2800" b="1" dirty="0" smtClean="0">
                <a:latin typeface="+mn-lt"/>
              </a:rPr>
              <a:t>Что дают </a:t>
            </a:r>
            <a:r>
              <a:rPr lang="ru-RU" sz="2800" b="1" dirty="0" err="1" smtClean="0">
                <a:latin typeface="+mn-lt"/>
              </a:rPr>
              <a:t>мультимедийные</a:t>
            </a:r>
            <a:r>
              <a:rPr lang="ru-RU" sz="2800" b="1" dirty="0" smtClean="0">
                <a:latin typeface="+mn-lt"/>
              </a:rPr>
              <a:t> средства обучения</a:t>
            </a:r>
            <a:br>
              <a:rPr lang="ru-RU" sz="2800" b="1" dirty="0" smtClean="0">
                <a:latin typeface="+mn-lt"/>
              </a:rPr>
            </a:br>
            <a:r>
              <a:rPr lang="ru-RU" sz="2800" b="1" dirty="0" smtClean="0">
                <a:latin typeface="+mn-lt"/>
              </a:rPr>
              <a:t>учителю и ученику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 flipV="1">
            <a:off x="3275856" y="1340768"/>
            <a:ext cx="1223962" cy="5365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486" name="TextBox 7"/>
          <p:cNvSpPr txBox="1">
            <a:spLocks noChangeArrowheads="1"/>
          </p:cNvSpPr>
          <p:nvPr/>
        </p:nvSpPr>
        <p:spPr bwMode="auto">
          <a:xfrm>
            <a:off x="4427984" y="1988840"/>
            <a:ext cx="16076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dirty="0" smtClean="0"/>
              <a:t>Компетенции </a:t>
            </a:r>
            <a:endParaRPr lang="ru-RU" b="1" dirty="0"/>
          </a:p>
        </p:txBody>
      </p:sp>
      <p:sp>
        <p:nvSpPr>
          <p:cNvPr id="20487" name="TextBox 8"/>
          <p:cNvSpPr txBox="1">
            <a:spLocks noChangeArrowheads="1"/>
          </p:cNvSpPr>
          <p:nvPr/>
        </p:nvSpPr>
        <p:spPr bwMode="auto">
          <a:xfrm>
            <a:off x="4572000" y="1124744"/>
            <a:ext cx="14351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dirty="0"/>
              <a:t>Мотивация </a:t>
            </a:r>
          </a:p>
        </p:txBody>
      </p:sp>
      <p:sp>
        <p:nvSpPr>
          <p:cNvPr id="20488" name="TextBox 9"/>
          <p:cNvSpPr txBox="1">
            <a:spLocks noChangeArrowheads="1"/>
          </p:cNvSpPr>
          <p:nvPr/>
        </p:nvSpPr>
        <p:spPr bwMode="auto">
          <a:xfrm>
            <a:off x="4932040" y="2708920"/>
            <a:ext cx="5763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dirty="0"/>
              <a:t>УУД</a:t>
            </a:r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3347864" y="2204864"/>
            <a:ext cx="1008633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3419872" y="2564904"/>
            <a:ext cx="1152525" cy="3603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491" name="TextBox 17"/>
          <p:cNvSpPr txBox="1">
            <a:spLocks noChangeArrowheads="1"/>
          </p:cNvSpPr>
          <p:nvPr/>
        </p:nvSpPr>
        <p:spPr bwMode="auto">
          <a:xfrm>
            <a:off x="684213" y="4149725"/>
            <a:ext cx="33937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dirty="0"/>
              <a:t>Арсенал современных приемов</a:t>
            </a:r>
          </a:p>
        </p:txBody>
      </p:sp>
      <p:sp>
        <p:nvSpPr>
          <p:cNvPr id="20492" name="TextBox 18"/>
          <p:cNvSpPr txBox="1">
            <a:spLocks noChangeArrowheads="1"/>
          </p:cNvSpPr>
          <p:nvPr/>
        </p:nvSpPr>
        <p:spPr bwMode="auto">
          <a:xfrm>
            <a:off x="1187450" y="4941888"/>
            <a:ext cx="23650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dirty="0"/>
              <a:t>Эффективность урока</a:t>
            </a:r>
          </a:p>
        </p:txBody>
      </p:sp>
      <p:sp>
        <p:nvSpPr>
          <p:cNvPr id="20493" name="TextBox 19"/>
          <p:cNvSpPr txBox="1">
            <a:spLocks noChangeArrowheads="1"/>
          </p:cNvSpPr>
          <p:nvPr/>
        </p:nvSpPr>
        <p:spPr bwMode="auto">
          <a:xfrm>
            <a:off x="827088" y="5805488"/>
            <a:ext cx="298883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dirty="0"/>
              <a:t>Результативность  обучения</a:t>
            </a:r>
          </a:p>
        </p:txBody>
      </p:sp>
      <p:cxnSp>
        <p:nvCxnSpPr>
          <p:cNvPr id="21" name="Прямая со стрелкой 20"/>
          <p:cNvCxnSpPr/>
          <p:nvPr/>
        </p:nvCxnSpPr>
        <p:spPr>
          <a:xfrm flipH="1" flipV="1">
            <a:off x="4067944" y="4365104"/>
            <a:ext cx="1728787" cy="3603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flipH="1">
            <a:off x="3707905" y="5157192"/>
            <a:ext cx="1440159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H="1">
            <a:off x="3851920" y="5301208"/>
            <a:ext cx="2089150" cy="6492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8" name="Рисунок 17" descr="20110330180253.gif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 flipH="1">
            <a:off x="5292080" y="3645024"/>
            <a:ext cx="3611538" cy="29272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Выноска-облако 4"/>
          <p:cNvSpPr/>
          <p:nvPr/>
        </p:nvSpPr>
        <p:spPr>
          <a:xfrm>
            <a:off x="3643306" y="357166"/>
            <a:ext cx="5072098" cy="2500330"/>
          </a:xfrm>
          <a:prstGeom prst="cloudCallout">
            <a:avLst>
              <a:gd name="adj1" fmla="val -41635"/>
              <a:gd name="adj2" fmla="val 7881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/>
              <a:t>МЫ ЛЮБИМ </a:t>
            </a:r>
          </a:p>
          <a:p>
            <a:pPr algn="ctr"/>
            <a:r>
              <a:rPr lang="ru-RU" sz="2400" b="1" i="1" dirty="0" smtClean="0"/>
              <a:t>РУССКИЙ ЯЗЫК </a:t>
            </a:r>
          </a:p>
          <a:p>
            <a:pPr algn="ctr"/>
            <a:r>
              <a:rPr lang="ru-RU" sz="2400" b="1" i="1" dirty="0" smtClean="0"/>
              <a:t>И ЛИТЕРАТУРУ!</a:t>
            </a:r>
            <a:endParaRPr lang="ru-RU" sz="240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1071538" y="928670"/>
            <a:ext cx="17812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200" b="1" dirty="0" smtClean="0"/>
              <a:t>75%</a:t>
            </a:r>
            <a:endParaRPr lang="ru-RU" sz="7200" b="1" dirty="0"/>
          </a:p>
        </p:txBody>
      </p:sp>
      <p:sp>
        <p:nvSpPr>
          <p:cNvPr id="37890" name="AutoShape 2" descr="http://omskpress.ru/images/stories/uploading/d99fb324d4d75c77e4a8de0bfc2b9b09_49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7892" name="AutoShape 4" descr="http://omskpress.ru/images/stories/uploading/d99fb324d4d75c77e4a8de0bfc2b9b09_49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7894" name="AutoShape 6" descr="http://omskpress.ru/images/stories/uploading/d99fb324d4d75c77e4a8de0bfc2b9b09_49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7896" name="AutoShape 8" descr="http://omskpress.ru/images/stories/uploading/d99fb324d4d75c77e4a8de0bfc2b9b09_49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7898" name="AutoShape 10" descr="http://omskpress.ru/images/stories/uploading/d99fb324d4d75c77e4a8de0bfc2b9b09_49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" name="Рисунок 11" descr="d99fb324d4d75c77e4a8de0bfc2b9b09_49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857224" y="3357562"/>
            <a:ext cx="4714908" cy="3157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57224" y="357166"/>
            <a:ext cx="74295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Качество знаний за последние 3 года: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   По русскому языку – 45 - 58 %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   По литературе -  65-85 %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   ГИА -9 по русскому языку – 45 – 59 %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3214678" y="2571744"/>
            <a:ext cx="22682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Результаты ЕГЭ </a:t>
            </a:r>
            <a:endParaRPr lang="ru-RU" sz="2400" b="1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642908" y="3214686"/>
          <a:ext cx="8215372" cy="27432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53843"/>
                <a:gridCol w="2053843"/>
                <a:gridCol w="2053843"/>
                <a:gridCol w="205384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Предмет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Год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Средний балл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Высший балл</a:t>
                      </a:r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Русский язык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2009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61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2010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59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2014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65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95</a:t>
                      </a:r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Литература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2009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68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94</a:t>
                      </a:r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2010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64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785786" y="1428736"/>
          <a:ext cx="7858179" cy="5000660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1963929"/>
                <a:gridCol w="1964750"/>
                <a:gridCol w="1964750"/>
                <a:gridCol w="1964750"/>
              </a:tblGrid>
              <a:tr h="41672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Предмет</a:t>
                      </a:r>
                      <a:endParaRPr lang="ru-RU" sz="1800" b="1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Год</a:t>
                      </a:r>
                      <a:endParaRPr lang="ru-RU" sz="1800" b="1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/>
                        <a:t>Класс</a:t>
                      </a:r>
                      <a:endParaRPr lang="ru-RU" sz="1800" b="1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/>
                        <a:t>Результат</a:t>
                      </a:r>
                      <a:endParaRPr lang="ru-RU" sz="1800" b="1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50033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Русский язык</a:t>
                      </a:r>
                      <a:endParaRPr lang="ru-RU" sz="1800" b="1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2006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2007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2008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2010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2012</a:t>
                      </a:r>
                      <a:endParaRPr lang="ru-RU" sz="1800" b="1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9 класс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10 класс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11 класс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10 и 11 классы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9 класс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8 класс</a:t>
                      </a:r>
                      <a:endParaRPr lang="ru-RU" sz="1800" b="1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Призер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Победитель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Призер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Призеры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Призер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Призер</a:t>
                      </a:r>
                      <a:endParaRPr lang="ru-RU" sz="1800" b="1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8360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/>
                        <a:t>Литература</a:t>
                      </a:r>
                      <a:endParaRPr lang="ru-RU" sz="1800" b="1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/>
                        <a:t>2006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/>
                        <a:t>2007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/>
                        <a:t>2008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/>
                        <a:t>2012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/>
                        <a:t>2013</a:t>
                      </a:r>
                      <a:endParaRPr lang="ru-RU" sz="1800" b="1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/>
                        <a:t>10 класс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/>
                        <a:t>10 класс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/>
                        <a:t>10 класс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/>
                        <a:t>8 и 11 класс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/>
                        <a:t>9 класс</a:t>
                      </a:r>
                      <a:endParaRPr lang="ru-RU" sz="1800" b="1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Победитель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Призер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Победитель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Победители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Призер</a:t>
                      </a:r>
                      <a:endParaRPr lang="ru-RU" sz="1800" b="1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500034" y="285728"/>
            <a:ext cx="835821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000" b="1" dirty="0" smtClean="0">
                <a:ea typeface="Times New Roman" pitchFamily="18" charset="0"/>
                <a:cs typeface="Arial" pitchFamily="34" charset="0"/>
              </a:rPr>
              <a:t>У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ченики ежегодно являются победителями и призерами муниципального этапа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Всероссийской олимпиады  по русскому языку  и литературе: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71440" y="857232"/>
          <a:ext cx="8358278" cy="5695835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5669093"/>
                <a:gridCol w="799487"/>
                <a:gridCol w="1889698"/>
              </a:tblGrid>
              <a:tr h="49645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Название олимпиады или конкурса</a:t>
                      </a:r>
                      <a:endParaRPr lang="ru-RU" sz="1800" b="1" dirty="0">
                        <a:latin typeface="+mn-lt"/>
                        <a:ea typeface="Times New Roman"/>
                      </a:endParaRPr>
                    </a:p>
                  </a:txBody>
                  <a:tcPr marL="39584" marR="395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Год</a:t>
                      </a:r>
                      <a:endParaRPr lang="ru-RU" sz="1800" b="1" dirty="0">
                        <a:latin typeface="+mn-lt"/>
                        <a:ea typeface="Times New Roman"/>
                      </a:endParaRPr>
                    </a:p>
                  </a:txBody>
                  <a:tcPr marL="39584" marR="395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Результат</a:t>
                      </a:r>
                      <a:endParaRPr lang="ru-RU" sz="1800" b="1" dirty="0">
                        <a:latin typeface="+mn-lt"/>
                        <a:ea typeface="Times New Roman"/>
                      </a:endParaRPr>
                    </a:p>
                  </a:txBody>
                  <a:tcPr marL="39584" marR="39584" marT="0" marB="0"/>
                </a:tc>
              </a:tr>
              <a:tr h="99290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Всероссийский молодежный филологический чемпионат</a:t>
                      </a:r>
                      <a:endParaRPr lang="ru-RU" sz="1800" b="1" dirty="0">
                        <a:latin typeface="+mn-lt"/>
                        <a:ea typeface="Times New Roman"/>
                      </a:endParaRPr>
                    </a:p>
                  </a:txBody>
                  <a:tcPr marL="39584" marR="3958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2013</a:t>
                      </a:r>
                      <a:endParaRPr lang="ru-RU" sz="1800" b="1" dirty="0">
                        <a:latin typeface="+mn-lt"/>
                        <a:ea typeface="Times New Roman"/>
                      </a:endParaRPr>
                    </a:p>
                  </a:txBody>
                  <a:tcPr marL="39584" marR="3958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/>
                        <a:t>Призер</a:t>
                      </a:r>
                      <a:endParaRPr lang="ru-RU" sz="1800" b="1">
                        <a:latin typeface="+mn-lt"/>
                        <a:ea typeface="Times New Roman"/>
                      </a:endParaRPr>
                    </a:p>
                  </a:txBody>
                  <a:tcPr marL="39584" marR="39584" marT="0" marB="0"/>
                </a:tc>
              </a:tr>
              <a:tr h="74468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/>
                        <a:t>Международная олимпиада по основам наук</a:t>
                      </a:r>
                      <a:endParaRPr lang="ru-RU" sz="1800" b="1">
                        <a:latin typeface="+mn-lt"/>
                        <a:ea typeface="Times New Roman"/>
                      </a:endParaRPr>
                    </a:p>
                  </a:txBody>
                  <a:tcPr marL="39584" marR="3958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2012</a:t>
                      </a:r>
                      <a:endParaRPr lang="ru-RU" sz="1800" b="1" dirty="0">
                        <a:latin typeface="+mn-lt"/>
                        <a:ea typeface="Times New Roman"/>
                      </a:endParaRPr>
                    </a:p>
                  </a:txBody>
                  <a:tcPr marL="39584" marR="3958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Призер </a:t>
                      </a:r>
                      <a:endParaRPr lang="ru-RU" sz="1800" b="1" dirty="0">
                        <a:latin typeface="+mn-lt"/>
                        <a:ea typeface="Times New Roman"/>
                      </a:endParaRPr>
                    </a:p>
                  </a:txBody>
                  <a:tcPr marL="39584" marR="39584" marT="0" marB="0"/>
                </a:tc>
              </a:tr>
              <a:tr h="74468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/>
                        <a:t>Всероссийский творческий конкурс  «Волшебник слова»</a:t>
                      </a:r>
                      <a:endParaRPr lang="ru-RU" sz="1800" b="1">
                        <a:latin typeface="+mn-lt"/>
                        <a:ea typeface="Times New Roman"/>
                      </a:endParaRPr>
                    </a:p>
                  </a:txBody>
                  <a:tcPr marL="39584" marR="3958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/>
                        <a:t>2013</a:t>
                      </a:r>
                      <a:endParaRPr lang="ru-RU" sz="1800" b="1">
                        <a:latin typeface="+mn-lt"/>
                        <a:ea typeface="Times New Roman"/>
                      </a:endParaRPr>
                    </a:p>
                  </a:txBody>
                  <a:tcPr marL="39584" marR="3958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Диплом </a:t>
                      </a:r>
                      <a:r>
                        <a:rPr lang="en-US" sz="1800" dirty="0"/>
                        <a:t>II</a:t>
                      </a:r>
                      <a:r>
                        <a:rPr lang="ru-RU" sz="1800" dirty="0"/>
                        <a:t> степени и </a:t>
                      </a:r>
                      <a:r>
                        <a:rPr lang="ru-RU" sz="1800" dirty="0" smtClean="0"/>
                        <a:t>«</a:t>
                      </a:r>
                      <a:r>
                        <a:rPr lang="ru-RU" sz="1800" dirty="0"/>
                        <a:t>Серебряная ветвь»</a:t>
                      </a:r>
                      <a:endParaRPr lang="ru-RU" sz="1800" b="1" dirty="0">
                        <a:latin typeface="+mn-lt"/>
                        <a:ea typeface="Times New Roman"/>
                      </a:endParaRPr>
                    </a:p>
                  </a:txBody>
                  <a:tcPr marL="39584" marR="39584" marT="0" marB="0"/>
                </a:tc>
              </a:tr>
              <a:tr h="99290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/>
                        <a:t>Всероссийский турнир «Есть память обо мне…» (Центр АРТобразование)</a:t>
                      </a:r>
                      <a:endParaRPr lang="ru-RU" sz="1800" b="1">
                        <a:latin typeface="+mn-lt"/>
                        <a:ea typeface="Times New Roman"/>
                      </a:endParaRPr>
                    </a:p>
                  </a:txBody>
                  <a:tcPr marL="39584" marR="3958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/>
                        <a:t>2014</a:t>
                      </a:r>
                      <a:endParaRPr lang="ru-RU" sz="1800" b="1">
                        <a:latin typeface="+mn-lt"/>
                        <a:ea typeface="Times New Roman"/>
                      </a:endParaRPr>
                    </a:p>
                  </a:txBody>
                  <a:tcPr marL="39584" marR="3958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Лауреат </a:t>
                      </a:r>
                      <a:endParaRPr lang="ru-RU" sz="1800" b="1" dirty="0">
                        <a:latin typeface="+mn-lt"/>
                        <a:ea typeface="Times New Roman"/>
                      </a:endParaRPr>
                    </a:p>
                  </a:txBody>
                  <a:tcPr marL="39584" marR="39584" marT="0" marB="0"/>
                </a:tc>
              </a:tr>
              <a:tr h="122475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/>
                        <a:t>Общероссийский предметный конкурс  «Альбус» (Институт развития школьного образования г. Калининград)</a:t>
                      </a:r>
                      <a:endParaRPr lang="ru-RU" sz="1800" b="1">
                        <a:latin typeface="+mn-lt"/>
                        <a:ea typeface="Times New Roman"/>
                      </a:endParaRPr>
                    </a:p>
                  </a:txBody>
                  <a:tcPr marL="39584" marR="3958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/>
                        <a:t>2014</a:t>
                      </a:r>
                      <a:endParaRPr lang="ru-RU" sz="1800" b="1">
                        <a:latin typeface="+mn-lt"/>
                        <a:ea typeface="Times New Roman"/>
                      </a:endParaRPr>
                    </a:p>
                  </a:txBody>
                  <a:tcPr marL="39584" marR="3958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16 </a:t>
                      </a:r>
                      <a:r>
                        <a:rPr lang="ru-RU" sz="1800" dirty="0" smtClean="0"/>
                        <a:t>лауреатов</a:t>
                      </a:r>
                      <a:endParaRPr lang="ru-RU" sz="1800" b="1" dirty="0">
                        <a:latin typeface="+mn-lt"/>
                        <a:ea typeface="Times New Roman"/>
                      </a:endParaRPr>
                    </a:p>
                  </a:txBody>
                  <a:tcPr marL="39584" marR="39584" marT="0" marB="0"/>
                </a:tc>
              </a:tr>
            </a:tbl>
          </a:graphicData>
        </a:graphic>
      </p:graphicFrame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592877" y="0"/>
            <a:ext cx="8551123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Имеются победители и призеры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всероссийских дистанционных конкурсов и олимпиад: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42910" y="1357298"/>
          <a:ext cx="8215371" cy="4064000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1408810"/>
                <a:gridCol w="4591984"/>
                <a:gridCol w="2214577"/>
              </a:tblGrid>
              <a:tr h="625231">
                <a:tc>
                  <a:txBody>
                    <a:bodyPr/>
                    <a:lstStyle/>
                    <a:p>
                      <a:pPr marL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Год</a:t>
                      </a:r>
                      <a:endParaRPr lang="ru-RU" sz="1800" b="1" dirty="0">
                        <a:latin typeface="+mn-lt"/>
                        <a:ea typeface="Times New Roman"/>
                      </a:endParaRPr>
                    </a:p>
                  </a:txBody>
                  <a:tcPr marL="66989" marR="66989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Исследовательская работа</a:t>
                      </a:r>
                      <a:endParaRPr lang="ru-RU" sz="1800" b="1" dirty="0">
                        <a:latin typeface="+mn-lt"/>
                        <a:ea typeface="Times New Roman"/>
                      </a:endParaRPr>
                    </a:p>
                  </a:txBody>
                  <a:tcPr marL="66989" marR="66989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Результат</a:t>
                      </a:r>
                      <a:endParaRPr lang="ru-RU" sz="1800" b="1" dirty="0">
                        <a:latin typeface="+mn-lt"/>
                        <a:ea typeface="Times New Roman"/>
                      </a:endParaRPr>
                    </a:p>
                  </a:txBody>
                  <a:tcPr marL="66989" marR="66989" marT="0" marB="0"/>
                </a:tc>
              </a:tr>
              <a:tr h="625231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/>
                        <a:t>2011</a:t>
                      </a:r>
                      <a:endParaRPr lang="ru-RU" sz="1800" b="1">
                        <a:latin typeface="+mn-lt"/>
                        <a:ea typeface="Times New Roman"/>
                      </a:endParaRPr>
                    </a:p>
                  </a:txBody>
                  <a:tcPr marL="66989" marR="66989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Синтаксис в картинках</a:t>
                      </a:r>
                      <a:endParaRPr lang="ru-RU" sz="1800" b="1" dirty="0">
                        <a:latin typeface="+mn-lt"/>
                        <a:ea typeface="Times New Roman"/>
                      </a:endParaRPr>
                    </a:p>
                  </a:txBody>
                  <a:tcPr marL="66989" marR="66989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Победитель</a:t>
                      </a:r>
                      <a:endParaRPr lang="ru-RU" sz="1800" b="1" dirty="0">
                        <a:latin typeface="+mn-lt"/>
                        <a:ea typeface="Times New Roman"/>
                      </a:endParaRPr>
                    </a:p>
                  </a:txBody>
                  <a:tcPr marL="66989" marR="66989" marT="0" marB="0"/>
                </a:tc>
              </a:tr>
              <a:tr h="625231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2011</a:t>
                      </a:r>
                      <a:endParaRPr lang="ru-RU" sz="1800" b="1" dirty="0">
                        <a:latin typeface="+mn-lt"/>
                        <a:ea typeface="Times New Roman"/>
                      </a:endParaRPr>
                    </a:p>
                  </a:txBody>
                  <a:tcPr marL="66989" marR="66989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Тире как знак препинания</a:t>
                      </a:r>
                      <a:endParaRPr lang="ru-RU" sz="1800" b="1" dirty="0">
                        <a:latin typeface="+mn-lt"/>
                        <a:ea typeface="Times New Roman"/>
                      </a:endParaRPr>
                    </a:p>
                  </a:txBody>
                  <a:tcPr marL="66989" marR="66989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Призер</a:t>
                      </a:r>
                      <a:endParaRPr lang="ru-RU" sz="1800" b="1" dirty="0">
                        <a:latin typeface="+mn-lt"/>
                        <a:ea typeface="Times New Roman"/>
                      </a:endParaRPr>
                    </a:p>
                  </a:txBody>
                  <a:tcPr marL="66989" marR="66989" marT="0" marB="0"/>
                </a:tc>
              </a:tr>
              <a:tr h="1250461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/>
                        <a:t>2012</a:t>
                      </a:r>
                      <a:endParaRPr lang="ru-RU" sz="1800" b="1">
                        <a:latin typeface="+mn-lt"/>
                        <a:ea typeface="Times New Roman"/>
                      </a:endParaRPr>
                    </a:p>
                  </a:txBody>
                  <a:tcPr marL="66989" marR="66989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Слово «ЯЗЫК» под лингвистическим микроскопом</a:t>
                      </a:r>
                      <a:endParaRPr lang="ru-RU" sz="1800" b="1" dirty="0">
                        <a:latin typeface="+mn-lt"/>
                        <a:ea typeface="Times New Roman"/>
                      </a:endParaRPr>
                    </a:p>
                  </a:txBody>
                  <a:tcPr marL="66989" marR="66989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Победитель</a:t>
                      </a:r>
                      <a:endParaRPr lang="ru-RU" sz="1800" b="1" dirty="0">
                        <a:latin typeface="+mn-lt"/>
                        <a:ea typeface="Times New Roman"/>
                      </a:endParaRPr>
                    </a:p>
                  </a:txBody>
                  <a:tcPr marL="66989" marR="66989" marT="0" marB="0"/>
                </a:tc>
              </a:tr>
              <a:tr h="937846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/>
                        <a:t>2012</a:t>
                      </a:r>
                      <a:endParaRPr lang="ru-RU" sz="1800" b="1">
                        <a:latin typeface="+mn-lt"/>
                        <a:ea typeface="Times New Roman"/>
                      </a:endParaRPr>
                    </a:p>
                  </a:txBody>
                  <a:tcPr marL="66989" marR="66989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Фразеологизмы из произведений </a:t>
                      </a:r>
                      <a:r>
                        <a:rPr lang="ru-RU" sz="1800" b="1" dirty="0" smtClean="0"/>
                        <a:t> А.П</a:t>
                      </a:r>
                      <a:r>
                        <a:rPr lang="ru-RU" sz="1800" b="1" dirty="0"/>
                        <a:t>. Чехова</a:t>
                      </a:r>
                      <a:endParaRPr lang="ru-RU" sz="1800" b="1" dirty="0">
                        <a:latin typeface="+mn-lt"/>
                        <a:ea typeface="Times New Roman"/>
                      </a:endParaRPr>
                    </a:p>
                  </a:txBody>
                  <a:tcPr marL="66989" marR="66989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Призер</a:t>
                      </a:r>
                      <a:endParaRPr lang="ru-RU" sz="1800" b="1" dirty="0">
                        <a:latin typeface="+mn-lt"/>
                        <a:ea typeface="Times New Roman"/>
                      </a:endParaRPr>
                    </a:p>
                  </a:txBody>
                  <a:tcPr marL="66989" marR="66989" marT="0" marB="0"/>
                </a:tc>
              </a:tr>
            </a:tbl>
          </a:graphicData>
        </a:graphic>
      </p:graphicFrame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571472" y="214290"/>
            <a:ext cx="842968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Участие в районном конкурсе</a:t>
            </a:r>
            <a:r>
              <a:rPr kumimoji="0" lang="ru-RU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                                                                   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исследовательских работ по русскому языку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>
                <a:latin typeface="+mn-lt"/>
              </a:rPr>
              <a:t>Трансляция опыта использования </a:t>
            </a:r>
            <a:r>
              <a:rPr lang="ru-RU" sz="2400" b="1" dirty="0" err="1" smtClean="0">
                <a:latin typeface="+mn-lt"/>
              </a:rPr>
              <a:t>мультимедийных</a:t>
            </a:r>
            <a:r>
              <a:rPr lang="ru-RU" sz="2400" b="1" dirty="0" smtClean="0">
                <a:latin typeface="+mn-lt"/>
              </a:rPr>
              <a:t> средств обучения на уроках русского языка и литературы:</a:t>
            </a:r>
            <a:r>
              <a:rPr lang="ru-RU" sz="2400" dirty="0" smtClean="0">
                <a:latin typeface="+mn-lt"/>
              </a:rPr>
              <a:t/>
            </a:r>
            <a:br>
              <a:rPr lang="ru-RU" sz="2400" dirty="0" smtClean="0">
                <a:latin typeface="+mn-lt"/>
              </a:rPr>
            </a:br>
            <a:endParaRPr lang="ru-RU" sz="2400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1357298"/>
            <a:ext cx="8229600" cy="4857784"/>
          </a:xfrm>
        </p:spPr>
        <p:txBody>
          <a:bodyPr>
            <a:noAutofit/>
          </a:bodyPr>
          <a:lstStyle/>
          <a:p>
            <a:pPr lvl="0" algn="just"/>
            <a:r>
              <a:rPr lang="ru-RU" sz="2000" dirty="0" smtClean="0"/>
              <a:t>Использование ИКТ на уроках русского языка и литературы. Творческий отчет (2009г.)</a:t>
            </a:r>
          </a:p>
          <a:p>
            <a:pPr lvl="0" algn="just">
              <a:buNone/>
            </a:pPr>
            <a:endParaRPr lang="ru-RU" sz="2000" dirty="0" smtClean="0"/>
          </a:p>
          <a:p>
            <a:pPr lvl="0" algn="just"/>
            <a:r>
              <a:rPr lang="ru-RU" sz="2000" dirty="0" err="1" smtClean="0"/>
              <a:t>Мультимедийный</a:t>
            </a:r>
            <a:r>
              <a:rPr lang="ru-RU" sz="2000" dirty="0" smtClean="0"/>
              <a:t> орфографический словарь. Опыт создания и использования. Выступление на районном методическом объединении учителей русского языка и литературы  (2010 г.)</a:t>
            </a:r>
          </a:p>
          <a:p>
            <a:pPr lvl="0" algn="just">
              <a:buNone/>
            </a:pPr>
            <a:endParaRPr lang="ru-RU" sz="2000" dirty="0" smtClean="0"/>
          </a:p>
          <a:p>
            <a:pPr lvl="0" algn="just"/>
            <a:r>
              <a:rPr lang="ru-RU" sz="2000" dirty="0" err="1" smtClean="0"/>
              <a:t>Медиадидактика</a:t>
            </a:r>
            <a:r>
              <a:rPr lang="ru-RU" sz="2000" dirty="0" smtClean="0"/>
              <a:t>. Районный семинар учителей русского языка и литературы (2012 г.)</a:t>
            </a:r>
          </a:p>
          <a:p>
            <a:pPr lvl="0" algn="just">
              <a:buNone/>
            </a:pPr>
            <a:endParaRPr lang="ru-RU" sz="2000" dirty="0" smtClean="0"/>
          </a:p>
          <a:p>
            <a:pPr lvl="0" algn="just"/>
            <a:r>
              <a:rPr lang="ru-RU" sz="2000" dirty="0" err="1" smtClean="0"/>
              <a:t>Мультимедийные</a:t>
            </a:r>
            <a:r>
              <a:rPr lang="ru-RU" sz="2000" dirty="0" smtClean="0"/>
              <a:t> средства для пропаганды чтения среди подростков. Мастер-класс для учителей школы, выступление на районном методическом объединении учителей русского языка и литературы (2014 г.)</a:t>
            </a:r>
          </a:p>
          <a:p>
            <a:pPr algn="just"/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+mn-lt"/>
              </a:rPr>
              <a:t>Участие в методических конкурсах различного уровня по теме проекта</a:t>
            </a:r>
            <a:endParaRPr lang="ru-RU" sz="2400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214422"/>
            <a:ext cx="8572560" cy="4525963"/>
          </a:xfrm>
        </p:spPr>
        <p:txBody>
          <a:bodyPr>
            <a:normAutofit/>
          </a:bodyPr>
          <a:lstStyle/>
          <a:p>
            <a:pPr lvl="0" algn="just"/>
            <a:r>
              <a:rPr lang="ru-RU" sz="2000" dirty="0" smtClean="0"/>
              <a:t>в 2010, 2011, 2013 годах победитель районного конкурса «Мультимедиа урок в современной школе». </a:t>
            </a:r>
          </a:p>
          <a:p>
            <a:pPr lvl="0" algn="just"/>
            <a:endParaRPr lang="ru-RU" sz="2000" dirty="0" smtClean="0"/>
          </a:p>
          <a:p>
            <a:pPr lvl="0" algn="just"/>
            <a:r>
              <a:rPr lang="ru-RU" sz="2000" dirty="0" smtClean="0"/>
              <a:t>2010  год  второе место в районном конкурсе педагогических инициатив в номинации «Лучшие проекты с использованием ИКТ в образовательном процессе». </a:t>
            </a:r>
            <a:endParaRPr lang="ru-RU" sz="2000" smtClean="0"/>
          </a:p>
          <a:p>
            <a:pPr lvl="0" algn="just"/>
            <a:endParaRPr lang="ru-RU" sz="2000" dirty="0" smtClean="0"/>
          </a:p>
          <a:p>
            <a:pPr lvl="0" algn="just"/>
            <a:r>
              <a:rPr lang="ru-RU" sz="2000" dirty="0" smtClean="0"/>
              <a:t>2012-2014 г.г. участие в  различных </a:t>
            </a:r>
            <a:r>
              <a:rPr lang="ru-RU" sz="2000" dirty="0" err="1" smtClean="0"/>
              <a:t>Интернет-конкурсах</a:t>
            </a:r>
            <a:r>
              <a:rPr lang="ru-RU" sz="2000" dirty="0" smtClean="0"/>
              <a:t>: Всероссийского конкурса педагогического мастерства по применению ЭОР, Всероссийского конкурса презентаций «</a:t>
            </a:r>
            <a:r>
              <a:rPr lang="ru-RU" sz="2000" dirty="0" err="1" smtClean="0"/>
              <a:t>ТопСлайд</a:t>
            </a:r>
            <a:r>
              <a:rPr lang="ru-RU" sz="2000" dirty="0" smtClean="0"/>
              <a:t>», Всероссийского конкурса для педагогов «Презентация к уроку» и «Открытый урок», «Учитель-новатор» и «Инновации в опыте учителя», международного конкурса для педагогов «Внеклассное мероприятие».</a:t>
            </a:r>
          </a:p>
          <a:p>
            <a:pPr algn="just"/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357166"/>
            <a:ext cx="8715404" cy="4525963"/>
          </a:xfrm>
        </p:spPr>
        <p:txBody>
          <a:bodyPr>
            <a:normAutofit/>
          </a:bodyPr>
          <a:lstStyle/>
          <a:p>
            <a:pPr lvl="0"/>
            <a:r>
              <a:rPr lang="ru-RU" sz="2000" dirty="0" smtClean="0"/>
              <a:t>Победитель областного конкурса методических проектов по краеведению в номинации «Литературное краеведение» (2013 г.). </a:t>
            </a:r>
          </a:p>
          <a:p>
            <a:endParaRPr lang="ru-RU" sz="2000" dirty="0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285852" y="1285860"/>
            <a:ext cx="6476446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 descr="C:\Documents and Settings\Администратор\Рабочий стол\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700338" y="188913"/>
            <a:ext cx="6119812" cy="666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2" descr="C:\Documents and Settings\Администратор\Рабочий стол\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68313" y="0"/>
            <a:ext cx="2232025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836613"/>
          </a:xfrm>
        </p:spPr>
        <p:txBody>
          <a:bodyPr/>
          <a:lstStyle/>
          <a:p>
            <a:pPr>
              <a:defRPr/>
            </a:pPr>
            <a:r>
              <a:rPr lang="ru-RU" sz="2800" b="1" dirty="0" smtClean="0">
                <a:latin typeface="+mn-lt"/>
              </a:rPr>
              <a:t>Публикации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23850" y="620713"/>
            <a:ext cx="3095625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>
                <a:latin typeface="+mn-lt"/>
              </a:rPr>
              <a:t>Сеть Интернет:</a:t>
            </a:r>
          </a:p>
        </p:txBody>
      </p:sp>
      <p:pic>
        <p:nvPicPr>
          <p:cNvPr id="26628" name="Рисунок 7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427538" y="4797425"/>
            <a:ext cx="3816350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2" descr="C:\Documents and Settings\Администратор\Рабочий стол\АРМ\портфолио\Новая папка\благодарственное пиьмо_Лапина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971550" y="1196975"/>
            <a:ext cx="3024188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572000" y="1700213"/>
            <a:ext cx="3313113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Picture 5" descr="http://3.bp.blogspot.com/_9DwI63tP_Uw/TOwZNJsIvzI/AAAAAAAAB5I/R3m6LD2-HR0/s1600/%25D0%25BC%25D0%25BE%25D0%25B9%2B%25D1%2583%25D0%25BD%25D0%25B8%25D0%25B2%25D0%25B5%25D1%2580%25D1%2581%25D0%25B8%25D1%2582%25D0%25B5%25D1%2582.jpe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187450" y="3573463"/>
            <a:ext cx="1905000" cy="290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2" name="Picture 6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500563" y="3068638"/>
            <a:ext cx="3455987" cy="10810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6" descr="C:\Documents and Settings\Администратор\Рабочий стол\АРМ\публикации\3 00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384550" y="908050"/>
            <a:ext cx="5759450" cy="30972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836613"/>
          </a:xfrm>
        </p:spPr>
        <p:txBody>
          <a:bodyPr/>
          <a:lstStyle/>
          <a:p>
            <a:pPr>
              <a:defRPr/>
            </a:pPr>
            <a:r>
              <a:rPr lang="ru-RU" sz="2800" b="1" dirty="0" smtClean="0">
                <a:latin typeface="+mn-lt"/>
              </a:rPr>
              <a:t>Публикации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23850" y="620713"/>
            <a:ext cx="3095625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>
                <a:latin typeface="+mn-lt"/>
              </a:rPr>
              <a:t>Печатные издания:</a:t>
            </a:r>
          </a:p>
        </p:txBody>
      </p:sp>
      <p:pic>
        <p:nvPicPr>
          <p:cNvPr id="23557" name="Рисунок 5" descr="003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68313" y="1125538"/>
            <a:ext cx="1235075" cy="179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Рисунок 4"/>
          <p:cNvPicPr>
            <a:picLocks noChangeAspect="1" noChangeArrowheads="1"/>
          </p:cNvPicPr>
          <p:nvPr/>
        </p:nvPicPr>
        <p:blipFill>
          <a:blip r:embed="rId4" cstate="email"/>
          <a:srcRect l="14980" r="14401" b="-827"/>
          <a:stretch>
            <a:fillRect/>
          </a:stretch>
        </p:blipFill>
        <p:spPr bwMode="auto">
          <a:xfrm>
            <a:off x="1258888" y="1484313"/>
            <a:ext cx="1728787" cy="2395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Рисунок 3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195513" y="2349500"/>
            <a:ext cx="1368425" cy="194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5" name="Прямая соединительная линия 14"/>
          <p:cNvCxnSpPr/>
          <p:nvPr/>
        </p:nvCxnSpPr>
        <p:spPr>
          <a:xfrm>
            <a:off x="5364163" y="2420938"/>
            <a:ext cx="79216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23561" name="Picture 8" descr="C:\Documents and Settings\Администратор\Рабочий стол\АРМ\публикации\3 002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300788" y="3933825"/>
            <a:ext cx="2016125" cy="272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2" name="Picture 9" descr="C:\Documents and Settings\Администратор\Рабочий стол\АРМ\публикации\3 003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1116013" y="4508500"/>
            <a:ext cx="5184775" cy="26019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20" name="Прямая соединительная линия 19"/>
          <p:cNvCxnSpPr/>
          <p:nvPr/>
        </p:nvCxnSpPr>
        <p:spPr>
          <a:xfrm>
            <a:off x="2843213" y="5732463"/>
            <a:ext cx="79216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836613"/>
          </a:xfrm>
        </p:spPr>
        <p:txBody>
          <a:bodyPr/>
          <a:lstStyle/>
          <a:p>
            <a:pPr>
              <a:defRPr/>
            </a:pPr>
            <a:r>
              <a:rPr lang="ru-RU" sz="2800" b="1" dirty="0" smtClean="0">
                <a:latin typeface="+mn-lt"/>
              </a:rPr>
              <a:t>Публикации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23850" y="620713"/>
            <a:ext cx="3095625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>
                <a:latin typeface="+mn-lt"/>
              </a:rPr>
              <a:t>Печатные издания:</a:t>
            </a:r>
          </a:p>
        </p:txBody>
      </p:sp>
      <p:pic>
        <p:nvPicPr>
          <p:cNvPr id="51202" name="Picture 2" descr="C:\Documents and Settings\Администратор\Рабочий стол\АРМ\публикации\5.jpg"/>
          <p:cNvPicPr>
            <a:picLocks noChangeAspect="1" noChangeArrowheads="1"/>
          </p:cNvPicPr>
          <p:nvPr/>
        </p:nvPicPr>
        <p:blipFill>
          <a:blip r:embed="rId2" cstate="email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 rot="5400000">
            <a:off x="1015642" y="1584759"/>
            <a:ext cx="2520281" cy="174426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4581" name="Picture 5" descr="C:\Documents and Settings\Администратор\Рабочий стол\3.jpg"/>
          <p:cNvPicPr>
            <a:picLocks noChangeAspect="1" noChangeArrowheads="1"/>
          </p:cNvPicPr>
          <p:nvPr/>
        </p:nvPicPr>
        <p:blipFill>
          <a:blip r:embed="rId3" cstate="email">
            <a:lum bright="-10000" contrast="10000"/>
          </a:blip>
          <a:srcRect/>
          <a:stretch>
            <a:fillRect/>
          </a:stretch>
        </p:blipFill>
        <p:spPr bwMode="auto">
          <a:xfrm>
            <a:off x="873125" y="4076700"/>
            <a:ext cx="6340475" cy="27813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4582" name="Picture 4" descr="C:\Documents and Settings\Администратор\Рабочий стол\2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292725" y="838200"/>
            <a:ext cx="2951163" cy="399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C:\Documents and Settings\Администратор\Рабочий стол\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492500" y="1543050"/>
            <a:ext cx="5435600" cy="53149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5603" name="Picture 2" descr="C:\Documents and Settings\Администратор\Рабочий стол\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116013" y="1143000"/>
            <a:ext cx="2078037" cy="28622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5604" name="Picture 3" descr="C:\Documents and Settings\Администратор\Рабочий стол\5.jpg"/>
          <p:cNvPicPr>
            <a:picLocks noChangeAspect="1" noChangeArrowheads="1"/>
          </p:cNvPicPr>
          <p:nvPr/>
        </p:nvPicPr>
        <p:blipFill>
          <a:blip r:embed="rId4" cstate="email">
            <a:lum bright="-10000"/>
          </a:blip>
          <a:srcRect/>
          <a:stretch>
            <a:fillRect/>
          </a:stretch>
        </p:blipFill>
        <p:spPr bwMode="auto">
          <a:xfrm>
            <a:off x="395288" y="4076700"/>
            <a:ext cx="6542087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323850" y="620713"/>
            <a:ext cx="3095625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>
                <a:latin typeface="+mn-lt"/>
              </a:rPr>
              <a:t>Печатные издания:</a:t>
            </a: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836613"/>
          </a:xfrm>
        </p:spPr>
        <p:txBody>
          <a:bodyPr/>
          <a:lstStyle/>
          <a:p>
            <a:pPr>
              <a:defRPr/>
            </a:pPr>
            <a:r>
              <a:rPr lang="ru-RU" sz="2800" b="1" dirty="0" smtClean="0">
                <a:latin typeface="+mn-lt"/>
              </a:rPr>
              <a:t>Публикации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>
          <a:xfrm>
            <a:off x="539750" y="0"/>
            <a:ext cx="8229600" cy="765175"/>
          </a:xfrm>
        </p:spPr>
        <p:txBody>
          <a:bodyPr/>
          <a:lstStyle/>
          <a:p>
            <a:r>
              <a:rPr lang="ru-RU" sz="2800" b="1" dirty="0" smtClean="0"/>
              <a:t>Перспективы развития проекта </a:t>
            </a:r>
          </a:p>
        </p:txBody>
      </p:sp>
      <p:sp>
        <p:nvSpPr>
          <p:cNvPr id="27651" name="Содержимое 2"/>
          <p:cNvSpPr>
            <a:spLocks noGrp="1"/>
          </p:cNvSpPr>
          <p:nvPr>
            <p:ph idx="1"/>
          </p:nvPr>
        </p:nvSpPr>
        <p:spPr>
          <a:xfrm>
            <a:off x="468313" y="692150"/>
            <a:ext cx="8675687" cy="4525963"/>
          </a:xfrm>
        </p:spPr>
        <p:txBody>
          <a:bodyPr>
            <a:noAutofit/>
          </a:bodyPr>
          <a:lstStyle/>
          <a:p>
            <a:r>
              <a:rPr lang="ru-RU" sz="1800" dirty="0" smtClean="0"/>
              <a:t>Обогащение копилки собственных </a:t>
            </a:r>
            <a:r>
              <a:rPr lang="ru-RU" sz="1800" dirty="0" err="1" smtClean="0"/>
              <a:t>мультимедийных</a:t>
            </a:r>
            <a:r>
              <a:rPr lang="ru-RU" sz="1800" dirty="0" smtClean="0"/>
              <a:t> ресурсов и размещение их в сети Интернет;</a:t>
            </a:r>
          </a:p>
          <a:p>
            <a:r>
              <a:rPr lang="ru-RU" sz="1800" dirty="0" smtClean="0"/>
              <a:t>Создание копилки </a:t>
            </a:r>
            <a:r>
              <a:rPr lang="ru-RU" sz="1800" dirty="0" err="1" smtClean="0"/>
              <a:t>мультимедийных</a:t>
            </a:r>
            <a:r>
              <a:rPr lang="ru-RU" sz="1800" dirty="0" smtClean="0"/>
              <a:t> ресурсов, разработанных учащимися;</a:t>
            </a:r>
          </a:p>
          <a:p>
            <a:r>
              <a:rPr lang="ru-RU" sz="1800" dirty="0" smtClean="0"/>
              <a:t>Проведение мониторинга эффективности использования </a:t>
            </a:r>
            <a:r>
              <a:rPr lang="ru-RU" sz="1800" dirty="0" err="1" smtClean="0"/>
              <a:t>мультимедийных</a:t>
            </a:r>
            <a:r>
              <a:rPr lang="ru-RU" sz="1800" dirty="0" smtClean="0"/>
              <a:t> средств на уроке, накопление статистических материалов;</a:t>
            </a:r>
          </a:p>
          <a:p>
            <a:r>
              <a:rPr lang="ru-RU" sz="1800" dirty="0" smtClean="0"/>
              <a:t>Дальнейшее изучение литературы по теме и опыта коллег, представленного на различных учительских порталах;</a:t>
            </a:r>
          </a:p>
          <a:p>
            <a:r>
              <a:rPr lang="ru-RU" sz="1800" dirty="0" smtClean="0"/>
              <a:t>Проведение семинара для учителей школы и организация проблемной группы «</a:t>
            </a:r>
            <a:r>
              <a:rPr lang="ru-RU" sz="1800" dirty="0" err="1" smtClean="0"/>
              <a:t>Мультимедийные</a:t>
            </a:r>
            <a:r>
              <a:rPr lang="ru-RU" sz="1800" dirty="0" smtClean="0"/>
              <a:t> средства обучения на уроках гуманитарного цикла», накопление материалов с целью участия в региональном конкурсе и создания на базе школы проблемной лаборатории;</a:t>
            </a:r>
          </a:p>
          <a:p>
            <a:r>
              <a:rPr lang="ru-RU" sz="1800" dirty="0" smtClean="0"/>
              <a:t>Обмен опытом на заседании районного методического объединения учителей русского языка и литературы, размещение материалов на сайтах районного методического объединения  и информационно-методического центра, создание сетевого проекта для заинтересованных учителей;</a:t>
            </a:r>
          </a:p>
          <a:p>
            <a:r>
              <a:rPr lang="ru-RU" sz="1800" dirty="0" smtClean="0"/>
              <a:t>Участие в районных, региональных и других конкурсах по теме проекта;</a:t>
            </a:r>
          </a:p>
          <a:p>
            <a:r>
              <a:rPr lang="ru-RU" sz="1800" dirty="0" smtClean="0"/>
              <a:t>Представление авторских материалов для публикации в методических журналах и сборниках;</a:t>
            </a:r>
          </a:p>
          <a:p>
            <a:r>
              <a:rPr lang="ru-RU" sz="1800" dirty="0" smtClean="0"/>
              <a:t>Разработка системы использования </a:t>
            </a:r>
            <a:r>
              <a:rPr lang="ru-RU" sz="1800" dirty="0" err="1" smtClean="0"/>
              <a:t>мультимедийных</a:t>
            </a:r>
            <a:r>
              <a:rPr lang="ru-RU" sz="1800" dirty="0" smtClean="0"/>
              <a:t> средств обучения в условиях мобильного класса. </a:t>
            </a:r>
          </a:p>
          <a:p>
            <a:endParaRPr lang="ru-RU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2"/>
          <p:cNvPicPr>
            <a:picLocks noChangeAspect="1" noChangeArrowheads="1"/>
          </p:cNvPicPr>
          <p:nvPr/>
        </p:nvPicPr>
        <p:blipFill>
          <a:blip r:embed="rId2" cstate="email"/>
          <a:srcRect l="4593" t="6128" r="4593" b="14484"/>
          <a:stretch>
            <a:fillRect/>
          </a:stretch>
        </p:blipFill>
        <p:spPr bwMode="auto">
          <a:xfrm>
            <a:off x="1619672" y="1124744"/>
            <a:ext cx="5715000" cy="37433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18437" name="TextBox 6"/>
          <p:cNvSpPr txBox="1">
            <a:spLocks noChangeArrowheads="1"/>
          </p:cNvSpPr>
          <p:nvPr/>
        </p:nvSpPr>
        <p:spPr bwMode="auto">
          <a:xfrm>
            <a:off x="2124075" y="5805488"/>
            <a:ext cx="43211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 dirty="0">
                <a:latin typeface="+mn-lt"/>
              </a:rPr>
              <a:t>Мой электронный адрес – </a:t>
            </a:r>
            <a:r>
              <a:rPr lang="en-US" b="1" dirty="0">
                <a:latin typeface="+mn-lt"/>
                <a:hlinkClick r:id="rId3"/>
              </a:rPr>
              <a:t>lap-ta@mail.ru</a:t>
            </a:r>
            <a:endParaRPr lang="en-US" b="1" dirty="0">
              <a:latin typeface="+mn-lt"/>
            </a:endParaRPr>
          </a:p>
          <a:p>
            <a:pPr>
              <a:defRPr/>
            </a:pPr>
            <a:endParaRPr lang="ru-RU" b="1" dirty="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68538" y="5300663"/>
            <a:ext cx="3859212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 dirty="0">
                <a:latin typeface="+mn-lt"/>
              </a:rPr>
              <a:t>Мой сайт – </a:t>
            </a:r>
            <a:r>
              <a:rPr lang="en-US" b="1" dirty="0">
                <a:latin typeface="+mn-lt"/>
                <a:hlinkClick r:id="rId4"/>
              </a:rPr>
              <a:t>http://lapinate.jimdo.com</a:t>
            </a:r>
            <a:endParaRPr lang="en-US" b="1" dirty="0">
              <a:latin typeface="+mn-lt"/>
            </a:endParaRPr>
          </a:p>
          <a:p>
            <a:pPr>
              <a:defRPr/>
            </a:pPr>
            <a:endParaRPr lang="ru-RU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</TotalTime>
  <Words>1066</Words>
  <Application>Microsoft Office PowerPoint</Application>
  <PresentationFormat>Экран (4:3)</PresentationFormat>
  <Paragraphs>239</Paragraphs>
  <Slides>33</Slides>
  <Notes>0</Notes>
  <HiddenSlides>0</HiddenSlides>
  <MMClips>7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Физминутки</vt:lpstr>
      <vt:lpstr>Анимированный кроссворд</vt:lpstr>
      <vt:lpstr>Медиаигра</vt:lpstr>
      <vt:lpstr>Мультимедиаурок</vt:lpstr>
      <vt:lpstr>Что дают мультимедийные средства обучения учителю и ученику</vt:lpstr>
      <vt:lpstr>Слайд 19</vt:lpstr>
      <vt:lpstr>Слайд 20</vt:lpstr>
      <vt:lpstr>Слайд 21</vt:lpstr>
      <vt:lpstr>Слайд 22</vt:lpstr>
      <vt:lpstr>Слайд 23</vt:lpstr>
      <vt:lpstr>Трансляция опыта использования мультимедийных средств обучения на уроках русского языка и литературы: </vt:lpstr>
      <vt:lpstr>Участие в методических конкурсах различного уровня по теме проекта</vt:lpstr>
      <vt:lpstr>Слайд 26</vt:lpstr>
      <vt:lpstr>Слайд 27</vt:lpstr>
      <vt:lpstr>Публикации </vt:lpstr>
      <vt:lpstr>Публикации </vt:lpstr>
      <vt:lpstr>Публикации </vt:lpstr>
      <vt:lpstr>Публикации </vt:lpstr>
      <vt:lpstr>Перспективы развития проекта </vt:lpstr>
      <vt:lpstr>Слайд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Приёмы медиадидактики на уроках русского языка и литературы</dc:title>
  <cp:lastModifiedBy>Дмитрий Каленюк</cp:lastModifiedBy>
  <cp:revision>51</cp:revision>
  <dcterms:modified xsi:type="dcterms:W3CDTF">2022-06-12T11:10:42Z</dcterms:modified>
</cp:coreProperties>
</file>